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59" r:id="rId3"/>
    <p:sldId id="260" r:id="rId4"/>
    <p:sldId id="285" r:id="rId5"/>
    <p:sldId id="261" r:id="rId6"/>
    <p:sldId id="262" r:id="rId7"/>
    <p:sldId id="294" r:id="rId8"/>
    <p:sldId id="264" r:id="rId9"/>
    <p:sldId id="266" r:id="rId10"/>
    <p:sldId id="269" r:id="rId11"/>
    <p:sldId id="271" r:id="rId12"/>
    <p:sldId id="288" r:id="rId13"/>
    <p:sldId id="272" r:id="rId14"/>
    <p:sldId id="293" r:id="rId15"/>
    <p:sldId id="287" r:id="rId16"/>
    <p:sldId id="289" r:id="rId17"/>
    <p:sldId id="290" r:id="rId18"/>
    <p:sldId id="291" r:id="rId19"/>
    <p:sldId id="283" r:id="rId20"/>
    <p:sldId id="284" r:id="rId21"/>
    <p:sldId id="282" r:id="rId22"/>
    <p:sldId id="28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17" y="-72"/>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670" y="-8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7AB5C-894A-4221-ABCF-ADB2559073BB}" type="datetimeFigureOut">
              <a:rPr lang="ru-RU" smtClean="0"/>
              <a:pPr/>
              <a:t>11.01.2015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43B034-ABA3-47AE-B608-A12CB080D53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D4C90DE-133B-4708-96D4-83F5252CC053}" type="datetimeFigureOut">
              <a:rPr lang="ru-RU" smtClean="0"/>
              <a:pPr/>
              <a:t>11.01.2015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60F4CABF-366C-434B-87D2-B08A47345E20}"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D4C90DE-133B-4708-96D4-83F5252CC053}" type="datetimeFigureOut">
              <a:rPr lang="ru-RU" smtClean="0"/>
              <a:pPr/>
              <a:t>11.01.2015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0F4CABF-366C-434B-87D2-B08A47345E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D4C90DE-133B-4708-96D4-83F5252CC053}" type="datetimeFigureOut">
              <a:rPr lang="ru-RU" smtClean="0"/>
              <a:pPr/>
              <a:t>11.01.2015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0F4CABF-366C-434B-87D2-B08A47345E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D4C90DE-133B-4708-96D4-83F5252CC053}" type="datetimeFigureOut">
              <a:rPr lang="ru-RU" smtClean="0"/>
              <a:pPr/>
              <a:t>11.01.2015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0F4CABF-366C-434B-87D2-B08A47345E2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D4C90DE-133B-4708-96D4-83F5252CC053}" type="datetimeFigureOut">
              <a:rPr lang="ru-RU" smtClean="0"/>
              <a:pPr/>
              <a:t>11.01.2015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0F4CABF-366C-434B-87D2-B08A47345E20}"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D4C90DE-133B-4708-96D4-83F5252CC053}" type="datetimeFigureOut">
              <a:rPr lang="ru-RU" smtClean="0"/>
              <a:pPr/>
              <a:t>11.01.2015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0F4CABF-366C-434B-87D2-B08A47345E2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D4C90DE-133B-4708-96D4-83F5252CC053}" type="datetimeFigureOut">
              <a:rPr lang="ru-RU" smtClean="0"/>
              <a:pPr/>
              <a:t>11.01.2015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0F4CABF-366C-434B-87D2-B08A47345E2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D4C90DE-133B-4708-96D4-83F5252CC053}" type="datetimeFigureOut">
              <a:rPr lang="ru-RU" smtClean="0"/>
              <a:pPr/>
              <a:t>11.01.2015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0F4CABF-366C-434B-87D2-B08A47345E2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D4C90DE-133B-4708-96D4-83F5252CC053}" type="datetimeFigureOut">
              <a:rPr lang="ru-RU" smtClean="0"/>
              <a:pPr/>
              <a:t>11.01.2015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0F4CABF-366C-434B-87D2-B08A47345E20}"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D4C90DE-133B-4708-96D4-83F5252CC053}" type="datetimeFigureOut">
              <a:rPr lang="ru-RU" smtClean="0"/>
              <a:pPr/>
              <a:t>11.01.2015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0F4CABF-366C-434B-87D2-B08A47345E2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D4C90DE-133B-4708-96D4-83F5252CC053}" type="datetimeFigureOut">
              <a:rPr lang="ru-RU" smtClean="0"/>
              <a:pPr/>
              <a:t>11.01.2015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0F4CABF-366C-434B-87D2-B08A47345E20}"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D4C90DE-133B-4708-96D4-83F5252CC053}" type="datetimeFigureOut">
              <a:rPr lang="ru-RU" smtClean="0"/>
              <a:pPr/>
              <a:t>11.01.2015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0F4CABF-366C-434B-87D2-B08A47345E20}"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404664"/>
            <a:ext cx="7406640" cy="1472184"/>
          </a:xfrm>
        </p:spPr>
        <p:txBody>
          <a:bodyPr/>
          <a:lstStyle/>
          <a:p>
            <a:r>
              <a:rPr lang="ru-RU" b="1" dirty="0" smtClean="0"/>
              <a:t>Российские соратники Пьера де Кубертена</a:t>
            </a:r>
            <a:endParaRPr lang="ru-RU" b="1" dirty="0"/>
          </a:p>
        </p:txBody>
      </p:sp>
      <p:sp>
        <p:nvSpPr>
          <p:cNvPr id="3" name="Подзаголовок 2"/>
          <p:cNvSpPr>
            <a:spLocks noGrp="1"/>
          </p:cNvSpPr>
          <p:nvPr>
            <p:ph type="subTitle" idx="1"/>
          </p:nvPr>
        </p:nvSpPr>
        <p:spPr>
          <a:xfrm>
            <a:off x="1432560" y="4221088"/>
            <a:ext cx="7406640" cy="2376264"/>
          </a:xfrm>
        </p:spPr>
        <p:txBody>
          <a:bodyPr>
            <a:normAutofit/>
          </a:bodyPr>
          <a:lstStyle/>
          <a:p>
            <a:r>
              <a:rPr lang="ru-RU" dirty="0" smtClean="0"/>
              <a:t>Колесова Галина Григорьевна</a:t>
            </a:r>
          </a:p>
          <a:p>
            <a:r>
              <a:rPr lang="ru-RU" dirty="0" smtClean="0"/>
              <a:t>ГБОУ СОШ №175</a:t>
            </a:r>
          </a:p>
          <a:p>
            <a:r>
              <a:rPr lang="ru-RU" dirty="0" smtClean="0"/>
              <a:t>Санкт-Петербург</a:t>
            </a:r>
          </a:p>
          <a:p>
            <a:r>
              <a:rPr lang="ru-RU" dirty="0" smtClean="0"/>
              <a:t>2014г.</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Вячеслав </a:t>
            </a:r>
            <a:r>
              <a:rPr lang="ru-RU" sz="2400" dirty="0" err="1" smtClean="0"/>
              <a:t>Измайлович</a:t>
            </a:r>
            <a:r>
              <a:rPr lang="ru-RU" sz="2400" dirty="0" smtClean="0"/>
              <a:t> Срезневский - первый председатель Российского Олимпийского комитета.  (1911-1917г.)</a:t>
            </a:r>
            <a:endParaRPr lang="ru-RU" sz="2400" dirty="0"/>
          </a:p>
        </p:txBody>
      </p:sp>
      <p:pic>
        <p:nvPicPr>
          <p:cNvPr id="5" name="Содержимое 4" descr="ВИС.jpg"/>
          <p:cNvPicPr>
            <a:picLocks noGrp="1" noChangeAspect="1"/>
          </p:cNvPicPr>
          <p:nvPr>
            <p:ph sz="half" idx="1"/>
          </p:nvPr>
        </p:nvPicPr>
        <p:blipFill>
          <a:blip r:embed="rId2" cstate="print"/>
          <a:stretch>
            <a:fillRect/>
          </a:stretch>
        </p:blipFill>
        <p:spPr>
          <a:xfrm>
            <a:off x="1861820" y="2408237"/>
            <a:ext cx="2804160" cy="2895600"/>
          </a:xfrm>
        </p:spPr>
      </p:pic>
      <p:sp>
        <p:nvSpPr>
          <p:cNvPr id="4" name="Содержимое 3"/>
          <p:cNvSpPr>
            <a:spLocks noGrp="1"/>
          </p:cNvSpPr>
          <p:nvPr>
            <p:ph sz="half" idx="2"/>
          </p:nvPr>
        </p:nvSpPr>
        <p:spPr/>
        <p:txBody>
          <a:bodyPr>
            <a:normAutofit fontScale="85000" lnSpcReduction="10000"/>
          </a:bodyPr>
          <a:lstStyle/>
          <a:p>
            <a:endParaRPr lang="ru-RU" sz="1200" dirty="0" smtClean="0"/>
          </a:p>
          <a:p>
            <a:r>
              <a:rPr lang="ru-RU" sz="1600" dirty="0" smtClean="0"/>
              <a:t>В 1911 году был создан Российский Олимпийский комитет. Он разместился в Петербурге на Садовой улице дом 50-б, где сейчас установлена  в честь этого события мемориальная доска. Председателем РОК был избран известный тогда педагог руководитель учебного заведения В.И.Срезневский.</a:t>
            </a:r>
          </a:p>
          <a:p>
            <a:r>
              <a:rPr lang="ru-RU" sz="1600" dirty="0" smtClean="0"/>
              <a:t>Имя Вячеслава </a:t>
            </a:r>
            <a:r>
              <a:rPr lang="ru-RU" sz="1600" dirty="0" err="1" smtClean="0"/>
              <a:t>Измайловича</a:t>
            </a:r>
            <a:r>
              <a:rPr lang="ru-RU" sz="1600" dirty="0" smtClean="0"/>
              <a:t> также связано с зарождением физкультурного движения в России. Он создатель "Общества ржавого конька" сам был конькобежцем, возглавлял много лет Общество любителей бега на коньках. </a:t>
            </a:r>
          </a:p>
          <a:p>
            <a:r>
              <a:rPr lang="ru-RU" sz="1600" dirty="0" smtClean="0"/>
              <a:t>Он — организатор первых спартакиад, глава делегации российских спортсменов на V Олимпийских играх в Стокгольме. </a:t>
            </a:r>
            <a:br>
              <a:rPr lang="ru-RU" sz="1600" dirty="0" smtClean="0"/>
            </a:br>
            <a:r>
              <a:rPr lang="ru-RU" sz="1600" dirty="0" smtClean="0"/>
              <a:t> Руководитель российской делегации на VI Олимпийском конгрессе 1914 в  Париже. </a:t>
            </a:r>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32656"/>
            <a:ext cx="4032448" cy="576064"/>
          </a:xfrm>
        </p:spPr>
        <p:txBody>
          <a:bodyPr>
            <a:normAutofit fontScale="90000"/>
          </a:bodyPr>
          <a:lstStyle/>
          <a:p>
            <a:r>
              <a:rPr lang="ru-RU" sz="2800" dirty="0" smtClean="0"/>
              <a:t>Павлов Сергей Павлович</a:t>
            </a:r>
            <a:endParaRPr lang="ru-RU" sz="2800" dirty="0"/>
          </a:p>
        </p:txBody>
      </p:sp>
      <p:sp>
        <p:nvSpPr>
          <p:cNvPr id="3" name="Содержимое 2"/>
          <p:cNvSpPr>
            <a:spLocks noGrp="1"/>
          </p:cNvSpPr>
          <p:nvPr>
            <p:ph sz="half" idx="1"/>
          </p:nvPr>
        </p:nvSpPr>
        <p:spPr>
          <a:xfrm>
            <a:off x="1435608" y="836712"/>
            <a:ext cx="3657600" cy="3240360"/>
          </a:xfrm>
        </p:spPr>
        <p:txBody>
          <a:bodyPr>
            <a:normAutofit fontScale="55000" lnSpcReduction="20000"/>
          </a:bodyPr>
          <a:lstStyle/>
          <a:p>
            <a:r>
              <a:rPr lang="ru-RU" dirty="0" smtClean="0"/>
              <a:t/>
            </a:r>
            <a:br>
              <a:rPr lang="ru-RU" dirty="0" smtClean="0"/>
            </a:br>
            <a:r>
              <a:rPr lang="ru-RU" dirty="0" smtClean="0"/>
              <a:t>С именем С. П. Павлова связаны наиболее яркие достижения отечественного спорта. </a:t>
            </a:r>
            <a:r>
              <a:rPr lang="ru-RU" dirty="0" smtClean="0"/>
              <a:t>С </a:t>
            </a:r>
            <a:r>
              <a:rPr lang="ru-RU" dirty="0" smtClean="0"/>
              <a:t>1968 по 1983 гг. Павлов возглавлял Комитет по физической культуре и спорту при Совете Министров СССР, а с 1977 по 1983 года был еще и председателем Олимпийского комитета СССР. Много сделал Сергей Павлович и для того, чтобы Игры XXII Олимпиады 1980 прошли в Москве на самом высоком организационном и спортивном уровне. После ухода из Спорткомитета Павлов был направлен на дипломатическую работу.</a:t>
            </a:r>
            <a:endParaRPr lang="ru-RU" dirty="0"/>
          </a:p>
        </p:txBody>
      </p:sp>
      <p:pic>
        <p:nvPicPr>
          <p:cNvPr id="6" name="Содержимое 4" descr="photo6.jpg"/>
          <p:cNvPicPr>
            <a:picLocks noChangeAspect="1"/>
          </p:cNvPicPr>
          <p:nvPr/>
        </p:nvPicPr>
        <p:blipFill>
          <a:blip r:embed="rId2" cstate="print"/>
          <a:stretch>
            <a:fillRect/>
          </a:stretch>
        </p:blipFill>
        <p:spPr>
          <a:xfrm>
            <a:off x="3923928" y="4149080"/>
            <a:ext cx="1592580" cy="2448272"/>
          </a:xfrm>
          <a:prstGeom prst="rect">
            <a:avLst/>
          </a:prstGeom>
        </p:spPr>
      </p:pic>
      <p:pic>
        <p:nvPicPr>
          <p:cNvPr id="8" name="Содержимое 7" descr="Бюст Павлову1.jpg"/>
          <p:cNvPicPr>
            <a:picLocks noGrp="1" noChangeAspect="1"/>
          </p:cNvPicPr>
          <p:nvPr>
            <p:ph sz="half" idx="2"/>
          </p:nvPr>
        </p:nvPicPr>
        <p:blipFill>
          <a:blip r:embed="rId3" cstate="print"/>
          <a:stretch>
            <a:fillRect/>
          </a:stretch>
        </p:blipFill>
        <p:spPr>
          <a:xfrm>
            <a:off x="5678782" y="476673"/>
            <a:ext cx="2853736" cy="496855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Олимпиада – 80  Москва</a:t>
            </a:r>
            <a:endParaRPr lang="ru-RU" dirty="0"/>
          </a:p>
        </p:txBody>
      </p:sp>
      <p:pic>
        <p:nvPicPr>
          <p:cNvPr id="5" name="Содержимое 4" descr="Москва 80.jpg"/>
          <p:cNvPicPr>
            <a:picLocks noGrp="1" noChangeAspect="1"/>
          </p:cNvPicPr>
          <p:nvPr>
            <p:ph sz="half" idx="1"/>
          </p:nvPr>
        </p:nvPicPr>
        <p:blipFill>
          <a:blip r:embed="rId2" cstate="print"/>
          <a:stretch>
            <a:fillRect/>
          </a:stretch>
        </p:blipFill>
        <p:spPr>
          <a:xfrm>
            <a:off x="1331640" y="3645024"/>
            <a:ext cx="36576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Содержимое 7" descr="_olympic_.jpg"/>
          <p:cNvPicPr>
            <a:picLocks noGrp="1" noChangeAspect="1"/>
          </p:cNvPicPr>
          <p:nvPr>
            <p:ph sz="half" idx="2"/>
          </p:nvPr>
        </p:nvPicPr>
        <p:blipFill>
          <a:blip r:embed="rId3" cstate="print"/>
          <a:stretch>
            <a:fillRect/>
          </a:stretch>
        </p:blipFill>
        <p:spPr>
          <a:xfrm>
            <a:off x="5364088" y="3933056"/>
            <a:ext cx="3657600"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Прямоугольник 5"/>
          <p:cNvSpPr/>
          <p:nvPr/>
        </p:nvSpPr>
        <p:spPr>
          <a:xfrm>
            <a:off x="2286000" y="1268761"/>
            <a:ext cx="5958408" cy="2031325"/>
          </a:xfrm>
          <a:prstGeom prst="rect">
            <a:avLst/>
          </a:prstGeom>
        </p:spPr>
        <p:txBody>
          <a:bodyPr wrap="square">
            <a:spAutoFit/>
          </a:bodyPr>
          <a:lstStyle/>
          <a:p>
            <a:r>
              <a:rPr lang="ru-RU" dirty="0" smtClean="0"/>
              <a:t>Летние Олимпийские игры 1980г. (официальное название — </a:t>
            </a:r>
            <a:r>
              <a:rPr lang="ru-RU" b="1" dirty="0" err="1" smtClean="0"/>
              <a:t>И́гры</a:t>
            </a:r>
            <a:r>
              <a:rPr lang="ru-RU" b="1" dirty="0" smtClean="0"/>
              <a:t> XXII </a:t>
            </a:r>
            <a:r>
              <a:rPr lang="ru-RU" b="1" dirty="0" err="1" smtClean="0"/>
              <a:t>Олимпиа́ды</a:t>
            </a:r>
            <a:r>
              <a:rPr lang="ru-RU" dirty="0" smtClean="0"/>
              <a:t>) проходили в Москве, столице СССР, с 19 июля по 3 августа 1980г. Это были первые в истории Олимпийские игры на территории Восточной Европы, а также первые Олимпийские игры, проведённые в социалистической стране.</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3296"/>
            <a:ext cx="8229600" cy="432048"/>
          </a:xfrm>
        </p:spPr>
        <p:txBody>
          <a:bodyPr>
            <a:normAutofit/>
          </a:bodyPr>
          <a:lstStyle/>
          <a:p>
            <a:r>
              <a:rPr lang="ru-RU" sz="1800" dirty="0" smtClean="0"/>
              <a:t>ЧЛЕН   МЕЖДУНАРОДНОГО ОЛИМПИЙСКОГО    КОМИТЕТА</a:t>
            </a:r>
            <a:endParaRPr lang="ru-RU" sz="1800" dirty="0"/>
          </a:p>
        </p:txBody>
      </p:sp>
      <p:sp>
        <p:nvSpPr>
          <p:cNvPr id="3" name="Текст 2"/>
          <p:cNvSpPr>
            <a:spLocks noGrp="1"/>
          </p:cNvSpPr>
          <p:nvPr>
            <p:ph type="body" idx="1"/>
          </p:nvPr>
        </p:nvSpPr>
        <p:spPr>
          <a:xfrm>
            <a:off x="457200" y="0"/>
            <a:ext cx="4023360" cy="692696"/>
          </a:xfrm>
        </p:spPr>
        <p:txBody>
          <a:bodyPr>
            <a:normAutofit/>
          </a:bodyPr>
          <a:lstStyle/>
          <a:p>
            <a:r>
              <a:rPr lang="ru-RU" dirty="0" smtClean="0"/>
              <a:t>Андрианов Константин Александрович</a:t>
            </a:r>
            <a:r>
              <a:rPr lang="ru-RU" sz="1800" dirty="0" smtClean="0"/>
              <a:t> (1951-1977г.)</a:t>
            </a:r>
            <a:endParaRPr lang="ru-RU" dirty="0"/>
          </a:p>
        </p:txBody>
      </p:sp>
      <p:sp>
        <p:nvSpPr>
          <p:cNvPr id="4" name="Текст 3"/>
          <p:cNvSpPr>
            <a:spLocks noGrp="1"/>
          </p:cNvSpPr>
          <p:nvPr>
            <p:ph type="body" sz="half" idx="3"/>
          </p:nvPr>
        </p:nvSpPr>
        <p:spPr>
          <a:xfrm>
            <a:off x="5436096" y="0"/>
            <a:ext cx="3528392" cy="692696"/>
          </a:xfrm>
        </p:spPr>
        <p:txBody>
          <a:bodyPr>
            <a:normAutofit/>
          </a:bodyPr>
          <a:lstStyle/>
          <a:p>
            <a:r>
              <a:rPr lang="ru-RU" dirty="0" smtClean="0"/>
              <a:t>Романов Алексей Осипович</a:t>
            </a:r>
          </a:p>
          <a:p>
            <a:r>
              <a:rPr lang="ru-RU" dirty="0" smtClean="0"/>
              <a:t>(1952-1971г.)</a:t>
            </a:r>
            <a:endParaRPr lang="ru-RU" dirty="0"/>
          </a:p>
        </p:txBody>
      </p:sp>
      <p:sp>
        <p:nvSpPr>
          <p:cNvPr id="5" name="Содержимое 4"/>
          <p:cNvSpPr>
            <a:spLocks noGrp="1"/>
          </p:cNvSpPr>
          <p:nvPr>
            <p:ph sz="quarter" idx="2"/>
          </p:nvPr>
        </p:nvSpPr>
        <p:spPr>
          <a:xfrm>
            <a:off x="755576" y="980728"/>
            <a:ext cx="3960440" cy="5123960"/>
          </a:xfrm>
        </p:spPr>
        <p:txBody>
          <a:bodyPr>
            <a:normAutofit fontScale="25000" lnSpcReduction="20000"/>
          </a:bodyPr>
          <a:lstStyle/>
          <a:p>
            <a:endParaRPr lang="ru-RU" dirty="0" smtClean="0"/>
          </a:p>
          <a:p>
            <a:endParaRPr lang="ru-RU" sz="6400" dirty="0" smtClean="0"/>
          </a:p>
          <a:p>
            <a:endParaRPr lang="ru-RU" sz="6400" dirty="0" smtClean="0"/>
          </a:p>
          <a:p>
            <a:endParaRPr lang="ru-RU" sz="6400" dirty="0" smtClean="0"/>
          </a:p>
          <a:p>
            <a:endParaRPr lang="ru-RU" dirty="0" smtClean="0"/>
          </a:p>
          <a:p>
            <a:endParaRPr lang="ru-RU" dirty="0" smtClean="0"/>
          </a:p>
          <a:p>
            <a:endParaRPr lang="ru-RU" dirty="0" smtClean="0"/>
          </a:p>
          <a:p>
            <a:endParaRPr lang="ru-RU" dirty="0" smtClean="0"/>
          </a:p>
          <a:p>
            <a:pPr>
              <a:buNone/>
            </a:pPr>
            <a:endParaRPr lang="ru-RU" dirty="0" smtClean="0"/>
          </a:p>
          <a:p>
            <a:pPr>
              <a:buNone/>
            </a:pPr>
            <a:r>
              <a:rPr lang="ru-RU" dirty="0" smtClean="0"/>
              <a:t/>
            </a:r>
            <a:br>
              <a:rPr lang="ru-RU" dirty="0" smtClean="0"/>
            </a:br>
            <a:endParaRPr lang="ru-RU" dirty="0" smtClean="0"/>
          </a:p>
          <a:p>
            <a:r>
              <a:rPr lang="ru-RU" sz="5600" dirty="0" smtClean="0"/>
              <a:t>Константин Александрович – </a:t>
            </a:r>
            <a:r>
              <a:rPr lang="ru-RU" sz="5600" dirty="0" smtClean="0"/>
              <a:t>активный деятель советского и международного спортивного движения, занимавший ответственные и важнейшие посты, двигаясь по карьерной лестнице. Свои самые активные годы провел в спорте. Будучи избранным на пост члена МОК еще в 1951 году, оставался на нем до конца своей жизни. </a:t>
            </a:r>
            <a:r>
              <a:rPr lang="ru-RU" sz="5600" dirty="0" smtClean="0"/>
              <a:t>В </a:t>
            </a:r>
            <a:r>
              <a:rPr lang="ru-RU" sz="5600" dirty="0" smtClean="0"/>
              <a:t>качестве члена МОК с 1951 по 1988 год (вице-президент МОК 1966-1970), председателя Олимпийского комитета СССР (1951-1975 г.) и заместителя председателя Олимпийского комитета СССР (1975-1988). Разумеется, Андрианов принимал непосредственное участие в организации Олимпийских игр в Москве в качестве работника Оргкомитета "Олимпиада-80".</a:t>
            </a:r>
          </a:p>
          <a:p>
            <a:endParaRPr lang="ru-RU" sz="5600" dirty="0"/>
          </a:p>
        </p:txBody>
      </p:sp>
      <p:sp>
        <p:nvSpPr>
          <p:cNvPr id="6" name="Содержимое 5"/>
          <p:cNvSpPr>
            <a:spLocks noGrp="1"/>
          </p:cNvSpPr>
          <p:nvPr>
            <p:ph sz="quarter" idx="4"/>
          </p:nvPr>
        </p:nvSpPr>
        <p:spPr>
          <a:xfrm>
            <a:off x="4932040" y="969336"/>
            <a:ext cx="4032448" cy="5051952"/>
          </a:xfrm>
        </p:spPr>
        <p:txBody>
          <a:bodyPr>
            <a:normAutofit fontScale="62500" lnSpcReduction="20000"/>
          </a:bodyPr>
          <a:lstStyle/>
          <a:p>
            <a:r>
              <a:rPr lang="ru-RU" dirty="0" smtClean="0"/>
              <a:t/>
            </a:r>
            <a:br>
              <a:rPr lang="ru-RU" dirty="0" smtClean="0"/>
            </a:br>
            <a:r>
              <a:rPr lang="ru-RU" sz="2900" dirty="0" smtClean="0"/>
              <a:t>1952 году СССР получил еще одно место в МОК. Вторым после Андрианова членом МОК стал Алексей Осипович Романов. В то время он был председателем Комитета по физической культуре и спорту при Совете Министров РСФСР. Это был опытный спортивный работник, на поприще физкультуры он работал с 1925 года, перерыв в его работе был лишь в 1941—1945 гг. – он воевал на фронте Великой Отечественной войны. Членом МОК А. О. Романов проработал до 1971 года, после чего стал почетным членом МОК. Он автор целого ряда серьезных работ по проблемам международного спортивного движения.</a:t>
            </a:r>
            <a:endParaRPr lang="ru-RU" sz="2900" dirty="0"/>
          </a:p>
        </p:txBody>
      </p:sp>
      <p:pic>
        <p:nvPicPr>
          <p:cNvPr id="8" name="Содержимое 6" descr="photo7.jpg"/>
          <p:cNvPicPr>
            <a:picLocks noChangeAspect="1"/>
          </p:cNvPicPr>
          <p:nvPr/>
        </p:nvPicPr>
        <p:blipFill>
          <a:blip r:embed="rId2" cstate="print"/>
          <a:stretch>
            <a:fillRect/>
          </a:stretch>
        </p:blipFill>
        <p:spPr>
          <a:xfrm>
            <a:off x="1691680" y="980728"/>
            <a:ext cx="1592580" cy="1800200"/>
          </a:xfrm>
          <a:prstGeom prst="rect">
            <a:avLst/>
          </a:prstGeom>
          <a:ln w="10795">
            <a:solidFill>
              <a:schemeClr val="bg1"/>
            </a:solidFill>
            <a:prstDash val="dash"/>
            <a:miter lim="800000"/>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   Олимпийский    комитет</a:t>
            </a:r>
            <a:endParaRPr lang="ru-RU" sz="3600" dirty="0"/>
          </a:p>
        </p:txBody>
      </p:sp>
      <p:pic>
        <p:nvPicPr>
          <p:cNvPr id="3" name="Содержимое 6" descr="photo5.jpg"/>
          <p:cNvPicPr>
            <a:picLocks noChangeAspect="1"/>
          </p:cNvPicPr>
          <p:nvPr/>
        </p:nvPicPr>
        <p:blipFill>
          <a:blip r:embed="rId2" cstate="print"/>
          <a:stretch>
            <a:fillRect/>
          </a:stretch>
        </p:blipFill>
        <p:spPr>
          <a:xfrm>
            <a:off x="1259632" y="1484784"/>
            <a:ext cx="1592580" cy="2049780"/>
          </a:xfrm>
          <a:prstGeom prst="rect">
            <a:avLst/>
          </a:prstGeom>
        </p:spPr>
      </p:pic>
      <p:sp>
        <p:nvSpPr>
          <p:cNvPr id="4" name="Прямоугольник 3"/>
          <p:cNvSpPr/>
          <p:nvPr/>
        </p:nvSpPr>
        <p:spPr>
          <a:xfrm>
            <a:off x="1115616" y="3717032"/>
            <a:ext cx="2520280" cy="2031325"/>
          </a:xfrm>
          <a:prstGeom prst="rect">
            <a:avLst/>
          </a:prstGeom>
        </p:spPr>
        <p:txBody>
          <a:bodyPr wrap="square">
            <a:spAutoFit/>
          </a:bodyPr>
          <a:lstStyle/>
          <a:p>
            <a:r>
              <a:rPr lang="ru-RU" dirty="0" smtClean="0"/>
              <a:t>Марат </a:t>
            </a:r>
            <a:r>
              <a:rPr lang="ru-RU" dirty="0" err="1" smtClean="0"/>
              <a:t>Грамов</a:t>
            </a:r>
            <a:endParaRPr lang="ru-RU" dirty="0" smtClean="0"/>
          </a:p>
          <a:p>
            <a:r>
              <a:rPr lang="ru-RU" dirty="0" smtClean="0"/>
              <a:t> ( член МОК 1988-1992г.)</a:t>
            </a:r>
          </a:p>
          <a:p>
            <a:r>
              <a:rPr lang="ru-RU" dirty="0" smtClean="0"/>
              <a:t>Председатель НОК СССР (1983-1989г.)</a:t>
            </a:r>
          </a:p>
          <a:p>
            <a:endParaRPr lang="ru-RU" dirty="0" smtClean="0"/>
          </a:p>
          <a:p>
            <a:endParaRPr lang="ru-RU" dirty="0"/>
          </a:p>
        </p:txBody>
      </p:sp>
      <p:pic>
        <p:nvPicPr>
          <p:cNvPr id="6" name="Содержимое 7" descr="photo2.jpg"/>
          <p:cNvPicPr>
            <a:picLocks noChangeAspect="1"/>
          </p:cNvPicPr>
          <p:nvPr/>
        </p:nvPicPr>
        <p:blipFill>
          <a:blip r:embed="rId3" cstate="print"/>
          <a:stretch>
            <a:fillRect/>
          </a:stretch>
        </p:blipFill>
        <p:spPr>
          <a:xfrm>
            <a:off x="3779912" y="1556792"/>
            <a:ext cx="1592580" cy="2049780"/>
          </a:xfrm>
          <a:prstGeom prst="rect">
            <a:avLst/>
          </a:prstGeom>
          <a:ln w="10795">
            <a:solidFill>
              <a:schemeClr val="bg1"/>
            </a:solidFill>
            <a:prstDash val="dash"/>
            <a:miter lim="800000"/>
          </a:ln>
        </p:spPr>
      </p:pic>
      <p:sp>
        <p:nvSpPr>
          <p:cNvPr id="7" name="Прямоугольник 6"/>
          <p:cNvSpPr/>
          <p:nvPr/>
        </p:nvSpPr>
        <p:spPr>
          <a:xfrm>
            <a:off x="3779912" y="3861048"/>
            <a:ext cx="1800200" cy="1754326"/>
          </a:xfrm>
          <a:prstGeom prst="rect">
            <a:avLst/>
          </a:prstGeom>
        </p:spPr>
        <p:txBody>
          <a:bodyPr wrap="square">
            <a:spAutoFit/>
          </a:bodyPr>
          <a:lstStyle/>
          <a:p>
            <a:r>
              <a:rPr lang="ru-RU" dirty="0" err="1" smtClean="0"/>
              <a:t>ЛеонидТягачев</a:t>
            </a:r>
            <a:endParaRPr lang="ru-RU" dirty="0" smtClean="0"/>
          </a:p>
          <a:p>
            <a:r>
              <a:rPr lang="ru-RU" dirty="0" smtClean="0"/>
              <a:t>Президент Олимпийского комитета России </a:t>
            </a:r>
          </a:p>
          <a:p>
            <a:r>
              <a:rPr lang="ru-RU" dirty="0" smtClean="0"/>
              <a:t>(2001-2010г.)</a:t>
            </a:r>
            <a:endParaRPr lang="ru-RU" dirty="0"/>
          </a:p>
        </p:txBody>
      </p:sp>
      <p:pic>
        <p:nvPicPr>
          <p:cNvPr id="8" name="Содержимое 6" descr="photo4.jpg"/>
          <p:cNvPicPr>
            <a:picLocks noChangeAspect="1"/>
          </p:cNvPicPr>
          <p:nvPr/>
        </p:nvPicPr>
        <p:blipFill>
          <a:blip r:embed="rId4" cstate="print"/>
          <a:stretch>
            <a:fillRect/>
          </a:stretch>
        </p:blipFill>
        <p:spPr>
          <a:xfrm>
            <a:off x="6300192" y="1628800"/>
            <a:ext cx="1592580" cy="2049780"/>
          </a:xfrm>
          <a:prstGeom prst="rect">
            <a:avLst/>
          </a:prstGeom>
        </p:spPr>
      </p:pic>
      <p:sp>
        <p:nvSpPr>
          <p:cNvPr id="9" name="Прямоугольник 8"/>
          <p:cNvSpPr/>
          <p:nvPr/>
        </p:nvSpPr>
        <p:spPr>
          <a:xfrm>
            <a:off x="4179103" y="3244334"/>
            <a:ext cx="785793" cy="369332"/>
          </a:xfrm>
          <a:prstGeom prst="rect">
            <a:avLst/>
          </a:prstGeom>
        </p:spPr>
        <p:txBody>
          <a:bodyPr wrap="none">
            <a:spAutoFit/>
          </a:bodyPr>
          <a:lstStyle/>
          <a:p>
            <a:r>
              <a:rPr lang="ru-RU" dirty="0" smtClean="0"/>
              <a:t>Васин</a:t>
            </a:r>
            <a:endParaRPr lang="ru-RU" dirty="0"/>
          </a:p>
        </p:txBody>
      </p:sp>
      <p:sp>
        <p:nvSpPr>
          <p:cNvPr id="10" name="Прямоугольник 9"/>
          <p:cNvSpPr/>
          <p:nvPr/>
        </p:nvSpPr>
        <p:spPr>
          <a:xfrm>
            <a:off x="6228184" y="3861048"/>
            <a:ext cx="2360462" cy="2862322"/>
          </a:xfrm>
          <a:prstGeom prst="rect">
            <a:avLst/>
          </a:prstGeom>
        </p:spPr>
        <p:txBody>
          <a:bodyPr wrap="square">
            <a:spAutoFit/>
          </a:bodyPr>
          <a:lstStyle/>
          <a:p>
            <a:pPr lvl="0"/>
            <a:r>
              <a:rPr lang="ru-RU" dirty="0" smtClean="0">
                <a:solidFill>
                  <a:prstClr val="black"/>
                </a:solidFill>
              </a:rPr>
              <a:t>Владимир Васин</a:t>
            </a:r>
          </a:p>
          <a:p>
            <a:pPr lvl="0"/>
            <a:r>
              <a:rPr lang="ru-RU" dirty="0" smtClean="0"/>
              <a:t> Олимпийский чемпион по прыжкам в воду (1972), многократный чемпион СССР. Президент Всероссийского Олимпийского комитета (1989-1992). </a:t>
            </a:r>
            <a:endParaRPr lang="ru-RU" dirty="0">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3810000" cy="1556792"/>
          </a:xfrm>
        </p:spPr>
        <p:txBody>
          <a:bodyPr>
            <a:normAutofit fontScale="90000"/>
          </a:bodyPr>
          <a:lstStyle/>
          <a:p>
            <a:r>
              <a:rPr lang="ru-RU" sz="1800" b="0" dirty="0" smtClean="0"/>
              <a:t>советский и российский деятель олимпийского движения, почётный президент Олимпийского комитета России, член </a:t>
            </a:r>
            <a:r>
              <a:rPr lang="ru-RU" sz="1800" dirty="0" smtClean="0"/>
              <a:t>МОК</a:t>
            </a:r>
            <a:r>
              <a:rPr lang="ru-RU" sz="1800" b="0" dirty="0" smtClean="0"/>
              <a:t>.</a:t>
            </a:r>
            <a:endParaRPr lang="ru-RU" sz="1800" dirty="0"/>
          </a:p>
        </p:txBody>
      </p:sp>
      <p:sp>
        <p:nvSpPr>
          <p:cNvPr id="3" name="Текст 2"/>
          <p:cNvSpPr>
            <a:spLocks noGrp="1"/>
          </p:cNvSpPr>
          <p:nvPr>
            <p:ph type="body" idx="2"/>
          </p:nvPr>
        </p:nvSpPr>
        <p:spPr>
          <a:xfrm>
            <a:off x="457200" y="1556792"/>
            <a:ext cx="5122912" cy="5112568"/>
          </a:xfrm>
        </p:spPr>
        <p:txBody>
          <a:bodyPr>
            <a:normAutofit/>
          </a:bodyPr>
          <a:lstStyle/>
          <a:p>
            <a:r>
              <a:rPr lang="ru-RU" sz="1600" dirty="0" smtClean="0"/>
              <a:t>Выпускник Государственного центрального ордена Ленина института физической культуры (1958)</a:t>
            </a:r>
          </a:p>
          <a:p>
            <a:r>
              <a:rPr lang="ru-RU" sz="1600" b="1" dirty="0" smtClean="0"/>
              <a:t>Место работы и должность</a:t>
            </a:r>
            <a:endParaRPr lang="ru-RU" sz="1600" dirty="0" smtClean="0"/>
          </a:p>
          <a:p>
            <a:r>
              <a:rPr lang="ru-RU" sz="1600" dirty="0" smtClean="0"/>
              <a:t>Почетный президент Олимпийского комитета России и действительный член Академии творчества</a:t>
            </a:r>
          </a:p>
          <a:p>
            <a:r>
              <a:rPr lang="ru-RU" sz="1600" dirty="0" smtClean="0"/>
              <a:t>Член Союза журналистов РФ</a:t>
            </a:r>
          </a:p>
          <a:p>
            <a:r>
              <a:rPr lang="ru-RU" sz="1600" b="1" dirty="0" smtClean="0"/>
              <a:t>Занимаемые </a:t>
            </a:r>
            <a:r>
              <a:rPr lang="ru-RU" sz="1600" b="1" dirty="0" smtClean="0"/>
              <a:t>должности в международных спортивных организациях</a:t>
            </a:r>
            <a:endParaRPr lang="ru-RU" sz="1600" dirty="0" smtClean="0"/>
          </a:p>
          <a:p>
            <a:r>
              <a:rPr lang="ru-RU" sz="1600" dirty="0" smtClean="0"/>
              <a:t>Член Международного олимпийского комитета (с 1971)</a:t>
            </a:r>
          </a:p>
          <a:p>
            <a:r>
              <a:rPr lang="ru-RU" sz="1600" dirty="0" smtClean="0"/>
              <a:t>Вице-президентом МОК (1978-1982, 1990-1994, с 2001 по настоящее время)</a:t>
            </a:r>
          </a:p>
          <a:p>
            <a:r>
              <a:rPr lang="ru-RU" sz="1600" b="1" dirty="0" smtClean="0"/>
              <a:t>Виталий Георгиевич Смирнов в свои 79 лет один из наиболее влиятельных спортивных деятелей мира. Многолетний член Международного олимпийского комитета, он трижды избирался вице-президентом этой организации. Был зампредседателя Оргкомитета Московской Олимпиады-80, долгие годы возглавлял наш национальный Олимпийский комитет, а сейчас является его почетным президентом.</a:t>
            </a:r>
            <a:endParaRPr lang="ru-RU" sz="1600" dirty="0" smtClean="0"/>
          </a:p>
        </p:txBody>
      </p:sp>
      <p:pic>
        <p:nvPicPr>
          <p:cNvPr id="5" name="Содержимое 4" descr="Смирнов.jpg"/>
          <p:cNvPicPr>
            <a:picLocks noGrp="1" noChangeAspect="1"/>
          </p:cNvPicPr>
          <p:nvPr>
            <p:ph sz="half" idx="1"/>
          </p:nvPr>
        </p:nvPicPr>
        <p:blipFill>
          <a:blip r:embed="rId2" cstate="print"/>
          <a:stretch>
            <a:fillRect/>
          </a:stretch>
        </p:blipFill>
        <p:spPr>
          <a:xfrm>
            <a:off x="5724128" y="980728"/>
            <a:ext cx="3261360" cy="1950720"/>
          </a:xfrm>
        </p:spPr>
      </p:pic>
      <p:pic>
        <p:nvPicPr>
          <p:cNvPr id="6" name="Содержимое 6" descr="photo3.jpg"/>
          <p:cNvPicPr>
            <a:picLocks noChangeAspect="1"/>
          </p:cNvPicPr>
          <p:nvPr/>
        </p:nvPicPr>
        <p:blipFill>
          <a:blip r:embed="rId3" cstate="print"/>
          <a:stretch>
            <a:fillRect/>
          </a:stretch>
        </p:blipFill>
        <p:spPr>
          <a:xfrm>
            <a:off x="6588224" y="4005064"/>
            <a:ext cx="1592580" cy="204978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4690864" cy="648072"/>
          </a:xfrm>
        </p:spPr>
        <p:txBody>
          <a:bodyPr/>
          <a:lstStyle/>
          <a:p>
            <a:r>
              <a:rPr lang="ru-RU" dirty="0" smtClean="0"/>
              <a:t>Тарпищев Шамиль </a:t>
            </a:r>
            <a:r>
              <a:rPr lang="ru-RU" dirty="0" err="1" smtClean="0"/>
              <a:t>Анвярович</a:t>
            </a:r>
            <a:endParaRPr lang="ru-RU" dirty="0"/>
          </a:p>
        </p:txBody>
      </p:sp>
      <p:sp>
        <p:nvSpPr>
          <p:cNvPr id="3" name="Текст 2"/>
          <p:cNvSpPr>
            <a:spLocks noGrp="1"/>
          </p:cNvSpPr>
          <p:nvPr>
            <p:ph type="body" idx="2"/>
          </p:nvPr>
        </p:nvSpPr>
        <p:spPr>
          <a:xfrm>
            <a:off x="179512" y="836712"/>
            <a:ext cx="5184576" cy="6021288"/>
          </a:xfrm>
        </p:spPr>
        <p:txBody>
          <a:bodyPr>
            <a:noAutofit/>
          </a:bodyPr>
          <a:lstStyle/>
          <a:p>
            <a:r>
              <a:rPr lang="ru-RU" sz="1600" dirty="0" smtClean="0"/>
              <a:t>Выпускник Государственного центрального ордена Ленина института физической культуры</a:t>
            </a:r>
          </a:p>
          <a:p>
            <a:r>
              <a:rPr lang="ru-RU" sz="1600" b="1" dirty="0" smtClean="0"/>
              <a:t>Место работы и должность</a:t>
            </a:r>
            <a:endParaRPr lang="ru-RU" sz="1600" dirty="0" smtClean="0"/>
          </a:p>
          <a:p>
            <a:r>
              <a:rPr lang="ru-RU" sz="1600" dirty="0" smtClean="0"/>
              <a:t>Президент Федерации тенниса России</a:t>
            </a:r>
          </a:p>
          <a:p>
            <a:r>
              <a:rPr lang="ru-RU" sz="1600" dirty="0" smtClean="0"/>
              <a:t>Член </a:t>
            </a:r>
            <a:r>
              <a:rPr lang="ru-RU" sz="1600" dirty="0" smtClean="0"/>
              <a:t>Международного Олимпийского Комитета (с 1996)</a:t>
            </a:r>
          </a:p>
          <a:p>
            <a:r>
              <a:rPr lang="ru-RU" sz="1600" b="1" dirty="0" smtClean="0"/>
              <a:t>Профессиональная деятельность</a:t>
            </a:r>
            <a:endParaRPr lang="ru-RU" sz="1600" dirty="0" smtClean="0"/>
          </a:p>
          <a:p>
            <a:r>
              <a:rPr lang="ru-RU" sz="1600" dirty="0" smtClean="0"/>
              <a:t>Мастер спорта по теннису (1966)</a:t>
            </a:r>
          </a:p>
          <a:p>
            <a:r>
              <a:rPr lang="ru-RU" sz="1600" dirty="0" smtClean="0"/>
              <a:t>Неоднократный победитель российских и международных соревнований по теннису. Трижды входил в число десяти лучших теннисистов СССР</a:t>
            </a:r>
          </a:p>
          <a:p>
            <a:r>
              <a:rPr lang="ru-RU" sz="1600" dirty="0" smtClean="0"/>
              <a:t>Заслуженный </a:t>
            </a:r>
            <a:r>
              <a:rPr lang="ru-RU" sz="1600" dirty="0" smtClean="0"/>
              <a:t>тренер РСФСР (1981) и СССР (1985)</a:t>
            </a:r>
          </a:p>
          <a:p>
            <a:r>
              <a:rPr lang="ru-RU" sz="1600" dirty="0" smtClean="0"/>
              <a:t>Председатель Федерации тенниса СССР (1991) и СНГ (1992)</a:t>
            </a:r>
          </a:p>
          <a:p>
            <a:r>
              <a:rPr lang="ru-RU" sz="1600" dirty="0" smtClean="0"/>
              <a:t>Советник Президента Российской Федерации по физической культуре и спорту (1992-1994)</a:t>
            </a:r>
          </a:p>
          <a:p>
            <a:r>
              <a:rPr lang="ru-RU" sz="1600" dirty="0" smtClean="0"/>
              <a:t>Председатель Координационного комитета по физической культуре и спорту при Президенте РФ (1993-1997)</a:t>
            </a:r>
          </a:p>
          <a:p>
            <a:r>
              <a:rPr lang="ru-RU" sz="1600" dirty="0" smtClean="0"/>
              <a:t>Председатель Государственного комитета Российской Федерации по физкультуре и туризму (1994-1996)</a:t>
            </a:r>
          </a:p>
          <a:p>
            <a:r>
              <a:rPr lang="ru-RU" sz="1600" dirty="0" smtClean="0"/>
              <a:t>Академик Международной академии информатизации (1996)</a:t>
            </a:r>
          </a:p>
          <a:p>
            <a:r>
              <a:rPr lang="ru-RU" sz="1600" dirty="0" smtClean="0"/>
              <a:t>Заслуженный работник физической культуры Мордовии</a:t>
            </a:r>
          </a:p>
          <a:p>
            <a:endParaRPr lang="ru-RU" sz="1600" dirty="0"/>
          </a:p>
        </p:txBody>
      </p:sp>
      <p:pic>
        <p:nvPicPr>
          <p:cNvPr id="5" name="Содержимое 4" descr="Тарпищев.jpg"/>
          <p:cNvPicPr>
            <a:picLocks noGrp="1" noChangeAspect="1"/>
          </p:cNvPicPr>
          <p:nvPr>
            <p:ph sz="half" idx="1"/>
          </p:nvPr>
        </p:nvPicPr>
        <p:blipFill>
          <a:blip r:embed="rId2" cstate="print"/>
          <a:stretch>
            <a:fillRect/>
          </a:stretch>
        </p:blipFill>
        <p:spPr>
          <a:xfrm>
            <a:off x="5436096" y="260648"/>
            <a:ext cx="3261360" cy="1950720"/>
          </a:xfrm>
        </p:spPr>
      </p:pic>
      <p:pic>
        <p:nvPicPr>
          <p:cNvPr id="8194" name="Picture 2" descr="https://upload.wikimedia.org/wikipedia/commons/thumb/d/d2/Shamil_Tarpishchev_3.jpg/220px-Shamil_Tarpishchev_3.jpg"/>
          <p:cNvPicPr>
            <a:picLocks noChangeAspect="1" noChangeArrowheads="1"/>
          </p:cNvPicPr>
          <p:nvPr/>
        </p:nvPicPr>
        <p:blipFill>
          <a:blip r:embed="rId3" cstate="print"/>
          <a:srcRect/>
          <a:stretch>
            <a:fillRect/>
          </a:stretch>
        </p:blipFill>
        <p:spPr bwMode="auto">
          <a:xfrm>
            <a:off x="6228184" y="2852936"/>
            <a:ext cx="2095500" cy="3143250"/>
          </a:xfrm>
          <a:prstGeom prst="rect">
            <a:avLst/>
          </a:prstGeom>
          <a:noFill/>
        </p:spPr>
      </p:pic>
      <p:sp>
        <p:nvSpPr>
          <p:cNvPr id="7" name="Прямоугольник 6"/>
          <p:cNvSpPr/>
          <p:nvPr/>
        </p:nvSpPr>
        <p:spPr>
          <a:xfrm>
            <a:off x="6444208" y="6093295"/>
            <a:ext cx="1728192" cy="369332"/>
          </a:xfrm>
          <a:prstGeom prst="rect">
            <a:avLst/>
          </a:prstGeom>
        </p:spPr>
        <p:txBody>
          <a:bodyPr wrap="square">
            <a:spAutoFit/>
          </a:bodyPr>
          <a:lstStyle/>
          <a:p>
            <a:pPr lvl="0"/>
            <a:r>
              <a:rPr lang="ru-RU" dirty="0" smtClean="0">
                <a:solidFill>
                  <a:prstClr val="black"/>
                </a:solidFill>
              </a:rPr>
              <a:t>2009 год</a:t>
            </a:r>
            <a:endParaRPr lang="ru-RU" dirty="0">
              <a:solidFill>
                <a:prstClr val="black"/>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8075240" cy="691942"/>
          </a:xfrm>
        </p:spPr>
        <p:txBody>
          <a:bodyPr/>
          <a:lstStyle/>
          <a:p>
            <a:r>
              <a:rPr lang="ru-RU" dirty="0" smtClean="0"/>
              <a:t>Попов Александр Владимирович</a:t>
            </a:r>
            <a:endParaRPr lang="ru-RU" dirty="0"/>
          </a:p>
        </p:txBody>
      </p:sp>
      <p:sp>
        <p:nvSpPr>
          <p:cNvPr id="3" name="Текст 2"/>
          <p:cNvSpPr>
            <a:spLocks noGrp="1"/>
          </p:cNvSpPr>
          <p:nvPr>
            <p:ph type="body" idx="2"/>
          </p:nvPr>
        </p:nvSpPr>
        <p:spPr>
          <a:xfrm>
            <a:off x="457200" y="908720"/>
            <a:ext cx="5410944" cy="5949280"/>
          </a:xfrm>
        </p:spPr>
        <p:txBody>
          <a:bodyPr>
            <a:normAutofit/>
          </a:bodyPr>
          <a:lstStyle/>
          <a:p>
            <a:r>
              <a:rPr lang="ru-RU" sz="1600" dirty="0" smtClean="0"/>
              <a:t>Выпускник Волгоградской государственной академии физической культуры (1994)</a:t>
            </a:r>
          </a:p>
          <a:p>
            <a:r>
              <a:rPr lang="ru-RU" sz="1600" b="1" dirty="0" smtClean="0"/>
              <a:t>Место работы и должность</a:t>
            </a:r>
            <a:endParaRPr lang="ru-RU" sz="1600" dirty="0" smtClean="0"/>
          </a:p>
          <a:p>
            <a:r>
              <a:rPr lang="ru-RU" sz="1600" dirty="0" smtClean="0"/>
              <a:t>Член сборной команды России (с 1991)</a:t>
            </a:r>
          </a:p>
          <a:p>
            <a:r>
              <a:rPr lang="ru-RU" sz="1600" dirty="0" smtClean="0"/>
              <a:t>Член Совета при Президенте РФ по физической культуре и спорту</a:t>
            </a:r>
          </a:p>
          <a:p>
            <a:r>
              <a:rPr lang="ru-RU" sz="1600" b="1" dirty="0" smtClean="0"/>
              <a:t>Занимаемые должности в национальных спортивных организациях</a:t>
            </a:r>
            <a:endParaRPr lang="ru-RU" sz="1600" dirty="0" smtClean="0"/>
          </a:p>
          <a:p>
            <a:r>
              <a:rPr lang="ru-RU" sz="1600" dirty="0" smtClean="0"/>
              <a:t>Член Высшего совета Всероссийского добровольного общества «Спортивная Россия»</a:t>
            </a:r>
          </a:p>
          <a:p>
            <a:r>
              <a:rPr lang="ru-RU" sz="1600" dirty="0" smtClean="0"/>
              <a:t>Член Исполкома Олимпийского комитета России</a:t>
            </a:r>
          </a:p>
          <a:p>
            <a:r>
              <a:rPr lang="ru-RU" sz="1600" dirty="0" smtClean="0"/>
              <a:t>Председатель Общественной организации «Российское физкультурно-спортивное общество «Локомотив»</a:t>
            </a:r>
          </a:p>
          <a:p>
            <a:r>
              <a:rPr lang="ru-RU" sz="1600" b="1" dirty="0" smtClean="0"/>
              <a:t>Занимаемые должности в международных спортивных организациях</a:t>
            </a:r>
            <a:endParaRPr lang="ru-RU" sz="1600" dirty="0" smtClean="0"/>
          </a:p>
          <a:p>
            <a:r>
              <a:rPr lang="ru-RU" sz="1600" dirty="0" smtClean="0"/>
              <a:t>Член Международного олимпийского комитета (комиссия спортсменов)</a:t>
            </a:r>
          </a:p>
          <a:p>
            <a:r>
              <a:rPr lang="ru-RU" sz="1600" b="1" dirty="0" smtClean="0"/>
              <a:t>Профессиональная деятельность</a:t>
            </a:r>
            <a:endParaRPr lang="ru-RU" sz="1600" dirty="0" smtClean="0"/>
          </a:p>
          <a:p>
            <a:r>
              <a:rPr lang="ru-RU" sz="1600" dirty="0" smtClean="0"/>
              <a:t>Заслуженный мастер спорта (1992, плавание, вольный стиль)</a:t>
            </a:r>
            <a:endParaRPr lang="ru-RU" sz="1600" b="1" dirty="0" smtClean="0"/>
          </a:p>
          <a:p>
            <a:r>
              <a:rPr lang="ru-RU" sz="1600" b="1" dirty="0" smtClean="0"/>
              <a:t>Олимпийский чемпион (1992, 1996 - 50 м, 100 м</a:t>
            </a:r>
            <a:r>
              <a:rPr lang="ru-RU" sz="1600" b="1" dirty="0" smtClean="0"/>
              <a:t>)</a:t>
            </a:r>
            <a:endParaRPr lang="ru-RU" sz="1600" b="1" dirty="0" smtClean="0"/>
          </a:p>
        </p:txBody>
      </p:sp>
      <p:pic>
        <p:nvPicPr>
          <p:cNvPr id="5" name="Содержимое 4" descr="Попов.jpg"/>
          <p:cNvPicPr>
            <a:picLocks noGrp="1" noChangeAspect="1"/>
          </p:cNvPicPr>
          <p:nvPr>
            <p:ph sz="half" idx="1"/>
          </p:nvPr>
        </p:nvPicPr>
        <p:blipFill>
          <a:blip r:embed="rId2" cstate="print"/>
          <a:stretch>
            <a:fillRect/>
          </a:stretch>
        </p:blipFill>
        <p:spPr>
          <a:xfrm>
            <a:off x="5882640" y="0"/>
            <a:ext cx="3261360" cy="1950720"/>
          </a:xfrm>
        </p:spPr>
      </p:pic>
      <p:pic>
        <p:nvPicPr>
          <p:cNvPr id="7170" name="Picture 2" descr="Alexander Popov.jpg"/>
          <p:cNvPicPr>
            <a:picLocks noChangeAspect="1" noChangeArrowheads="1"/>
          </p:cNvPicPr>
          <p:nvPr/>
        </p:nvPicPr>
        <p:blipFill>
          <a:blip r:embed="rId3" cstate="print"/>
          <a:srcRect/>
          <a:stretch>
            <a:fillRect/>
          </a:stretch>
        </p:blipFill>
        <p:spPr bwMode="auto">
          <a:xfrm>
            <a:off x="7092280" y="2996952"/>
            <a:ext cx="1133475" cy="18764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8291264" cy="547926"/>
          </a:xfrm>
        </p:spPr>
        <p:txBody>
          <a:bodyPr/>
          <a:lstStyle/>
          <a:p>
            <a:r>
              <a:rPr lang="ru-RU" dirty="0" smtClean="0"/>
              <a:t>Жуков Александр Дмитриевич</a:t>
            </a:r>
            <a:endParaRPr lang="ru-RU" dirty="0"/>
          </a:p>
        </p:txBody>
      </p:sp>
      <p:sp>
        <p:nvSpPr>
          <p:cNvPr id="3" name="Текст 2"/>
          <p:cNvSpPr>
            <a:spLocks noGrp="1"/>
          </p:cNvSpPr>
          <p:nvPr>
            <p:ph type="body" idx="2"/>
          </p:nvPr>
        </p:nvSpPr>
        <p:spPr>
          <a:xfrm>
            <a:off x="467544" y="764704"/>
            <a:ext cx="8676456" cy="3744416"/>
          </a:xfrm>
        </p:spPr>
        <p:txBody>
          <a:bodyPr>
            <a:noAutofit/>
          </a:bodyPr>
          <a:lstStyle/>
          <a:p>
            <a:r>
              <a:rPr lang="ru-RU" dirty="0" smtClean="0"/>
              <a:t>Выпускник Московского государственного университета им. М.В. Ломоносова, экономический факультет, специальность экономист-математик (1978)</a:t>
            </a:r>
            <a:br>
              <a:rPr lang="ru-RU" dirty="0" smtClean="0"/>
            </a:br>
            <a:r>
              <a:rPr lang="ru-RU" dirty="0" smtClean="0"/>
              <a:t>Выпускник Международной школы бизнеса Гарвардского университета США (1991)</a:t>
            </a:r>
          </a:p>
          <a:p>
            <a:r>
              <a:rPr lang="ru-RU" b="1" dirty="0" smtClean="0"/>
              <a:t>Место работы и должность</a:t>
            </a:r>
            <a:endParaRPr lang="ru-RU" dirty="0" smtClean="0"/>
          </a:p>
          <a:p>
            <a:r>
              <a:rPr lang="ru-RU" dirty="0" smtClean="0"/>
              <a:t>Президент Олимпийского комитета России</a:t>
            </a:r>
          </a:p>
          <a:p>
            <a:r>
              <a:rPr lang="ru-RU" dirty="0" smtClean="0"/>
              <a:t>Первый заместитель Председателя Государственной Думы Федерального Собрания Российской Федерации</a:t>
            </a:r>
          </a:p>
          <a:p>
            <a:r>
              <a:rPr lang="ru-RU" b="1" dirty="0" smtClean="0"/>
              <a:t>Занимаемые должности в национальных спортивных организациях</a:t>
            </a:r>
            <a:endParaRPr lang="ru-RU" dirty="0" smtClean="0"/>
          </a:p>
          <a:p>
            <a:r>
              <a:rPr lang="ru-RU" dirty="0" smtClean="0"/>
              <a:t>Президент Российской шахматной федерации (2003-2009)</a:t>
            </a:r>
          </a:p>
          <a:p>
            <a:r>
              <a:rPr lang="ru-RU" dirty="0" smtClean="0"/>
              <a:t>Председатель Оргкомитета по поддержке выдвижения г. Сочи в качестве города-кандидата на проведение XXII Олимпийских зимних игр и XI </a:t>
            </a:r>
            <a:r>
              <a:rPr lang="ru-RU" dirty="0" err="1" smtClean="0"/>
              <a:t>Паралимпийских</a:t>
            </a:r>
            <a:r>
              <a:rPr lang="ru-RU" dirty="0" smtClean="0"/>
              <a:t> зимних игр 2014 года (2005-2007)</a:t>
            </a:r>
          </a:p>
          <a:p>
            <a:r>
              <a:rPr lang="ru-RU" dirty="0" smtClean="0"/>
              <a:t>Председатель Наблюдательного Совета Автономной некоммерческой организации «Организационный комитет XXII Олимпийских зимних игр и XI </a:t>
            </a:r>
            <a:r>
              <a:rPr lang="ru-RU" dirty="0" err="1" smtClean="0"/>
              <a:t>Паралимпийских</a:t>
            </a:r>
            <a:r>
              <a:rPr lang="ru-RU" dirty="0" smtClean="0"/>
              <a:t> зимних игр 2014 года в г. Сочи» (с 2007 по настоящее время)</a:t>
            </a:r>
          </a:p>
          <a:p>
            <a:r>
              <a:rPr lang="ru-RU" dirty="0" smtClean="0"/>
              <a:t>Президент Олимпийского комитета России (с 20 мая 2010 по настоящее время)</a:t>
            </a:r>
          </a:p>
          <a:p>
            <a:r>
              <a:rPr lang="ru-RU" b="1" dirty="0" smtClean="0"/>
              <a:t>Занимаемые должности в международных спортивных организациях</a:t>
            </a:r>
            <a:endParaRPr lang="ru-RU" dirty="0" smtClean="0"/>
          </a:p>
          <a:p>
            <a:r>
              <a:rPr lang="ru-RU" dirty="0" smtClean="0"/>
              <a:t>Член Комиссии Международного олимпийского </a:t>
            </a:r>
            <a:r>
              <a:rPr lang="ru-RU" dirty="0" err="1" smtClean="0"/>
              <a:t>комитетата</a:t>
            </a:r>
            <a:r>
              <a:rPr lang="ru-RU" dirty="0" smtClean="0"/>
              <a:t> по международным отношениям (с 2011 по настоящее время)</a:t>
            </a:r>
          </a:p>
          <a:p>
            <a:r>
              <a:rPr lang="ru-RU" dirty="0" smtClean="0"/>
              <a:t>Член Международного олимпийского </a:t>
            </a:r>
            <a:r>
              <a:rPr lang="ru-RU" dirty="0" err="1" smtClean="0"/>
              <a:t>комитетата</a:t>
            </a:r>
            <a:r>
              <a:rPr lang="ru-RU" dirty="0" smtClean="0"/>
              <a:t> (с 10 сентября 2013 по настоящее время)</a:t>
            </a:r>
          </a:p>
          <a:p>
            <a:r>
              <a:rPr lang="ru-RU" b="1" dirty="0" smtClean="0"/>
              <a:t>Награды</a:t>
            </a:r>
            <a:endParaRPr lang="ru-RU" dirty="0" smtClean="0"/>
          </a:p>
          <a:p>
            <a:r>
              <a:rPr lang="ru-RU" dirty="0" smtClean="0"/>
              <a:t>«Орден Почета» (2003)</a:t>
            </a:r>
          </a:p>
          <a:p>
            <a:r>
              <a:rPr lang="ru-RU" dirty="0" smtClean="0"/>
              <a:t>Ордена «За заслуги перед Отечеством» IV степени (2006)</a:t>
            </a:r>
          </a:p>
          <a:p>
            <a:r>
              <a:rPr lang="ru-RU" dirty="0" smtClean="0"/>
              <a:t>«Орден Дружбы» (2007)</a:t>
            </a:r>
          </a:p>
          <a:p>
            <a:r>
              <a:rPr lang="ru-RU" dirty="0" smtClean="0"/>
              <a:t>Орден «За заслуги перед Отечеством» III степени (2011)</a:t>
            </a:r>
          </a:p>
          <a:p>
            <a:endParaRPr lang="ru-RU" dirty="0"/>
          </a:p>
        </p:txBody>
      </p:sp>
      <p:pic>
        <p:nvPicPr>
          <p:cNvPr id="5" name="Содержимое 4" descr="Жуков.jpg"/>
          <p:cNvPicPr>
            <a:picLocks noGrp="1" noChangeAspect="1"/>
          </p:cNvPicPr>
          <p:nvPr>
            <p:ph sz="half" idx="1"/>
          </p:nvPr>
        </p:nvPicPr>
        <p:blipFill>
          <a:blip r:embed="rId2" cstate="print"/>
          <a:stretch>
            <a:fillRect/>
          </a:stretch>
        </p:blipFill>
        <p:spPr>
          <a:xfrm>
            <a:off x="5724128" y="4725144"/>
            <a:ext cx="3261360" cy="195072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Сочи 2014</a:t>
            </a:r>
            <a:endParaRPr lang="ru-RU" dirty="0"/>
          </a:p>
        </p:txBody>
      </p:sp>
      <p:pic>
        <p:nvPicPr>
          <p:cNvPr id="4" name="Содержимое 3" descr="СОЧИ.jpg"/>
          <p:cNvPicPr>
            <a:picLocks noGrp="1" noChangeAspect="1"/>
          </p:cNvPicPr>
          <p:nvPr>
            <p:ph idx="1"/>
          </p:nvPr>
        </p:nvPicPr>
        <p:blipFill>
          <a:blip r:embed="rId2" cstate="print"/>
          <a:stretch>
            <a:fillRect/>
          </a:stretch>
        </p:blipFill>
        <p:spPr>
          <a:xfrm>
            <a:off x="1435100" y="1570172"/>
            <a:ext cx="7499350" cy="45558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427168" cy="691942"/>
          </a:xfrm>
        </p:spPr>
        <p:txBody>
          <a:bodyPr>
            <a:normAutofit/>
          </a:bodyPr>
          <a:lstStyle/>
          <a:p>
            <a:r>
              <a:rPr lang="ru-RU" sz="2800" dirty="0" smtClean="0"/>
              <a:t>Алексей     Дмитриевич     </a:t>
            </a:r>
            <a:r>
              <a:rPr lang="ru-RU" sz="2800" dirty="0" err="1" smtClean="0"/>
              <a:t>Бутовской</a:t>
            </a:r>
            <a:endParaRPr lang="ru-RU" sz="2800" dirty="0"/>
          </a:p>
        </p:txBody>
      </p:sp>
      <p:sp>
        <p:nvSpPr>
          <p:cNvPr id="3" name="Текст 2"/>
          <p:cNvSpPr>
            <a:spLocks noGrp="1"/>
          </p:cNvSpPr>
          <p:nvPr>
            <p:ph type="body" idx="2"/>
          </p:nvPr>
        </p:nvSpPr>
        <p:spPr>
          <a:xfrm>
            <a:off x="457200" y="908720"/>
            <a:ext cx="5050904" cy="5949280"/>
          </a:xfrm>
        </p:spPr>
        <p:txBody>
          <a:bodyPr>
            <a:noAutofit/>
          </a:bodyPr>
          <a:lstStyle/>
          <a:p>
            <a:r>
              <a:rPr lang="ru-RU" sz="1800" dirty="0" smtClean="0"/>
              <a:t>Алексей Дмитриевич </a:t>
            </a:r>
            <a:r>
              <a:rPr lang="ru-RU" sz="1800" b="1" dirty="0" err="1" smtClean="0"/>
              <a:t>Бутовский</a:t>
            </a:r>
            <a:r>
              <a:rPr lang="ru-RU" sz="1800" dirty="0" smtClean="0"/>
              <a:t> (1838 — 1917) — генерал Русской императорской армии, педагог и спортивный функционер, один из учредителей и член Международного олимпийского комитета (МОК) (1894 — 1900). </a:t>
            </a:r>
          </a:p>
          <a:p>
            <a:r>
              <a:rPr lang="ru-RU" sz="1800" dirty="0" smtClean="0"/>
              <a:t>      Во время поездки во Францию лично познакомился с Пьером де  Кубертеном. И, несмотря на разницу в возрасте (</a:t>
            </a:r>
            <a:r>
              <a:rPr lang="ru-RU" sz="1800" dirty="0" err="1" smtClean="0"/>
              <a:t>А.Д.Бутовский</a:t>
            </a:r>
            <a:r>
              <a:rPr lang="ru-RU" sz="1800" dirty="0" smtClean="0"/>
              <a:t> был на 25 лет старше), они без труда нашли общий язык и взаимопонимание. А.Д. </a:t>
            </a:r>
            <a:r>
              <a:rPr lang="ru-RU" sz="1800" dirty="0" err="1" smtClean="0"/>
              <a:t>Бутовский</a:t>
            </a:r>
            <a:r>
              <a:rPr lang="ru-RU" sz="1800" dirty="0" smtClean="0"/>
              <a:t> увлекся </a:t>
            </a:r>
            <a:r>
              <a:rPr lang="ru-RU" sz="1800" dirty="0" err="1" smtClean="0"/>
              <a:t>кубертеновской</a:t>
            </a:r>
            <a:r>
              <a:rPr lang="ru-RU" sz="1800" dirty="0" smtClean="0"/>
              <a:t> идеей возрождения древнегреческих Олимпийских игр. В июне 1894г. </a:t>
            </a:r>
            <a:r>
              <a:rPr lang="ru-RU" sz="1800" dirty="0" err="1" smtClean="0"/>
              <a:t>А.Д.Бутовской</a:t>
            </a:r>
            <a:r>
              <a:rPr lang="ru-RU" sz="1800" dirty="0" smtClean="0"/>
              <a:t> был приглашен Кубертеном для участия в Международном атлетическом конгрессе, который проводился а Париже, в актовом зале Сорбонны. И, несмотря на то, что обстоятельства не позволили  А.Д. </a:t>
            </a:r>
            <a:r>
              <a:rPr lang="ru-RU" sz="1800" dirty="0" err="1" smtClean="0"/>
              <a:t>Бутовскому</a:t>
            </a:r>
            <a:r>
              <a:rPr lang="ru-RU" sz="1800" dirty="0" smtClean="0"/>
              <a:t> лично участвовать в работе этого конгресса, он был избран на нем членом первого состава МОК</a:t>
            </a:r>
            <a:r>
              <a:rPr lang="ru-RU" sz="1800" dirty="0" smtClean="0"/>
              <a:t>.</a:t>
            </a:r>
            <a:endParaRPr lang="ru-RU" sz="1800" dirty="0" smtClean="0"/>
          </a:p>
        </p:txBody>
      </p:sp>
      <p:pic>
        <p:nvPicPr>
          <p:cNvPr id="5" name="Содержимое 4" descr="Butovskiy.jpg"/>
          <p:cNvPicPr>
            <a:picLocks noGrp="1" noChangeAspect="1"/>
          </p:cNvPicPr>
          <p:nvPr>
            <p:ph sz="half" idx="1"/>
          </p:nvPr>
        </p:nvPicPr>
        <p:blipFill>
          <a:blip r:embed="rId2" cstate="print"/>
          <a:stretch>
            <a:fillRect/>
          </a:stretch>
        </p:blipFill>
        <p:spPr>
          <a:xfrm>
            <a:off x="5580112" y="1124745"/>
            <a:ext cx="2736303" cy="439248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ОЛИМПИАДА</a:t>
            </a:r>
            <a:endParaRPr lang="ru-RU" dirty="0"/>
          </a:p>
        </p:txBody>
      </p:sp>
      <p:pic>
        <p:nvPicPr>
          <p:cNvPr id="4" name="Содержимое 3" descr="Олимп.jpg"/>
          <p:cNvPicPr>
            <a:picLocks noGrp="1" noChangeAspect="1"/>
          </p:cNvPicPr>
          <p:nvPr>
            <p:ph idx="1"/>
          </p:nvPr>
        </p:nvPicPr>
        <p:blipFill>
          <a:blip r:embed="rId2" cstate="print"/>
          <a:stretch>
            <a:fillRect/>
          </a:stretch>
        </p:blipFill>
        <p:spPr>
          <a:xfrm>
            <a:off x="2072957" y="1447800"/>
            <a:ext cx="6223635" cy="4800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Сочи 2014</a:t>
            </a:r>
            <a:endParaRPr lang="ru-RU" dirty="0"/>
          </a:p>
        </p:txBody>
      </p:sp>
      <p:pic>
        <p:nvPicPr>
          <p:cNvPr id="4" name="Содержимое 3" descr="Сочи2014.jpg"/>
          <p:cNvPicPr>
            <a:picLocks noGrp="1" noChangeAspect="1"/>
          </p:cNvPicPr>
          <p:nvPr>
            <p:ph idx="1"/>
          </p:nvPr>
        </p:nvPicPr>
        <p:blipFill>
          <a:blip r:embed="rId2" cstate="print"/>
          <a:stretch>
            <a:fillRect/>
          </a:stretch>
        </p:blipFill>
        <p:spPr>
          <a:xfrm>
            <a:off x="1615555" y="1447800"/>
            <a:ext cx="7138439" cy="48006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4378498"/>
          </a:xfrm>
        </p:spPr>
        <p:txBody>
          <a:bodyPr>
            <a:noAutofit/>
          </a:bodyPr>
          <a:lstStyle/>
          <a:p>
            <a:r>
              <a:rPr lang="ru-RU" sz="1600" dirty="0" smtClean="0"/>
              <a:t>Сборная России одержала победу в общекомандном зачете Олимпийских зимних игр в Сочи</a:t>
            </a:r>
            <a:br>
              <a:rPr lang="ru-RU" sz="1600" dirty="0" smtClean="0"/>
            </a:br>
            <a:r>
              <a:rPr lang="ru-RU" sz="1600" dirty="0" smtClean="0"/>
              <a:t>Сборная России благодаря завоеванному целиком пьедесталу в лыжных гонках на 50 км стала победителем домашних Олимпийских игр в Сочи. Золото Александра </a:t>
            </a:r>
            <a:r>
              <a:rPr lang="ru-RU" sz="1600" dirty="0" err="1" smtClean="0"/>
              <a:t>Легкова</a:t>
            </a:r>
            <a:r>
              <a:rPr lang="ru-RU" sz="1600" dirty="0" smtClean="0"/>
              <a:t> стало 12-м для хозяев Игр и сделало их недосягаемыми для ближайших преследователей - норвежцев.</a:t>
            </a:r>
            <a:br>
              <a:rPr lang="ru-RU" sz="1600" dirty="0" smtClean="0"/>
            </a:br>
            <a:r>
              <a:rPr lang="ru-RU" sz="1600" dirty="0" smtClean="0"/>
              <a:t>Золото </a:t>
            </a:r>
            <a:r>
              <a:rPr lang="ru-RU" sz="1600" dirty="0" err="1" smtClean="0"/>
              <a:t>бобслейного</a:t>
            </a:r>
            <a:r>
              <a:rPr lang="ru-RU" sz="1600" dirty="0" smtClean="0"/>
              <a:t> экипажа Александра Зубкова в соревнованиях четверок упрочило лидерство российской команды в медальном зачете. В итоге на счету России оказалось 33 медали: 13 золотых, 11 серебряных и 9 бронзовых.</a:t>
            </a:r>
            <a:br>
              <a:rPr lang="ru-RU" sz="1600" dirty="0" smtClean="0"/>
            </a:br>
            <a:r>
              <a:rPr lang="ru-RU" sz="1600" dirty="0" smtClean="0"/>
              <a:t>Таким образом, Россия впервые со времен Лиллехаммера-1994 победила в общекомандном медальном зачете зимних Игр. Ни одна другая команда не сможет превзойти Россию и по количеству медалей.</a:t>
            </a:r>
            <a:br>
              <a:rPr lang="ru-RU" sz="1600" dirty="0" smtClean="0"/>
            </a:br>
            <a:r>
              <a:rPr lang="ru-RU" sz="1600" dirty="0" smtClean="0"/>
              <a:t>Россия – четвертая команда-хозяйка, выигравшая общий зачет зимней Олимпиады. Ранее это удавалось США в 1932 году, Норвегии в 1952 году и Канаде в 2010-м.</a:t>
            </a:r>
            <a:br>
              <a:rPr lang="ru-RU" sz="1600" dirty="0" smtClean="0"/>
            </a:br>
            <a:r>
              <a:rPr lang="ru-RU" sz="1600" dirty="0" smtClean="0"/>
              <a:t>Примечательно, что нашей сборной удалось побить рекорд сборной СССР – в 1988 году в Калгари советская команда завоевала 29 медалей (11 золотых, 9 серебряных и 9 бронзовых). Также Россия повторила рекорд СССР по количеству золотых медалей в 1976 году в Инсбруке.</a:t>
            </a:r>
            <a:br>
              <a:rPr lang="ru-RU" sz="1600" dirty="0" smtClean="0"/>
            </a:br>
            <a:endParaRPr lang="ru-RU" sz="1600" dirty="0"/>
          </a:p>
        </p:txBody>
      </p:sp>
      <p:pic>
        <p:nvPicPr>
          <p:cNvPr id="4" name="Содержимое 3" descr="медаль.jpg"/>
          <p:cNvPicPr>
            <a:picLocks noGrp="1" noChangeAspect="1"/>
          </p:cNvPicPr>
          <p:nvPr>
            <p:ph idx="1"/>
          </p:nvPr>
        </p:nvPicPr>
        <p:blipFill>
          <a:blip r:embed="rId2" cstate="print"/>
          <a:stretch>
            <a:fillRect/>
          </a:stretch>
        </p:blipFill>
        <p:spPr>
          <a:xfrm>
            <a:off x="3779912" y="5013176"/>
            <a:ext cx="2540000" cy="14224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786528"/>
          </a:xfrm>
        </p:spPr>
        <p:txBody>
          <a:bodyPr>
            <a:normAutofit fontScale="90000"/>
          </a:bodyPr>
          <a:lstStyle/>
          <a:p>
            <a:r>
              <a:rPr lang="ru-RU" dirty="0" smtClean="0"/>
              <a:t>Георгий Иванович </a:t>
            </a:r>
            <a:r>
              <a:rPr lang="ru-RU" dirty="0" err="1" smtClean="0"/>
              <a:t>Рибопьер</a:t>
            </a: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sz="half" idx="1"/>
          </p:nvPr>
        </p:nvSpPr>
        <p:spPr>
          <a:xfrm>
            <a:off x="1435608" y="620688"/>
            <a:ext cx="7708392" cy="5976664"/>
          </a:xfrm>
        </p:spPr>
        <p:txBody>
          <a:bodyPr>
            <a:normAutofit/>
          </a:bodyPr>
          <a:lstStyle/>
          <a:p>
            <a:r>
              <a:rPr lang="ru-RU" sz="1600" b="1" dirty="0" smtClean="0"/>
              <a:t>Граф</a:t>
            </a:r>
            <a:r>
              <a:rPr lang="ru-RU" sz="1600" dirty="0" smtClean="0"/>
              <a:t> Георгий Иванович </a:t>
            </a:r>
            <a:r>
              <a:rPr lang="ru-RU" sz="1600" b="1" dirty="0" err="1" smtClean="0"/>
              <a:t>Рибопьер</a:t>
            </a:r>
            <a:r>
              <a:rPr lang="ru-RU" sz="1600" dirty="0" smtClean="0"/>
              <a:t> (1854—1916) — русский общественный деятель, стоявший у истоков олимпийского движения в России. Президент Санкт-Петербургского атлетического общества с 1896 года, товарищ председателя Российского олимпийского комитета с 1911 года.</a:t>
            </a:r>
          </a:p>
          <a:p>
            <a:r>
              <a:rPr lang="ru-RU" sz="1600" dirty="0" smtClean="0"/>
              <a:t>Граф Георгий </a:t>
            </a:r>
            <a:r>
              <a:rPr lang="ru-RU" sz="1600" dirty="0" err="1" smtClean="0"/>
              <a:t>Рибопьер</a:t>
            </a:r>
            <a:r>
              <a:rPr lang="ru-RU" sz="1600" dirty="0" smtClean="0"/>
              <a:t>, владелец двух крупных конных заводов, крупный российский капиталист, исполнял обязанности члена МОК для России дольше всех своих соотечественников на этом посту — в течение 13 лет, и его роль в развитии олимпийского движения в России весьма значительна. </a:t>
            </a:r>
            <a:r>
              <a:rPr lang="ru-RU" sz="1600" dirty="0" smtClean="0"/>
              <a:t>В </a:t>
            </a:r>
            <a:r>
              <a:rPr lang="ru-RU" sz="1600" dirty="0" smtClean="0"/>
              <a:t>Петербургском Манеже, принадлежавшем </a:t>
            </a:r>
            <a:r>
              <a:rPr lang="ru-RU" sz="1600" dirty="0" err="1" smtClean="0"/>
              <a:t>Рибопьеру</a:t>
            </a:r>
            <a:r>
              <a:rPr lang="ru-RU" sz="1600" dirty="0" smtClean="0"/>
              <a:t>, в 1897 состоялся первый Всероссийский чемпионат тяжелоатлетов. Из-за постоянной занятости граф </a:t>
            </a:r>
            <a:r>
              <a:rPr lang="ru-RU" sz="1600" dirty="0" err="1" smtClean="0"/>
              <a:t>Рибопьер</a:t>
            </a:r>
            <a:r>
              <a:rPr lang="ru-RU" sz="1600" dirty="0" smtClean="0"/>
              <a:t> не смог принять участие ни в одной сессии МОК, ни посетить Олимпиады. Он старался компенсировать невозможность личного участия активной перепиской с П. де Кубертеном и другими руководителями МОК. В регулярных посланиях Г. </a:t>
            </a:r>
            <a:r>
              <a:rPr lang="ru-RU" sz="1600" dirty="0" err="1" smtClean="0"/>
              <a:t>Рибопьер</a:t>
            </a:r>
            <a:r>
              <a:rPr lang="ru-RU" sz="1600" dirty="0" smtClean="0"/>
              <a:t> информировал о состоянии российского спорта, о своем видении перспектив олимпийского движения. </a:t>
            </a:r>
            <a:endParaRPr lang="ru-RU" sz="1600" dirty="0"/>
          </a:p>
        </p:txBody>
      </p:sp>
      <p:pic>
        <p:nvPicPr>
          <p:cNvPr id="5" name="Содержимое 4" descr="Рибопьер.jpg"/>
          <p:cNvPicPr>
            <a:picLocks noGrp="1" noChangeAspect="1"/>
          </p:cNvPicPr>
          <p:nvPr>
            <p:ph sz="half" idx="2"/>
          </p:nvPr>
        </p:nvPicPr>
        <p:blipFill>
          <a:blip r:embed="rId2" cstate="print"/>
          <a:stretch>
            <a:fillRect/>
          </a:stretch>
        </p:blipFill>
        <p:spPr>
          <a:xfrm>
            <a:off x="4067944" y="4581128"/>
            <a:ext cx="1447800" cy="19812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661248"/>
            <a:ext cx="8229600" cy="792088"/>
          </a:xfrm>
        </p:spPr>
        <p:txBody>
          <a:bodyPr>
            <a:normAutofit/>
          </a:bodyPr>
          <a:lstStyle/>
          <a:p>
            <a:r>
              <a:rPr lang="ru-RU" sz="2400" dirty="0" smtClean="0"/>
              <a:t>ПЕРВЫЕ   РУССКИЕ   СПОРТИВНЫЕ   ОБЩЕСТВА</a:t>
            </a:r>
            <a:endParaRPr lang="ru-RU" sz="2400" dirty="0"/>
          </a:p>
        </p:txBody>
      </p:sp>
      <p:sp>
        <p:nvSpPr>
          <p:cNvPr id="3" name="Текст 2"/>
          <p:cNvSpPr>
            <a:spLocks noGrp="1"/>
          </p:cNvSpPr>
          <p:nvPr>
            <p:ph type="body" idx="1"/>
          </p:nvPr>
        </p:nvSpPr>
        <p:spPr>
          <a:xfrm>
            <a:off x="457200" y="328278"/>
            <a:ext cx="4023360" cy="1804578"/>
          </a:xfrm>
        </p:spPr>
        <p:txBody>
          <a:bodyPr/>
          <a:lstStyle/>
          <a:p>
            <a:r>
              <a:rPr lang="ru-RU" dirty="0" smtClean="0"/>
              <a:t>Кружок любителей спорта. Бег с барьерами. Финиширует Павел Иванович </a:t>
            </a:r>
            <a:r>
              <a:rPr lang="ru-RU" dirty="0" err="1" smtClean="0"/>
              <a:t>Лидваль</a:t>
            </a:r>
            <a:r>
              <a:rPr lang="ru-RU" dirty="0" smtClean="0"/>
              <a:t>.</a:t>
            </a:r>
          </a:p>
          <a:p>
            <a:r>
              <a:rPr lang="ru-RU" dirty="0" smtClean="0"/>
              <a:t>Петербург, 1909</a:t>
            </a:r>
          </a:p>
          <a:p>
            <a:endParaRPr lang="ru-RU" dirty="0"/>
          </a:p>
        </p:txBody>
      </p:sp>
      <p:sp>
        <p:nvSpPr>
          <p:cNvPr id="4" name="Текст 3"/>
          <p:cNvSpPr>
            <a:spLocks noGrp="1"/>
          </p:cNvSpPr>
          <p:nvPr>
            <p:ph type="body" sz="half" idx="3"/>
          </p:nvPr>
        </p:nvSpPr>
        <p:spPr>
          <a:xfrm>
            <a:off x="4663440" y="328278"/>
            <a:ext cx="4023360" cy="1804578"/>
          </a:xfrm>
        </p:spPr>
        <p:txBody>
          <a:bodyPr/>
          <a:lstStyle/>
          <a:p>
            <a:r>
              <a:rPr lang="ru-RU" dirty="0" smtClean="0"/>
              <a:t>Петербургское атлетическое общество. Поднятие тяжестей. Фотограф — Карл Булла.</a:t>
            </a:r>
          </a:p>
          <a:p>
            <a:r>
              <a:rPr lang="ru-RU" dirty="0" smtClean="0"/>
              <a:t>Петербург, 1905</a:t>
            </a:r>
          </a:p>
          <a:p>
            <a:endParaRPr lang="ru-RU" dirty="0"/>
          </a:p>
        </p:txBody>
      </p:sp>
      <p:pic>
        <p:nvPicPr>
          <p:cNvPr id="7" name="Содержимое 6" descr="барьеры.jpg"/>
          <p:cNvPicPr>
            <a:picLocks noGrp="1" noChangeAspect="1"/>
          </p:cNvPicPr>
          <p:nvPr>
            <p:ph sz="quarter" idx="2"/>
          </p:nvPr>
        </p:nvPicPr>
        <p:blipFill>
          <a:blip r:embed="rId2" cstate="print"/>
          <a:stretch>
            <a:fillRect/>
          </a:stretch>
        </p:blipFill>
        <p:spPr>
          <a:xfrm>
            <a:off x="467544" y="2276872"/>
            <a:ext cx="4022725" cy="3024336"/>
          </a:xfrm>
        </p:spPr>
      </p:pic>
      <p:pic>
        <p:nvPicPr>
          <p:cNvPr id="8" name="Содержимое 7" descr="Тяжелая атлетика.jpg"/>
          <p:cNvPicPr>
            <a:picLocks noGrp="1" noChangeAspect="1"/>
          </p:cNvPicPr>
          <p:nvPr>
            <p:ph sz="quarter" idx="4"/>
          </p:nvPr>
        </p:nvPicPr>
        <p:blipFill>
          <a:blip r:embed="rId3" cstate="print"/>
          <a:stretch>
            <a:fillRect/>
          </a:stretch>
        </p:blipFill>
        <p:spPr>
          <a:xfrm>
            <a:off x="4860032" y="2276872"/>
            <a:ext cx="3816424" cy="302433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562392"/>
          </a:xfrm>
        </p:spPr>
        <p:txBody>
          <a:bodyPr>
            <a:normAutofit/>
          </a:bodyPr>
          <a:lstStyle/>
          <a:p>
            <a:r>
              <a:rPr lang="ru-RU" sz="2400" dirty="0" smtClean="0"/>
              <a:t>Сергей  Константинович  Белосельский-Белозерский</a:t>
            </a:r>
            <a:endParaRPr lang="ru-RU" sz="2400" dirty="0"/>
          </a:p>
        </p:txBody>
      </p:sp>
      <p:sp>
        <p:nvSpPr>
          <p:cNvPr id="3" name="Содержимое 2"/>
          <p:cNvSpPr>
            <a:spLocks noGrp="1"/>
          </p:cNvSpPr>
          <p:nvPr>
            <p:ph sz="half" idx="1"/>
          </p:nvPr>
        </p:nvSpPr>
        <p:spPr>
          <a:xfrm>
            <a:off x="1435608" y="836712"/>
            <a:ext cx="4936592" cy="5688632"/>
          </a:xfrm>
        </p:spPr>
        <p:txBody>
          <a:bodyPr>
            <a:noAutofit/>
          </a:bodyPr>
          <a:lstStyle/>
          <a:p>
            <a:r>
              <a:rPr lang="ru-RU" sz="1600" dirty="0" smtClean="0"/>
              <a:t>Князь </a:t>
            </a:r>
            <a:r>
              <a:rPr lang="ru-RU" sz="1600" b="1" dirty="0" smtClean="0"/>
              <a:t>Сергей Константинович Белосельский-Белозерский</a:t>
            </a:r>
            <a:r>
              <a:rPr lang="ru-RU" sz="1600" dirty="0" smtClean="0"/>
              <a:t> (13 (25июля 1867—20 апреля 1951 г. Великобритания) — русский генерал, участник Белого движения, член МОК </a:t>
            </a:r>
            <a:r>
              <a:rPr lang="ru-RU" sz="1600" dirty="0" smtClean="0"/>
              <a:t>.</a:t>
            </a:r>
            <a:endParaRPr lang="ru-RU" sz="1600" dirty="0" smtClean="0"/>
          </a:p>
          <a:p>
            <a:r>
              <a:rPr lang="ru-RU" sz="1600" dirty="0" smtClean="0"/>
              <a:t>Князь Сергей Белосельский-Белозерский родился 13 июля 1867</a:t>
            </a:r>
            <a:r>
              <a:rPr lang="ru-RU" sz="1600" dirty="0" smtClean="0"/>
              <a:t>. Был </a:t>
            </a:r>
            <a:r>
              <a:rPr lang="ru-RU" sz="1600" dirty="0" smtClean="0"/>
              <a:t>известным меценатом российского спорта. Тоже владел конными заводами и поддерживал развитие конного спорта, материально помогал клубу «Спорт» в Санкт-Петербурге, финансировал участие спортсменов в соревнованиях. В качестве члена МОК пробыл 8 лет, до 1907 года, и добровольно сложил с себя эти обязанности.  Прожил долгую жизнь, умер в Лондоне в 1951 году в возрасте 84 года. Вместо него членом Мок для России был избран тоже член царской свиты </a:t>
            </a:r>
            <a:r>
              <a:rPr lang="ru-RU" sz="1600" b="1" dirty="0" smtClean="0"/>
              <a:t>князь Семен Андреевич Трубецкой.</a:t>
            </a:r>
            <a:r>
              <a:rPr lang="ru-RU" sz="1600" dirty="0" smtClean="0"/>
              <a:t>  Но хотя он и был приверженцем развития олимпийского движения в России, большой активности на этом поприще не проявил и спустя 2 года, в 1909 году, подал в отставку, рекомендовал вместо себя князя </a:t>
            </a:r>
            <a:r>
              <a:rPr lang="ru-RU" sz="1600" b="1" dirty="0" smtClean="0"/>
              <a:t>Льва Владимировича Урусова.</a:t>
            </a:r>
            <a:endParaRPr lang="ru-RU" sz="1600" b="1" dirty="0"/>
          </a:p>
        </p:txBody>
      </p:sp>
      <p:pic>
        <p:nvPicPr>
          <p:cNvPr id="5" name="Содержимое 4" descr="200px-BeloselskyBeloserskySK.jpg"/>
          <p:cNvPicPr>
            <a:picLocks noGrp="1" noChangeAspect="1"/>
          </p:cNvPicPr>
          <p:nvPr>
            <p:ph sz="half" idx="2"/>
          </p:nvPr>
        </p:nvPicPr>
        <p:blipFill>
          <a:blip r:embed="rId2" cstate="print"/>
          <a:stretch>
            <a:fillRect/>
          </a:stretch>
        </p:blipFill>
        <p:spPr>
          <a:xfrm>
            <a:off x="6444208" y="1792287"/>
            <a:ext cx="2376264" cy="41275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8147248" cy="691942"/>
          </a:xfrm>
        </p:spPr>
        <p:txBody>
          <a:bodyPr>
            <a:normAutofit/>
          </a:bodyPr>
          <a:lstStyle/>
          <a:p>
            <a:r>
              <a:rPr lang="ru-RU" sz="3200" dirty="0" smtClean="0"/>
              <a:t>Лев    Владимирович    Урусов</a:t>
            </a:r>
            <a:endParaRPr lang="ru-RU" sz="3200" dirty="0"/>
          </a:p>
        </p:txBody>
      </p:sp>
      <p:sp>
        <p:nvSpPr>
          <p:cNvPr id="3" name="Текст 2"/>
          <p:cNvSpPr>
            <a:spLocks noGrp="1"/>
          </p:cNvSpPr>
          <p:nvPr>
            <p:ph type="body" idx="2"/>
          </p:nvPr>
        </p:nvSpPr>
        <p:spPr>
          <a:xfrm>
            <a:off x="457200" y="908720"/>
            <a:ext cx="5338936" cy="5949280"/>
          </a:xfrm>
        </p:spPr>
        <p:txBody>
          <a:bodyPr>
            <a:normAutofit/>
          </a:bodyPr>
          <a:lstStyle/>
          <a:p>
            <a:r>
              <a:rPr lang="ru-RU" sz="1800" dirty="0" smtClean="0"/>
              <a:t>Князь Лев Владимирович Урусов родился в 1877 году (по другим источникам, в 1879 году) в семье статского советника, придворного камергера. </a:t>
            </a:r>
          </a:p>
          <a:p>
            <a:r>
              <a:rPr lang="ru-RU" sz="1800" dirty="0" smtClean="0"/>
              <a:t>      Князь Урусов был одним из сильнейших российских теннисистов своего времени. </a:t>
            </a:r>
            <a:r>
              <a:rPr lang="ru-RU" sz="1800" dirty="0" smtClean="0"/>
              <a:t>С </a:t>
            </a:r>
            <a:r>
              <a:rPr lang="ru-RU" sz="1800" dirty="0" smtClean="0"/>
              <a:t>1910 года до самой смерти в 1933 году  Урусов был членом </a:t>
            </a:r>
            <a:r>
              <a:rPr lang="ru-RU" sz="1800" dirty="0" smtClean="0"/>
              <a:t>МОК. В </a:t>
            </a:r>
            <a:r>
              <a:rPr lang="ru-RU" sz="1800" dirty="0" smtClean="0"/>
              <a:t>1923 году он предпринял попытку убедить своих коллег по МОК допустить на игры </a:t>
            </a:r>
            <a:r>
              <a:rPr lang="en-US" sz="1800" dirty="0" smtClean="0"/>
              <a:t>VIII</a:t>
            </a:r>
            <a:r>
              <a:rPr lang="ru-RU" sz="1800" dirty="0" smtClean="0"/>
              <a:t> Олимпиады две самостоятельные команды, состоявшие из спортсменов СССР и команды российских эмигрантов. Постановление МОК гласило: «… МОК, учитывая заявление господина Урусова, выражает восхищение его патриотизмом и надеется, что участие России в Играх, невозможное в связи с действующими правилами в настоящее время, станет возможным в будущем». Осуществить это намерение удалось лишь в 1952 году. Князь Урусов до этой счастливой даты не дожил, он умер в Париже в 1933 году, до своей кончины числясь членом МОК для России.</a:t>
            </a:r>
          </a:p>
          <a:p>
            <a:endParaRPr lang="ru-RU" dirty="0" smtClean="0"/>
          </a:p>
          <a:p>
            <a:endParaRPr lang="ru-RU" dirty="0"/>
          </a:p>
        </p:txBody>
      </p:sp>
      <p:pic>
        <p:nvPicPr>
          <p:cNvPr id="5" name="Содержимое 4" descr="Урусов.jpg"/>
          <p:cNvPicPr>
            <a:picLocks noGrp="1" noChangeAspect="1"/>
          </p:cNvPicPr>
          <p:nvPr>
            <p:ph sz="half" idx="1"/>
          </p:nvPr>
        </p:nvPicPr>
        <p:blipFill>
          <a:blip r:embed="rId2" cstate="print"/>
          <a:stretch>
            <a:fillRect/>
          </a:stretch>
        </p:blipFill>
        <p:spPr>
          <a:xfrm>
            <a:off x="5868144" y="1412776"/>
            <a:ext cx="2880320" cy="403244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931224" cy="835958"/>
          </a:xfrm>
        </p:spPr>
        <p:txBody>
          <a:bodyPr>
            <a:normAutofit fontScale="90000"/>
          </a:bodyPr>
          <a:lstStyle/>
          <a:p>
            <a:r>
              <a:rPr lang="ru-RU" b="0" dirty="0" smtClean="0"/>
              <a:t/>
            </a:r>
            <a:br>
              <a:rPr lang="ru-RU" b="0" dirty="0" smtClean="0"/>
            </a:br>
            <a:r>
              <a:rPr lang="ru-RU" b="0" dirty="0" smtClean="0"/>
              <a:t/>
            </a:r>
            <a:br>
              <a:rPr lang="ru-RU" b="0" dirty="0" smtClean="0"/>
            </a:br>
            <a:r>
              <a:rPr lang="ru-RU" b="0" dirty="0" smtClean="0"/>
              <a:t/>
            </a:r>
            <a:br>
              <a:rPr lang="ru-RU" b="0" dirty="0" smtClean="0"/>
            </a:br>
            <a:r>
              <a:rPr lang="ru-RU" sz="3100" b="0" dirty="0" smtClean="0"/>
              <a:t>Георгий  Александрович  </a:t>
            </a:r>
            <a:r>
              <a:rPr lang="ru-RU" sz="3100" b="0" dirty="0" err="1" smtClean="0"/>
              <a:t>Дюперрон</a:t>
            </a:r>
            <a:r>
              <a:rPr lang="ru-RU" sz="3100" b="0" dirty="0" smtClean="0"/>
              <a:t> </a:t>
            </a:r>
            <a:br>
              <a:rPr lang="ru-RU" sz="3100" b="0" dirty="0" smtClean="0"/>
            </a:br>
            <a:endParaRPr lang="ru-RU" sz="3100" dirty="0"/>
          </a:p>
        </p:txBody>
      </p:sp>
      <p:sp>
        <p:nvSpPr>
          <p:cNvPr id="3" name="Текст 2"/>
          <p:cNvSpPr>
            <a:spLocks noGrp="1"/>
          </p:cNvSpPr>
          <p:nvPr>
            <p:ph type="body" idx="2"/>
          </p:nvPr>
        </p:nvSpPr>
        <p:spPr>
          <a:xfrm>
            <a:off x="457200" y="908720"/>
            <a:ext cx="8147248" cy="432048"/>
          </a:xfrm>
        </p:spPr>
        <p:txBody>
          <a:bodyPr>
            <a:normAutofit fontScale="92500" lnSpcReduction="20000"/>
          </a:bodyPr>
          <a:lstStyle/>
          <a:p>
            <a:r>
              <a:rPr lang="ru-RU" dirty="0" smtClean="0"/>
              <a:t>12(24)сентября 1877 года  Санкт-Петербург, Российская империя – 23 июня 1934 г. Ленинград, СССР </a:t>
            </a:r>
            <a:br>
              <a:rPr lang="ru-RU" dirty="0" smtClean="0"/>
            </a:br>
            <a:endParaRPr lang="ru-RU" dirty="0"/>
          </a:p>
        </p:txBody>
      </p:sp>
      <p:sp>
        <p:nvSpPr>
          <p:cNvPr id="4" name="Содержимое 3"/>
          <p:cNvSpPr>
            <a:spLocks noGrp="1"/>
          </p:cNvSpPr>
          <p:nvPr>
            <p:ph sz="half" idx="1"/>
          </p:nvPr>
        </p:nvSpPr>
        <p:spPr>
          <a:xfrm>
            <a:off x="467544" y="1268760"/>
            <a:ext cx="8153400" cy="5040560"/>
          </a:xfrm>
        </p:spPr>
        <p:txBody>
          <a:bodyPr>
            <a:normAutofit fontScale="92500"/>
          </a:bodyPr>
          <a:lstStyle/>
          <a:p>
            <a:r>
              <a:rPr lang="ru-RU" sz="1600" dirty="0" smtClean="0"/>
              <a:t>Последним членом МОК для России дореволюционной был, избранный в 1913 году вместо ушедшего в отставку графа </a:t>
            </a:r>
            <a:r>
              <a:rPr lang="ru-RU" sz="1600" dirty="0" err="1" smtClean="0"/>
              <a:t>Рибопьера</a:t>
            </a:r>
            <a:r>
              <a:rPr lang="ru-RU" sz="1600" dirty="0" smtClean="0"/>
              <a:t>  </a:t>
            </a:r>
            <a:r>
              <a:rPr lang="ru-RU" sz="1600" b="1" dirty="0" smtClean="0"/>
              <a:t>Георгий Александрович </a:t>
            </a:r>
            <a:r>
              <a:rPr lang="ru-RU" sz="1600" b="1" dirty="0" err="1" smtClean="0"/>
              <a:t>Дюперрон</a:t>
            </a:r>
            <a:r>
              <a:rPr lang="ru-RU" sz="1600" dirty="0" smtClean="0"/>
              <a:t>, представитель  передовой российской интеллигенции, потомственный почетный гражданин города.  В 1900 г. Он присутствовал на Играх </a:t>
            </a:r>
            <a:r>
              <a:rPr lang="en-US" sz="1600" dirty="0" smtClean="0"/>
              <a:t>II</a:t>
            </a:r>
            <a:r>
              <a:rPr lang="ru-RU" sz="1600" dirty="0" smtClean="0"/>
              <a:t> Олимпиады в Париже и подробно информировал о них в российской прессе. Был рекомендован в члены МОК  князем Урусовым  по представлению Российского НОК. Пробыл в составе членов МОК до 1916г. В отличие от Урусова, </a:t>
            </a:r>
            <a:r>
              <a:rPr lang="ru-RU" sz="1600" dirty="0" err="1" smtClean="0"/>
              <a:t>Дюперрон</a:t>
            </a:r>
            <a:r>
              <a:rPr lang="ru-RU" sz="1600" dirty="0" smtClean="0"/>
              <a:t> после Октябрьской революции не эмигрировал из России и, естественно, потерял всякую связь с МОК. Он работал в Государственной Публичной библиотеке, занимался научной деятельностью, опубликовал в общей сложности около 200 работ по истории, теории и методике физической культуры и спорта.</a:t>
            </a:r>
          </a:p>
          <a:p>
            <a:r>
              <a:rPr lang="ru-RU" sz="1600" dirty="0" smtClean="0"/>
              <a:t>В </a:t>
            </a:r>
            <a:r>
              <a:rPr lang="ru-RU" sz="1600" dirty="0" smtClean="0"/>
              <a:t>1912 году был основан Всероссийский футбольный союз, объединивший более 150 клубов из 33 городов с общим числом футболистов около 8 тысяч. В том же году состоялся первый чемпионат России (чемпионом стала команда Санкт-Петербурга). В 1912 году в составе руководителей российской делегации Г.А. </a:t>
            </a:r>
            <a:r>
              <a:rPr lang="ru-RU" sz="1600" dirty="0" err="1" smtClean="0"/>
              <a:t>Дюперрон</a:t>
            </a:r>
            <a:r>
              <a:rPr lang="ru-RU" sz="1600" dirty="0" smtClean="0"/>
              <a:t> отправляется на Олимпийские игры в Стокгольм, где, между прочим, судит соревнования по легкой атлетике. Благодаря усилиям Г.А. </a:t>
            </a:r>
            <a:r>
              <a:rPr lang="ru-RU" sz="1600" dirty="0" err="1" smtClean="0"/>
              <a:t>Дюперрона</a:t>
            </a:r>
            <a:r>
              <a:rPr lang="ru-RU" sz="1600" dirty="0" smtClean="0"/>
              <a:t>, Всероссийский футбольный союз 17 июня 1912 года был принят в Международную федерацию футбольных ассоциаций (ФИФА), основанную в 1904 году. Представителями от России в ФИФА были выдвинуты два наиболее авторитетных в российском футболе человека - Г.А. </a:t>
            </a:r>
            <a:r>
              <a:rPr lang="ru-RU" sz="1600" dirty="0" err="1" smtClean="0"/>
              <a:t>Дюперрон</a:t>
            </a:r>
            <a:r>
              <a:rPr lang="ru-RU" sz="1600" dirty="0" smtClean="0"/>
              <a:t> и Р.Ф. </a:t>
            </a:r>
            <a:r>
              <a:rPr lang="ru-RU" sz="1600" dirty="0" err="1" smtClean="0"/>
              <a:t>Фульда</a:t>
            </a:r>
            <a:r>
              <a:rPr lang="ru-RU" sz="1600" dirty="0" smtClean="0"/>
              <a:t> (председатель Московской </a:t>
            </a:r>
            <a:r>
              <a:rPr lang="ru-RU" sz="1600" dirty="0" err="1" smtClean="0"/>
              <a:t>Футбол-Лиги</a:t>
            </a:r>
            <a:r>
              <a:rPr lang="ru-RU" sz="1600" dirty="0" smtClean="0"/>
              <a:t>). Там же, на Олимпиаде в Стокгольме состоялся официальный дебют сборной команды России в международных соревнованиях.</a:t>
            </a:r>
          </a:p>
          <a:p>
            <a:endParaRPr lang="ru-RU"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Георгий Александрович </a:t>
            </a:r>
            <a:r>
              <a:rPr lang="ru-RU" sz="3200" dirty="0" err="1" smtClean="0"/>
              <a:t>Дюперрон</a:t>
            </a:r>
            <a:endParaRPr lang="ru-RU" sz="3200" dirty="0"/>
          </a:p>
        </p:txBody>
      </p:sp>
      <p:pic>
        <p:nvPicPr>
          <p:cNvPr id="10" name="Содержимое 9" descr="Дюперрон фото команды.jpg"/>
          <p:cNvPicPr>
            <a:picLocks noGrp="1" noChangeAspect="1"/>
          </p:cNvPicPr>
          <p:nvPr>
            <p:ph sz="half" idx="2"/>
          </p:nvPr>
        </p:nvPicPr>
        <p:blipFill>
          <a:blip r:embed="rId2" cstate="print"/>
          <a:stretch>
            <a:fillRect/>
          </a:stretch>
        </p:blipFill>
        <p:spPr>
          <a:xfrm>
            <a:off x="1691680" y="1772816"/>
            <a:ext cx="6768752" cy="4104456"/>
          </a:xfrm>
        </p:spPr>
      </p:pic>
      <p:pic>
        <p:nvPicPr>
          <p:cNvPr id="9" name="Содержимое 8" descr="Георгий Дюперрон.jpg"/>
          <p:cNvPicPr>
            <a:picLocks noGrp="1" noChangeAspect="1"/>
          </p:cNvPicPr>
          <p:nvPr>
            <p:ph sz="half" idx="1"/>
          </p:nvPr>
        </p:nvPicPr>
        <p:blipFill>
          <a:blip r:embed="rId3" cstate="print"/>
          <a:stretch>
            <a:fillRect/>
          </a:stretch>
        </p:blipFill>
        <p:spPr>
          <a:xfrm>
            <a:off x="7956376" y="332656"/>
            <a:ext cx="777240" cy="101041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Основатель российского футбола и Олимпийского движения в России, первый российский футбольный судья и спортивный журналист, историк, теоретик и библиограф российского спорта. </a:t>
            </a:r>
            <a:endParaRPr lang="ru-RU" sz="2000" dirty="0"/>
          </a:p>
        </p:txBody>
      </p:sp>
      <p:pic>
        <p:nvPicPr>
          <p:cNvPr id="5" name="Содержимое 4" descr="585px-Georgiy_Duperron_1914.jpg"/>
          <p:cNvPicPr>
            <a:picLocks noGrp="1" noChangeAspect="1"/>
          </p:cNvPicPr>
          <p:nvPr>
            <p:ph sz="half" idx="1"/>
          </p:nvPr>
        </p:nvPicPr>
        <p:blipFill>
          <a:blip r:embed="rId2" cstate="print"/>
          <a:stretch>
            <a:fillRect/>
          </a:stretch>
        </p:blipFill>
        <p:spPr>
          <a:xfrm>
            <a:off x="1259632" y="1628800"/>
            <a:ext cx="3816424" cy="4104456"/>
          </a:xfrm>
        </p:spPr>
      </p:pic>
      <p:pic>
        <p:nvPicPr>
          <p:cNvPr id="10" name="Содержимое 9" descr="Дюперрон мачт.jpeg"/>
          <p:cNvPicPr>
            <a:picLocks noGrp="1" noChangeAspect="1"/>
          </p:cNvPicPr>
          <p:nvPr>
            <p:ph sz="half" idx="2"/>
          </p:nvPr>
        </p:nvPicPr>
        <p:blipFill>
          <a:blip r:embed="rId3" cstate="print"/>
          <a:stretch>
            <a:fillRect/>
          </a:stretch>
        </p:blipFill>
        <p:spPr>
          <a:xfrm>
            <a:off x="5410200" y="2420889"/>
            <a:ext cx="3390900" cy="187220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771</TotalTime>
  <Words>919</Words>
  <Application>Microsoft Office PowerPoint</Application>
  <PresentationFormat>Экран (4:3)</PresentationFormat>
  <Paragraphs>124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Солнцестояние</vt:lpstr>
      <vt:lpstr>Российские соратники Пьера де Кубертена</vt:lpstr>
      <vt:lpstr>Алексей     Дмитриевич     Бутовской</vt:lpstr>
      <vt:lpstr>Георгий Иванович Рибопьер   </vt:lpstr>
      <vt:lpstr>ПЕРВЫЕ   РУССКИЕ   СПОРТИВНЫЕ   ОБЩЕСТВА</vt:lpstr>
      <vt:lpstr>Сергей  Константинович  Белосельский-Белозерский</vt:lpstr>
      <vt:lpstr>Лев    Владимирович    Урусов</vt:lpstr>
      <vt:lpstr>   Георгий  Александрович  Дюперрон  </vt:lpstr>
      <vt:lpstr>Георгий Александрович Дюперрон</vt:lpstr>
      <vt:lpstr>Основатель российского футбола и Олимпийского движения в России, первый российский футбольный судья и спортивный журналист, историк, теоретик и библиограф российского спорта. </vt:lpstr>
      <vt:lpstr>Вячеслав Измайлович Срезневский - первый председатель Российского Олимпийского комитета.  (1911-1917г.)</vt:lpstr>
      <vt:lpstr>Павлов Сергей Павлович</vt:lpstr>
      <vt:lpstr>Олимпиада – 80  Москва</vt:lpstr>
      <vt:lpstr>ЧЛЕН   МЕЖДУНАРОДНОГО ОЛИМПИЙСКОГО    КОМИТЕТА</vt:lpstr>
      <vt:lpstr>   Олимпийский    комитет</vt:lpstr>
      <vt:lpstr>советский и российский деятель олимпийского движения, почётный президент Олимпийского комитета России, член МОК.</vt:lpstr>
      <vt:lpstr>Тарпищев Шамиль Анвярович</vt:lpstr>
      <vt:lpstr>Попов Александр Владимирович</vt:lpstr>
      <vt:lpstr>Жуков Александр Дмитриевич</vt:lpstr>
      <vt:lpstr>Сочи 2014</vt:lpstr>
      <vt:lpstr>ОЛИМПИАДА</vt:lpstr>
      <vt:lpstr>Сочи 2014</vt:lpstr>
      <vt:lpstr>Сборная России одержала победу в общекомандном зачете Олимпийских зимних игр в Сочи Сборная России благодаря завоеванному целиком пьедесталу в лыжных гонках на 50 км стала победителем домашних Олимпийских игр в Сочи. Золото Александра Легкова стало 12-м для хозяев Игр и сделало их недосягаемыми для ближайших преследователей - норвежцев. Золото бобслейного экипажа Александра Зубкова в соревнованиях четверок упрочило лидерство российской команды в медальном зачете. В итоге на счету России оказалось 33 медали: 13 золотых, 11 серебряных и 9 бронзовых. Таким образом, Россия впервые со времен Лиллехаммера-1994 победила в общекомандном медальном зачете зимних Игр. Ни одна другая команда не сможет превзойти Россию и по количеству медалей. Россия – четвертая команда-хозяйка, выигравшая общий зачет зимней Олимпиады. Ранее это удавалось США в 1932 году, Норвегии в 1952 году и Канаде в 2010-м. Примечательно, что нашей сборной удалось побить рекорд сборной СССР – в 1988 году в Калгари советская команда завоевала 29 медалей (11 золотых, 9 серебряных и 9 бронзовых). Также Россия повторила рекорд СССР по количеству золотых медалей в 1976 году в Инсбруке. </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Российские соратники Пьера де Кубертена</dc:title>
  <dc:creator>Галина</dc:creator>
  <cp:lastModifiedBy>Галина</cp:lastModifiedBy>
  <cp:revision>144</cp:revision>
  <dcterms:created xsi:type="dcterms:W3CDTF">2014-12-21T10:53:59Z</dcterms:created>
  <dcterms:modified xsi:type="dcterms:W3CDTF">2015-01-11T16:06:58Z</dcterms:modified>
</cp:coreProperties>
</file>