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27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80321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CE3E544-95B8-43AA-A526-AD5F048107B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45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6CF02C2-35AA-4611-8607-E702351CD93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45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6313" y="96838"/>
            <a:ext cx="1865312" cy="6026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6838"/>
            <a:ext cx="5446713" cy="6026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85D290C-5FD4-4736-90CE-9692CCBCF51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27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2864A61-25EC-43E6-BCB2-DC36A208DE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576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B0F3001-54F8-465F-9069-1091E6EFAA9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186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933416-06CC-451F-8317-4CDB4BAA0D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64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6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E7BBF23-AD31-49DB-9A45-4106A50943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45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D8989FE-91C2-4642-9C77-D7F9701312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158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80F14A-3602-4114-9128-F42B44AEA23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545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18F4BB6-317F-41C7-9467-E1277992AA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5832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08F76A-B5F3-48B0-9F7F-8AD1D8A4BB2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11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128A9EF-F250-4501-9A49-5F1A7EDAE5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191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3119059-F20A-4D8B-AA06-D7739FC8EF7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649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D9AD05-DE93-47C1-A7BE-1AAB2C4000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508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6313" y="96838"/>
            <a:ext cx="1865312" cy="6026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6838"/>
            <a:ext cx="5446713" cy="6026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B6A5E0-ECE3-4C57-A554-F287B2BDCE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611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8E1D628-5361-47CD-A8ED-02AB307B80F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2550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CE91193-A2D8-4C7B-B067-FD47999976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2316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9FC594C-24FA-45D4-B6D3-A08203D673F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385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6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9F227A9-489D-415C-BB33-D3D4156A77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883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3C845EC-2564-44F4-AA7C-1263712BB7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2118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12A3211-213A-43E7-9B06-7FC5555FBA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894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F04C5D9-9C55-4D9C-9445-4CE75060BD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43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C03293-E971-428E-B192-D21A91A365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4213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AE2EA14-C470-4BDB-9422-5D664C2F1FA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1945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124FFDB-4B36-495B-B4BD-D03D681B62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079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ACC2C8F-ED79-4FB8-9545-5A08C324FC9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068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6313" y="96838"/>
            <a:ext cx="1865312" cy="6026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6838"/>
            <a:ext cx="5446713" cy="6026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1B24564-8E97-419F-8CEA-B40E343DF27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704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CE1126F-8771-4875-98F4-F95E88A3ABC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925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E92E3D-915D-47E4-828E-C96BBC68CCF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2729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3EB6B1B-A990-4975-B4D5-96805FDA02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7044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6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064A0E-D892-49B0-B122-1B1AC3BCF7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4927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6DC9E96-D9F6-4182-BBBD-F9B438D0BF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8446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A146448-D193-4651-AA6F-B6719AF0053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20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6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7E812E3-1C89-40C2-81D2-4CEBF849592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1755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E2BBECB-DA0B-47F3-99B8-FA2D6DEAE4B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3778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FA50B6B-3ADE-4B41-A8BD-090CC3A15E7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696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3CC32EC-DDF1-4F34-A83A-BD4F0F8E7A0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38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99D18C8-BB31-4FEF-B87C-478C130F17E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3839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6313" y="96838"/>
            <a:ext cx="1865312" cy="6026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6838"/>
            <a:ext cx="5446713" cy="6026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0A649A2-5F33-4A58-A786-C286C811451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1665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880972-1310-4180-B035-3E75B99AB69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8414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96EA486-F643-4D65-AE91-2C6539B0D3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5698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E4E7249-6D98-4D54-A213-46DD826B224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1767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6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DE94E9-A1ED-4D3B-8B50-70852CEEF66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2291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7E1B708-23EE-4656-A649-E4DA6DA5FF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13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783261-18F2-4494-92EE-BFCC5136B4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665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C2818EE-CA7C-4BCD-AC04-ADF996B71A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6000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A29A0FE-D0D9-4043-A557-B9A40C1C32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16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93382FF-CB09-4021-9EB4-3B48DAC7D9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5747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05BB7FA-EFCA-4944-BBF1-422255A2C5E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2165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B3C334C-9C32-47DB-B553-5DF8DEC5235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4580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6313" y="96838"/>
            <a:ext cx="1865312" cy="6026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6838"/>
            <a:ext cx="5446713" cy="6026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E35E69E-7B62-4990-A7CB-9AA55701458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8277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E9777F-388B-4D1B-964F-D239659F8D5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7685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1E486E-707A-49A3-894A-050F1D77B90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7555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5E1D24-E743-4935-AFF5-4349C6666A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4091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6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E1445E8-E9ED-4599-8D57-4E65BE607F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62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60E9E4-06F4-4805-BAA9-D10FB117EC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00390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AF99F9-2A7C-43C2-A417-0DFDCBFF590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24192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40B269B-ECEC-41E9-96C0-9426A70740D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068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CB35F69-A1F3-485C-8D51-216630D43D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4461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5289889-FE6C-4E69-97DA-9359B5A55C6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2250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06BC19A-6552-4F54-A98F-99E43168DA0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6343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27BCAE3-0282-4652-BB33-8D49154D5A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34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6313" y="96838"/>
            <a:ext cx="1865312" cy="6026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6838"/>
            <a:ext cx="5446713" cy="6026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AADB91A-1550-430D-BDBC-C4A9479AFEA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68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7B7BF67-8A0E-43B8-8B01-BA422AF3B1D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5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A19D84-B9F6-42A2-83C4-AA23F420ADC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16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34F54C-8BA7-4B3C-823D-9D5F90B8852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7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w 5760"/>
              <a:gd name="T11" fmla="*/ 0 h 1331"/>
              <a:gd name="T12" fmla="*/ 5760 w 5760"/>
              <a:gd name="T13" fmla="*/ 1331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00"/>
            </a:srgbClr>
          </a:solidFill>
          <a:ln>
            <a:noFill/>
          </a:ln>
          <a:effectLst>
            <a:outerShdw dist="44280" dir="16200000" algn="ctr" rotWithShape="0">
              <a:srgbClr val="000000">
                <a:alpha val="3503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w 1914"/>
              <a:gd name="T11" fmla="*/ 0 h 4329"/>
              <a:gd name="T12" fmla="*/ 1914 w 1914"/>
              <a:gd name="T13" fmla="*/ 432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>
            <a:noFill/>
          </a:ln>
          <a:effectLst>
            <a:outerShdw dist="50760" dir="10800000" algn="ctr" rotWithShape="0">
              <a:srgbClr val="000000">
                <a:alpha val="4503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6838"/>
            <a:ext cx="746442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4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198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124200" y="64198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19850"/>
            <a:ext cx="7588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F5A830C7-257E-4615-A45E-0959A3DF9A9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9pPr>
    </p:titleStyle>
    <p:bodyStyle>
      <a:lvl1pPr marL="342900" indent="-342900" algn="l" defTabSz="449263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D7D7D"/>
            </a:gs>
            <a:gs pos="100000">
              <a:srgbClr val="242424"/>
            </a:gs>
          </a:gsLst>
          <a:lin ang="1296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w 5760"/>
              <a:gd name="T11" fmla="*/ 0 h 1331"/>
              <a:gd name="T12" fmla="*/ 5760 w 5760"/>
              <a:gd name="T13" fmla="*/ 1331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00"/>
            </a:srgbClr>
          </a:solidFill>
          <a:ln>
            <a:noFill/>
          </a:ln>
          <a:effectLst>
            <a:outerShdw dist="44280" dir="16200000" algn="ctr" rotWithShape="0">
              <a:srgbClr val="000000">
                <a:alpha val="3503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T0" fmla="*/ 3038475 w 1914"/>
              <a:gd name="T1" fmla="*/ 14258 h 4329"/>
              <a:gd name="T2" fmla="*/ 3038475 w 1914"/>
              <a:gd name="T3" fmla="*/ 6858000 h 4329"/>
              <a:gd name="T4" fmla="*/ 323850 w 1914"/>
              <a:gd name="T5" fmla="*/ 6854832 h 4329"/>
              <a:gd name="T6" fmla="*/ 0 w 1914"/>
              <a:gd name="T7" fmla="*/ 0 h 4329"/>
              <a:gd name="T8" fmla="*/ 3038475 w 1914"/>
              <a:gd name="T9" fmla="*/ 14258 h 4329"/>
              <a:gd name="T10" fmla="*/ 0 w 1914"/>
              <a:gd name="T11" fmla="*/ 0 h 4329"/>
              <a:gd name="T12" fmla="*/ 1914 w 1914"/>
              <a:gd name="T13" fmla="*/ 432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>
            <a:noFill/>
          </a:ln>
          <a:effectLst>
            <a:outerShdw dist="50760" dir="10800000" algn="ctr" rotWithShape="0">
              <a:srgbClr val="000000">
                <a:alpha val="4503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6838"/>
            <a:ext cx="746442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4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198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4198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19850"/>
            <a:ext cx="7588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ED01D3D2-793C-4137-B5CD-DEC57EA84D4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9pPr>
    </p:titleStyle>
    <p:bodyStyle>
      <a:lvl1pPr marL="342900" indent="-342900" algn="l" defTabSz="449263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D7D7D"/>
            </a:gs>
            <a:gs pos="100000">
              <a:srgbClr val="242424"/>
            </a:gs>
          </a:gsLst>
          <a:lin ang="1296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w 5760"/>
              <a:gd name="T11" fmla="*/ 0 h 1331"/>
              <a:gd name="T12" fmla="*/ 5760 w 5760"/>
              <a:gd name="T13" fmla="*/ 1331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00"/>
            </a:srgbClr>
          </a:solidFill>
          <a:ln>
            <a:noFill/>
          </a:ln>
          <a:effectLst>
            <a:outerShdw dist="44280" dir="16200000" algn="ctr" rotWithShape="0">
              <a:srgbClr val="000000">
                <a:alpha val="3503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T0" fmla="*/ 3038475 w 1914"/>
              <a:gd name="T1" fmla="*/ 14258 h 4329"/>
              <a:gd name="T2" fmla="*/ 3038475 w 1914"/>
              <a:gd name="T3" fmla="*/ 6858000 h 4329"/>
              <a:gd name="T4" fmla="*/ 323850 w 1914"/>
              <a:gd name="T5" fmla="*/ 6854832 h 4329"/>
              <a:gd name="T6" fmla="*/ 0 w 1914"/>
              <a:gd name="T7" fmla="*/ 0 h 4329"/>
              <a:gd name="T8" fmla="*/ 3038475 w 1914"/>
              <a:gd name="T9" fmla="*/ 14258 h 4329"/>
              <a:gd name="T10" fmla="*/ 0 w 1914"/>
              <a:gd name="T11" fmla="*/ 0 h 4329"/>
              <a:gd name="T12" fmla="*/ 1914 w 1914"/>
              <a:gd name="T13" fmla="*/ 432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>
            <a:noFill/>
          </a:ln>
          <a:effectLst>
            <a:outerShdw dist="50760" dir="10800000" algn="ctr" rotWithShape="0">
              <a:srgbClr val="000000">
                <a:alpha val="4503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6838"/>
            <a:ext cx="746442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4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198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124200" y="64198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19850"/>
            <a:ext cx="7588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789EDFBF-DB80-4617-B615-73E68CCB7AD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9pPr>
    </p:titleStyle>
    <p:bodyStyle>
      <a:lvl1pPr marL="342900" indent="-342900" algn="l" defTabSz="449263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6838"/>
            <a:ext cx="746442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4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198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124200" y="64198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19850"/>
            <a:ext cx="7588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400D93EF-76C2-4A62-9F61-15180BE6D30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9pPr>
    </p:titleStyle>
    <p:bodyStyle>
      <a:lvl1pPr marL="342900" indent="-342900" algn="l" defTabSz="449263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w 5760"/>
              <a:gd name="T11" fmla="*/ 0 h 1331"/>
              <a:gd name="T12" fmla="*/ 5760 w 5760"/>
              <a:gd name="T13" fmla="*/ 1331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00"/>
            </a:srgbClr>
          </a:solidFill>
          <a:ln>
            <a:noFill/>
          </a:ln>
          <a:effectLst>
            <a:outerShdw dist="44280" dir="16200000" algn="ctr" rotWithShape="0">
              <a:srgbClr val="000000">
                <a:alpha val="35036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  <a:gd name="T10" fmla="*/ 0 w 1914"/>
              <a:gd name="T11" fmla="*/ 0 h 4329"/>
              <a:gd name="T12" fmla="*/ 1914 w 1914"/>
              <a:gd name="T13" fmla="*/ 4329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>
            <a:noFill/>
          </a:ln>
          <a:effectLst>
            <a:outerShdw dist="50760" dir="10800000" algn="ctr" rotWithShape="0">
              <a:srgbClr val="000000">
                <a:alpha val="4503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6838"/>
            <a:ext cx="746442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4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198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124200" y="64198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6575" y="6419850"/>
            <a:ext cx="7588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8669CA4-C55E-451E-812F-8CDE6145E9F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9pPr>
    </p:titleStyle>
    <p:bodyStyle>
      <a:lvl1pPr marL="342900" indent="-342900" algn="l" defTabSz="449263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B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6838"/>
            <a:ext cx="746442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4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198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124200" y="64198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19850"/>
            <a:ext cx="7588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</a:tabLst>
              <a:defRPr sz="1000">
                <a:solidFill>
                  <a:srgbClr val="9B9A98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1C32A978-834B-4198-AAC0-53E95662579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2pPr>
      <a:lvl3pPr marL="1143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3pPr>
      <a:lvl4pPr marL="1600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4pPr>
      <a:lvl5pPr marL="20574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pitchFamily="32" charset="0"/>
          <a:ea typeface="SimSun" charset="-122"/>
        </a:defRPr>
      </a:lvl9pPr>
    </p:titleStyle>
    <p:bodyStyle>
      <a:lvl1pPr marL="342900" indent="-342900" algn="l" defTabSz="449263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928688" y="1155700"/>
            <a:ext cx="74295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i="1">
                <a:solidFill>
                  <a:srgbClr val="FFFF00"/>
                </a:solidFill>
              </a:rPr>
              <a:t>Тема выступления :</a:t>
            </a:r>
          </a:p>
          <a:p>
            <a:pPr indent="457200"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>
                <a:solidFill>
                  <a:srgbClr val="FFFF00"/>
                </a:solidFill>
              </a:rPr>
              <a:t>Применение дистанционных технологий обучения для учащихся – детей с ограниченными физическими возможностями в рамках единой образовательной информационной среды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57813" y="4217988"/>
            <a:ext cx="35718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Автор:</a:t>
            </a:r>
          </a:p>
          <a:p>
            <a:pPr indent="457200"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Педагог-психолог</a:t>
            </a:r>
          </a:p>
          <a:p>
            <a:pPr indent="457200"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Дручек А.К</a:t>
            </a:r>
            <a:r>
              <a:rPr lang="ru-RU" sz="1400" i="1">
                <a:solidFill>
                  <a:srgbClr val="FFFF00"/>
                </a:solidFill>
                <a:cs typeface="Times New Roman" pitchFamily="16" charset="0"/>
              </a:rPr>
              <a:t>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957388" y="6072188"/>
            <a:ext cx="5240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7200"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Московская область г. Королёв – </a:t>
            </a: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21.10.2009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09" name="Group 1"/>
          <p:cNvGraphicFramePr>
            <a:graphicFrameLocks noGrp="1"/>
          </p:cNvGraphicFramePr>
          <p:nvPr/>
        </p:nvGraphicFramePr>
        <p:xfrm>
          <a:off x="714375" y="428625"/>
          <a:ext cx="7931150" cy="7831964"/>
        </p:xfrm>
        <a:graphic>
          <a:graphicData uri="http://schemas.openxmlformats.org/drawingml/2006/table">
            <a:tbl>
              <a:tblPr/>
              <a:tblGrid>
                <a:gridCol w="1047750"/>
                <a:gridCol w="6883400"/>
              </a:tblGrid>
              <a:tr h="8112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Этапы </a:t>
                      </a:r>
                    </a:p>
                  </a:txBody>
                  <a:tcPr marL="62280" marR="62280" marT="0" marB="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Задачи </a:t>
                      </a:r>
                    </a:p>
                  </a:txBody>
                  <a:tcPr marL="62280" marR="62280" marT="0" marB="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950"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1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этап</a:t>
                      </a:r>
                    </a:p>
                  </a:txBody>
                  <a:tcPr marL="62280" marR="62280" marT="0" marB="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449263" rtl="0" eaLnBrk="1" fontAlgn="base" latinLnBrk="0" hangingPunct="1">
                        <a:lnSpc>
                          <a:spcPct val="1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Разработка программы, подготовка материально-технической базы. Закупка и установка оборудования и программного обеспечения. Комплектация классов. Подготовка учителями индивидуальных программ в электронном виде. Обучение учителей работе с программами и Интернет. подготовка и заключение договоров с родителями на установку оборудования. Начало обучения детей.</a:t>
                      </a:r>
                    </a:p>
                  </a:txBody>
                  <a:tcPr marL="62280" marR="62280" marT="0" marB="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2 этап</a:t>
                      </a:r>
                    </a:p>
                  </a:txBody>
                  <a:tcPr marL="62280" marR="62280" marT="0" marB="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449263" rtl="0" eaLnBrk="1" fontAlgn="base" latinLnBrk="0" hangingPunct="1">
                        <a:lnSpc>
                          <a:spcPct val="1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Анализ и корректировка программы. Расширение материально-технической базы. Увеличение числа обучающихся детей.</a:t>
                      </a:r>
                    </a:p>
                  </a:txBody>
                  <a:tcPr marL="62280" marR="62280" marT="0" marB="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3 этап</a:t>
                      </a:r>
                    </a:p>
                  </a:txBody>
                  <a:tcPr marL="62280" marR="62280" marT="0" marB="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Segoe Script" pitchFamily="32" charset="0"/>
                          <a:cs typeface="Times New Roman" pitchFamily="16" charset="0"/>
                        </a:rPr>
                        <a:t>Интеграция школы на международном уровне. Связь школы с высшим образованием.</a:t>
                      </a:r>
                    </a:p>
                  </a:txBody>
                  <a:tcPr marL="62280" marR="62280" marT="0" marB="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63" y="809625"/>
            <a:ext cx="821531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Планируемые и возможные позитивные изменения. </a:t>
            </a:r>
          </a:p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Создать модель школы дистанционного обучения детей – инвалидов с ограниченными физическими возможностями.</a:t>
            </a:r>
          </a:p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Таким образом, осуществив защиту прав ребёнка – инвалида на получение образования, повысить его социальную защищённость</a:t>
            </a:r>
          </a:p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      Раскрыть творческий потенциал для дальнейшей профессиональной подготовки.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63" y="857250"/>
            <a:ext cx="8358187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Цели на период реализации проекта:</a:t>
            </a:r>
          </a:p>
          <a:p>
            <a:pPr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</a:t>
            </a: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Создание контуров программы дистанционного обучения.</a:t>
            </a:r>
          </a:p>
          <a:p>
            <a:pPr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</a:t>
            </a: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Выявление причин, мешающих реализации проекта.</a:t>
            </a:r>
          </a:p>
          <a:p>
            <a:pPr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</a:t>
            </a: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Выстраивание системы обучения.</a:t>
            </a:r>
          </a:p>
          <a:p>
            <a:pPr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</a:t>
            </a: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Выстраивание системы психолого-педагогической поддержки.</a:t>
            </a:r>
          </a:p>
          <a:p>
            <a:pPr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</a:t>
            </a: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Активизация инноваций на базе дистанционного обучения</a:t>
            </a:r>
            <a:r>
              <a:rPr lang="ru-RU" sz="20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42938" y="1016000"/>
            <a:ext cx="800100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Характеристика задела.</a:t>
            </a:r>
          </a:p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>
              <a:solidFill>
                <a:srgbClr val="FFFF00"/>
              </a:solidFill>
              <a:latin typeface="Constantia" pitchFamily="16" charset="0"/>
            </a:endParaRPr>
          </a:p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Наличие квалифицированных педагогических кадров, психологов.</a:t>
            </a:r>
          </a:p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Наличие материально-технической базы и оборудования для проведения обучения.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71500" y="669925"/>
            <a:ext cx="8215313" cy="567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Ожидаемый результат: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Предоставление условий детям с ограниченными физическими возможностями и сохранным интеллектом получения полного среднего образования в рамках государственной программы.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Психологическое сопровождение в ходе всего дистанционного учебно-воспитательного процесса.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Оказание психологической помощи в выборе возможных профессий и в рамках социализации.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Создание среды общения.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 additive="repl">
                                        <p:cTn id="7" dur="2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88" y="450850"/>
            <a:ext cx="8429625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b="1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Минимально-необходимые условия для реализации проекта: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u="sng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Правовое</a:t>
            </a:r>
            <a:r>
              <a:rPr lang="ru-RU" sz="20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. Приказ об открытии дистанционного образовательного учреждения . Принятие соответствующих постановлений Администрацией города и Отделом Образования.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u="sng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Управленческое</a:t>
            </a:r>
            <a:r>
              <a:rPr lang="ru-RU" sz="2400" i="1" u="sng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.</a:t>
            </a:r>
            <a:r>
              <a:rPr lang="ru-RU" sz="20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Кадровое заполнение согласно штатному расписанию.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u="sng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Финансовое.</a:t>
            </a:r>
            <a:r>
              <a:rPr lang="ru-RU" sz="20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Финансирование по нормативам.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u="sng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Кадровое.</a:t>
            </a:r>
            <a:r>
              <a:rPr lang="ru-RU" sz="20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Переподготовка необходимых специалистов.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u="sng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Научно-методическое.</a:t>
            </a:r>
            <a:r>
              <a:rPr lang="ru-RU" sz="2000" b="1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 </a:t>
            </a:r>
            <a:r>
              <a:rPr lang="ru-RU" sz="20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Создание специальных программ для обучения.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16013" y="333375"/>
            <a:ext cx="71437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Times New Roman" pitchFamily="16" charset="0"/>
              </a:rPr>
              <a:t>Подготовка специализированного рабочего места с учетом особенностей ребенка.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43063"/>
            <a:ext cx="2033587" cy="17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643188" y="1797050"/>
            <a:ext cx="60325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00"/>
                </a:solidFill>
                <a:latin typeface="Segoe Script" pitchFamily="32" charset="0"/>
                <a:ea typeface="Dotum" pitchFamily="32" charset="-127"/>
              </a:rPr>
              <a:t>Клавиатуры специальные, большие</a:t>
            </a:r>
          </a:p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FFFF00"/>
              </a:solidFill>
              <a:latin typeface="Segoe Script" pitchFamily="32" charset="0"/>
              <a:ea typeface="Dotum" pitchFamily="32" charset="-127"/>
            </a:endParaRPr>
          </a:p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FFFF00"/>
                </a:solidFill>
                <a:latin typeface="Segoe Script" pitchFamily="32" charset="0"/>
                <a:ea typeface="Dotum" pitchFamily="32" charset="-127"/>
              </a:rPr>
              <a:t>Специальные клавиатуры, предназначенные для детей с последствиями ДЦП, имеющих моторные нарушения высокой степени</a:t>
            </a:r>
            <a:r>
              <a:rPr lang="ru-RU" sz="1400">
                <a:solidFill>
                  <a:srgbClr val="FFFF00"/>
                </a:solidFill>
                <a:latin typeface="Segoe Script" pitchFamily="32" charset="0"/>
                <a:ea typeface="Dotum" pitchFamily="32" charset="-127"/>
              </a:rPr>
              <a:t>. 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000500"/>
            <a:ext cx="2000250" cy="207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700338" y="4322763"/>
            <a:ext cx="607218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00"/>
                </a:solidFill>
                <a:latin typeface="Dotum" pitchFamily="32" charset="-127"/>
                <a:ea typeface="Dotum" pitchFamily="32" charset="-127"/>
              </a:rPr>
              <a:t>Регулируемый горизонтальный подлокотник</a:t>
            </a:r>
          </a:p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FFFF00"/>
              </a:solidFill>
              <a:latin typeface="Dotum" pitchFamily="32" charset="-127"/>
              <a:ea typeface="Dotum" pitchFamily="32" charset="-127"/>
            </a:endParaRPr>
          </a:p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FFFF00"/>
                </a:solidFill>
                <a:latin typeface="Dotum" pitchFamily="32" charset="-127"/>
                <a:ea typeface="Dotum" pitchFamily="32" charset="-127"/>
              </a:rPr>
              <a:t>Подлокотник, допускающий возвратно-поступательные горизонтальные движения, удобен для людей с различными видами патологий.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20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20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714375"/>
            <a:ext cx="22860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43250" y="862013"/>
            <a:ext cx="5214938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>
                <a:solidFill>
                  <a:srgbClr val="FFFF00"/>
                </a:solidFill>
                <a:latin typeface="Times New Roman" pitchFamily="16" charset="0"/>
                <a:ea typeface="MS Mincho" pitchFamily="49" charset="-128"/>
              </a:rPr>
              <a:t>Выносные компьютерные кнопки</a:t>
            </a:r>
          </a:p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>
              <a:solidFill>
                <a:srgbClr val="FFFF00"/>
              </a:solidFill>
              <a:latin typeface="Times New Roman" pitchFamily="16" charset="0"/>
              <a:ea typeface="MS Mincho" pitchFamily="49" charset="-128"/>
            </a:endParaRPr>
          </a:p>
          <a:p>
            <a:pPr indent="450850"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latin typeface="Times New Roman" pitchFamily="16" charset="0"/>
                <a:ea typeface="MS Mincho" pitchFamily="49" charset="-128"/>
              </a:rPr>
              <a:t>С помощью таких кнопок удобно выполнять часто используемые команды</a:t>
            </a:r>
            <a:r>
              <a:rPr lang="ru-RU" sz="2000">
                <a:solidFill>
                  <a:srgbClr val="FFFF00"/>
                </a:solidFill>
                <a:latin typeface="Times New Roman" pitchFamily="16" charset="0"/>
                <a:ea typeface="MS Mincho" pitchFamily="49" charset="-128"/>
              </a:rPr>
              <a:t>.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6338"/>
            <a:ext cx="2286000" cy="207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00375" y="4235450"/>
            <a:ext cx="5572125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085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>
                <a:solidFill>
                  <a:srgbClr val="FFFF00"/>
                </a:solidFill>
                <a:latin typeface="Times New Roman" pitchFamily="16" charset="0"/>
                <a:ea typeface="MS Mincho" pitchFamily="49" charset="-128"/>
              </a:rPr>
              <a:t>Джойстик</a:t>
            </a:r>
          </a:p>
          <a:p>
            <a:pPr indent="45085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>
              <a:solidFill>
                <a:srgbClr val="FFFF00"/>
              </a:solidFill>
              <a:latin typeface="Times New Roman" pitchFamily="16" charset="0"/>
              <a:ea typeface="MS Mincho" pitchFamily="49" charset="-128"/>
            </a:endParaRPr>
          </a:p>
          <a:p>
            <a:pPr indent="45085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latin typeface="Times New Roman" pitchFamily="16" charset="0"/>
                <a:ea typeface="MS Mincho" pitchFamily="49" charset="-128"/>
              </a:rPr>
              <a:t>Сочетает в себе функции мыши и джойстика.</a:t>
            </a:r>
          </a:p>
          <a:p>
            <a:pPr indent="45085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FFFF00"/>
              </a:solidFill>
              <a:latin typeface="Times New Roman" pitchFamily="16" charset="0"/>
              <a:ea typeface="MS Mincho" pitchFamily="49" charset="-128"/>
            </a:endParaRP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00063" y="595313"/>
            <a:ext cx="7929562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Описание условий реализации проекта.</a:t>
            </a:r>
          </a:p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>
              <a:solidFill>
                <a:srgbClr val="FFFF00"/>
              </a:solidFill>
              <a:latin typeface="Constantia" pitchFamily="16" charset="0"/>
            </a:endParaRP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Педагогический коллектив школы и психологи «Центра дополнительного образования» работающие в системе межведомственных связей.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Педагогические кадры способные воплотить идею.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Создание среды для успешного обучения детей.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Формирование базы методического обеспечения дистанционного обучения детей.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00063" y="736600"/>
            <a:ext cx="8001000" cy="466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ctr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Условия для успешного обучения детей.</a:t>
            </a:r>
          </a:p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>
              <a:solidFill>
                <a:srgbClr val="FFFF00"/>
              </a:solidFill>
              <a:latin typeface="Constantia" pitchFamily="16" charset="0"/>
            </a:endParaRP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Соответствие требований, предъявляемых ребёнку особенностям его физического развития.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Методика обучения соответствующая особенностям физического развития детей.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Благоприятный семейный климат.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Понимание со стороны учителей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7" dur="2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100263" y="1216025"/>
            <a:ext cx="5524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indent="457200"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Цель и задачи проекта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00063" y="2833688"/>
            <a:ext cx="84296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Цель:</a:t>
            </a:r>
            <a:r>
              <a:rPr lang="ru-RU" sz="24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разработка научно обоснованного научного проекта по интеграции детей – инвалидов в общеобразовательные школы с их последующей социализацией в обществе</a:t>
            </a:r>
            <a:r>
              <a:rPr lang="ru-RU" sz="24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285750" y="2571750"/>
            <a:ext cx="8534400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6000">
                <a:solidFill>
                  <a:srgbClr val="FFFF00"/>
                </a:solidFill>
              </a:rPr>
              <a:t>Спасибо за внимание</a:t>
            </a:r>
            <a:r>
              <a:rPr lang="en-US" sz="6000">
                <a:solidFill>
                  <a:srgbClr val="FFFF00"/>
                </a:solidFill>
              </a:rPr>
              <a:t>!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00063" y="428625"/>
            <a:ext cx="8286750" cy="585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indent="457200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Задачи:</a:t>
            </a:r>
          </a:p>
          <a:p>
            <a:pPr indent="457200">
              <a:lnSpc>
                <a:spcPct val="150000"/>
              </a:lnSpc>
              <a:buClr>
                <a:srgbClr val="FFFF00"/>
              </a:buClr>
              <a:buFont typeface="Times New Roman" pitchFamily="16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Разработка концептуальной модели процесса интеграции детей – инвалидов в общеобразовательное учреждение.</a:t>
            </a:r>
          </a:p>
          <a:p>
            <a:pPr indent="457200">
              <a:lnSpc>
                <a:spcPct val="150000"/>
              </a:lnSpc>
              <a:buClr>
                <a:srgbClr val="FFFF00"/>
              </a:buClr>
              <a:buFont typeface="Times New Roman" pitchFamily="16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Обобщение отечественного и зарубежного опыта по проблеме интеграции.</a:t>
            </a:r>
          </a:p>
          <a:p>
            <a:pPr indent="457200">
              <a:lnSpc>
                <a:spcPct val="150000"/>
              </a:lnSpc>
              <a:buClr>
                <a:srgbClr val="FFFF00"/>
              </a:buClr>
              <a:buFont typeface="Times New Roman" pitchFamily="16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Создание банка данных детей – инвалидов г. Королёва.</a:t>
            </a:r>
          </a:p>
          <a:p>
            <a:pPr indent="457200">
              <a:lnSpc>
                <a:spcPct val="150000"/>
              </a:lnSpc>
              <a:buClr>
                <a:srgbClr val="FFFF00"/>
              </a:buClr>
              <a:buFont typeface="Times New Roman" pitchFamily="16" charset="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Анализ полученных данных с учётом:</a:t>
            </a:r>
          </a:p>
          <a:p>
            <a:pPr indent="457200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а) места регистрации, пола и возраста;</a:t>
            </a:r>
          </a:p>
          <a:p>
            <a:pPr indent="457200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б) социального статуса;</a:t>
            </a:r>
          </a:p>
          <a:p>
            <a:pPr indent="457200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в) нозологических форм заболевания и физических недостатков.</a:t>
            </a:r>
          </a:p>
          <a:p>
            <a:pPr indent="457200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5.</a:t>
            </a: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Анализ процесса интеграции детей – инвалидов по данным банка</a:t>
            </a:r>
            <a:r>
              <a:rPr lang="ru-RU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</a:rPr>
              <a:t> 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10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0" dur="10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10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6" dur="1000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9" dur="10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10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5" dur="1000"/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1000"/>
                                        <p:tgtEl>
                                          <p:spTgt spid="102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1" dur="1000"/>
                                        <p:tgtEl>
                                          <p:spTgt spid="102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9388" y="1436688"/>
            <a:ext cx="8501062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6.</a:t>
            </a:r>
            <a:r>
              <a:rPr lang="ru-RU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Анализ существующей системы интеграции в Московской области: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       </a:t>
            </a:r>
            <a:r>
              <a:rPr lang="ru-RU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а) изучение опыта </a:t>
            </a:r>
            <a:r>
              <a:rPr lang="ru-RU" sz="2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работы</a:t>
            </a:r>
            <a:r>
              <a:rPr lang="ru-RU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муниципальных систем образования по интеграции детей – инвалидов в различные типы образовательных учреждений;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      </a:t>
            </a:r>
            <a:r>
              <a:rPr lang="ru-RU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б) изучение кадрового обеспечения и уровень подготовки учителей, педагогов и воспитателей общеобразовательных учреждений при работе с детьми - инвалидами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7. </a:t>
            </a:r>
            <a:r>
              <a:rPr lang="ru-RU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Изучение психологической готовности «раннего партнёрства» детей – инвалидов, а также их родителей и здоровых детей в процессе учебно-воспитательной деятельности.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8.</a:t>
            </a:r>
            <a:r>
              <a:rPr lang="ru-RU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Анализ существующих критериев отбора детей – инвалидов для их интеграции в образовательном учреждении.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Script" pitchFamily="32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28625" y="714375"/>
            <a:ext cx="8215313" cy="634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</a:t>
            </a: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9.</a:t>
            </a: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Разработка форм интеграции детей – инвалидов с учётом критериев здоровья, уровня учебной подготовки, психологического и социального статуса ребёнка.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10. </a:t>
            </a: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Разработка учебных программ и научно-методических рекомендаций, по формированию психологической готовности «равного партнёрства» для родителей, учителей и воспитателей. 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11. </a:t>
            </a: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Разработка программ и учебно-методических пособий для целевой подготовки учителей школы.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12. </a:t>
            </a: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Разработка статуса «модель специалиста» психолога и педагога школы с учётом действующей системы процесса интеграции детей – инвалидов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Script" pitchFamily="32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1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28625" y="114300"/>
            <a:ext cx="8358188" cy="695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13.</a:t>
            </a: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</a:t>
            </a: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Предоставление детям с ограниченными физическими возможностями получения полного среднего образования в рамках государственной программы.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14.</a:t>
            </a: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</a:t>
            </a: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Психологическое сопровождение ребёнка с учётом его индивидуальной социально – психологической природы и физического здоровья, своевременное выявление и профилактика возможных психологических проблем.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15.</a:t>
            </a: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</a:t>
            </a: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Оказание психологической помощи в выборе возможных профессий; обеспечение психологической поддержки детей для проведения работ по их дальнейшей социализации в рамках программы дистанционного обучения;</a:t>
            </a:r>
          </a:p>
          <a:p>
            <a:pPr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16.</a:t>
            </a: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</a:t>
            </a:r>
            <a:r>
              <a:rPr lang="ru-RU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Создание среды общения для организации процессов общественной жизнедеятельности детей.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1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690813" y="430213"/>
            <a:ext cx="4537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Суть</a:t>
            </a:r>
            <a:r>
              <a:rPr lang="ru-RU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и смысл проекта: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42938" y="1514475"/>
            <a:ext cx="7858125" cy="33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150000"/>
              </a:lnSpc>
              <a:buClr>
                <a:srgbClr val="FFFF00"/>
              </a:buClr>
              <a:buFont typeface="Segoe Script" pitchFamily="3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</a:t>
            </a:r>
            <a:r>
              <a:rPr 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Помощь в социальной адаптации детей – инвалидов.</a:t>
            </a:r>
          </a:p>
          <a:p>
            <a:pPr algn="just">
              <a:lnSpc>
                <a:spcPct val="150000"/>
              </a:lnSpc>
              <a:buClr>
                <a:srgbClr val="FFFF00"/>
              </a:buClr>
              <a:buFont typeface="Segoe Script" pitchFamily="3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</a:t>
            </a:r>
            <a:r>
              <a:rPr 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Создать школу дистанционного обучения детей – инвалидов.</a:t>
            </a:r>
          </a:p>
          <a:p>
            <a:pPr algn="just">
              <a:lnSpc>
                <a:spcPct val="150000"/>
              </a:lnSpc>
              <a:buClr>
                <a:srgbClr val="FFFF00"/>
              </a:buClr>
              <a:buFont typeface="Segoe Script" pitchFamily="32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 </a:t>
            </a:r>
            <a:r>
              <a:rPr 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Дать возможность детям – инвалидам получить полное среднее образование.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625" y="525463"/>
            <a:ext cx="828675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indent="457200" algn="just">
              <a:lnSpc>
                <a:spcPct val="15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Показателями эффективной адаптации детей с ограниченными физическими возможностями могут считаться следующие: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изменение социальной микросреды;</a:t>
            </a:r>
          </a:p>
          <a:p>
            <a:pPr indent="457200" algn="just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сформированные личностные потребности ребёнка, приводящие к позитивному изменению структуры личности;</a:t>
            </a:r>
          </a:p>
          <a:p>
            <a:pPr indent="457200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вовлечённость детей в жизнь общества;</a:t>
            </a:r>
          </a:p>
          <a:p>
            <a:pPr indent="457200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сотрудничество родителей, педагогов и психологов в процессе социально-педагогической адаптации;</a:t>
            </a:r>
          </a:p>
          <a:p>
            <a:pPr indent="457200">
              <a:lnSpc>
                <a:spcPct val="150000"/>
              </a:lnSpc>
              <a:buClr>
                <a:srgbClr val="FFFF00"/>
              </a:buClr>
              <a:buFont typeface="Constantia" pitchFamily="16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>
                <a:solidFill>
                  <a:srgbClr val="FFFF00"/>
                </a:solidFill>
                <a:latin typeface="Constantia" pitchFamily="16" charset="0"/>
                <a:cs typeface="Times New Roman" pitchFamily="16" charset="0"/>
              </a:rPr>
              <a:t>системность и целостность проводимой работы.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071563" y="2071688"/>
            <a:ext cx="707231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cript" pitchFamily="32" charset="0"/>
                <a:cs typeface="Times New Roman" pitchFamily="16" charset="0"/>
              </a:rPr>
              <a:t>Этапы реализации проекта</a:t>
            </a:r>
          </a:p>
        </p:txBody>
      </p:sp>
    </p:spTree>
  </p:cSld>
  <p:clrMapOvr>
    <a:masterClrMapping/>
  </p:clrMapOvr>
  <p:transition spd="med" advTm="1024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7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SimSun"/>
        <a:cs typeface=""/>
      </a:majorFont>
      <a:minorFont>
        <a:latin typeface="Arial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SimSun"/>
        <a:cs typeface=""/>
      </a:majorFont>
      <a:minorFont>
        <a:latin typeface="Arial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SimSun"/>
        <a:cs typeface=""/>
      </a:majorFont>
      <a:minorFont>
        <a:latin typeface="Arial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SimSun"/>
        <a:cs typeface=""/>
      </a:majorFont>
      <a:minorFont>
        <a:latin typeface="Arial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SimSun"/>
        <a:cs typeface=""/>
      </a:majorFont>
      <a:minorFont>
        <a:latin typeface="Arial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SimSun"/>
        <a:cs typeface=""/>
      </a:majorFont>
      <a:minorFont>
        <a:latin typeface="Arial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909</Words>
  <Application>Microsoft Office PowerPoint</Application>
  <PresentationFormat>Экран (4:3)</PresentationFormat>
  <Paragraphs>100</Paragraphs>
  <Slides>20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20</vt:i4>
      </vt:variant>
    </vt:vector>
  </HeadingPairs>
  <TitlesOfParts>
    <vt:vector size="35" baseType="lpstr">
      <vt:lpstr>Times New Roman</vt:lpstr>
      <vt:lpstr>Franklin Gothic Book</vt:lpstr>
      <vt:lpstr>SimSun</vt:lpstr>
      <vt:lpstr>Arial</vt:lpstr>
      <vt:lpstr>Arial Unicode MS</vt:lpstr>
      <vt:lpstr>Segoe Script</vt:lpstr>
      <vt:lpstr>Constantia</vt:lpstr>
      <vt:lpstr>Dotum</vt:lpstr>
      <vt:lpstr>MS Mincho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Шумила</cp:lastModifiedBy>
  <cp:revision>21</cp:revision>
  <cp:lastPrinted>1601-01-01T00:00:00Z</cp:lastPrinted>
  <dcterms:created xsi:type="dcterms:W3CDTF">2009-10-20T18:46:15Z</dcterms:created>
  <dcterms:modified xsi:type="dcterms:W3CDTF">2013-02-15T14:37:08Z</dcterms:modified>
</cp:coreProperties>
</file>