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75" r:id="rId2"/>
    <p:sldId id="268" r:id="rId3"/>
    <p:sldId id="269" r:id="rId4"/>
    <p:sldId id="270" r:id="rId5"/>
    <p:sldId id="272" r:id="rId6"/>
    <p:sldId id="271" r:id="rId7"/>
    <p:sldId id="273" r:id="rId8"/>
    <p:sldId id="256" r:id="rId9"/>
    <p:sldId id="257" r:id="rId10"/>
    <p:sldId id="258" r:id="rId11"/>
    <p:sldId id="274" r:id="rId12"/>
    <p:sldId id="260" r:id="rId13"/>
    <p:sldId id="261" r:id="rId14"/>
    <p:sldId id="263" r:id="rId15"/>
    <p:sldId id="262" r:id="rId16"/>
    <p:sldId id="264" r:id="rId17"/>
    <p:sldId id="265" r:id="rId18"/>
    <p:sldId id="266" r:id="rId19"/>
    <p:sldId id="26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98DFC8-F45E-4D8A-8073-4FC3B1F4523D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88992-C2A1-4FFC-8427-5AD6D4C18EF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B64B36B-46A2-452C-9FB1-2FA801619F49}" type="datetime1">
              <a:rPr lang="ru-RU" smtClean="0"/>
              <a:t>07.02.2013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D0DAA3A-8AB1-4BF8-92D4-A846392B84D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B9675F-B4F6-433A-8FAB-839A903847A5}" type="datetime1">
              <a:rPr lang="ru-RU" smtClean="0"/>
              <a:t>07.02.2013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DAA3A-8AB1-4BF8-92D4-A846392B84D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1B90182-5E82-40B9-9422-9FAE00CF6F2F}" type="datetime1">
              <a:rPr lang="ru-RU" smtClean="0"/>
              <a:t>07.02.2013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D0DAA3A-8AB1-4BF8-92D4-A846392B84D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22B800-D13E-402F-9CA7-5DE3BE3A3DF0}" type="datetime1">
              <a:rPr lang="ru-RU" smtClean="0"/>
              <a:t>07.02.2013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DAA3A-8AB1-4BF8-92D4-A846392B84D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A41630C-EC6B-45CA-B45A-C73EBFC28502}" type="datetime1">
              <a:rPr lang="ru-RU" smtClean="0"/>
              <a:t>07.02.2013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D0DAA3A-8AB1-4BF8-92D4-A846392B84D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2F561-FF7E-44AA-A88E-D58CD591F3FC}" type="datetime1">
              <a:rPr lang="ru-RU" smtClean="0"/>
              <a:t>07.02.2013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DAA3A-8AB1-4BF8-92D4-A846392B84D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DB4096-B166-4526-89E6-6F2B2298F70F}" type="datetime1">
              <a:rPr lang="ru-RU" smtClean="0"/>
              <a:t>07.02.2013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DAA3A-8AB1-4BF8-92D4-A846392B84D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609D2A-0931-44AF-B11F-D55390F0A818}" type="datetime1">
              <a:rPr lang="ru-RU" smtClean="0"/>
              <a:t>07.02.2013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DAA3A-8AB1-4BF8-92D4-A846392B84D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3A56709-46C8-4117-8200-A9FE9E7D6FBC}" type="datetime1">
              <a:rPr lang="ru-RU" smtClean="0"/>
              <a:t>07.02.2013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DAA3A-8AB1-4BF8-92D4-A846392B84D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3FA2A1-5F1C-4E0D-93EC-FC7240F82DD8}" type="datetime1">
              <a:rPr lang="ru-RU" smtClean="0"/>
              <a:t>07.02.2013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DAA3A-8AB1-4BF8-92D4-A846392B84D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851E34-BB94-4465-B65E-83E41AF2D9AD}" type="datetime1">
              <a:rPr lang="ru-RU" smtClean="0"/>
              <a:t>07.02.2013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0DAA3A-8AB1-4BF8-92D4-A846392B84D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5D4B9EE-3C30-46A1-ACBE-9E2DE3754F72}" type="datetime1">
              <a:rPr lang="ru-RU" smtClean="0"/>
              <a:t>07.02.2013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D0DAA3A-8AB1-4BF8-92D4-A846392B84D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5569" y="1052736"/>
            <a:ext cx="697979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задание в15.</a:t>
            </a:r>
          </a:p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Примеры </a:t>
            </a:r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Решений</a:t>
            </a:r>
          </a:p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3648" y="5661248"/>
            <a:ext cx="60468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Подготовка к ЕГЭ</a:t>
            </a:r>
            <a:endParaRPr lang="ru-RU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0"/>
            <a:ext cx="89644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Вторая пара Х3-Х4  в первом уравнении дает  еще 4 набора значений (увеличивает количество в 2 раза).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Х3=0, Х4=0  для первой части первого уравнения;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Х3=1, Х4=1  для первой части первого уравнения;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Х3=0, Х4=1  для второй части первого уравнения;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Х3=1, Х4=0  для второй части первого уравнения;</a:t>
            </a:r>
          </a:p>
          <a:p>
            <a:pPr marL="342900" indent="-342900"/>
            <a:r>
              <a:rPr lang="ru-RU" sz="2400" dirty="0" smtClean="0"/>
              <a:t>Причем, значения 1 и 2 скобок  в обоих частях уравнения не должны совпадать.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59832" y="3068960"/>
          <a:ext cx="2928956" cy="3471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2239"/>
                <a:gridCol w="732239"/>
                <a:gridCol w="732239"/>
                <a:gridCol w="732239"/>
              </a:tblGrid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Х4</a:t>
                      </a:r>
                      <a:endParaRPr lang="ru-RU" dirty="0"/>
                    </a:p>
                  </a:txBody>
                  <a:tcPr anchor="ctr"/>
                </a:tc>
              </a:tr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</a:tr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</a:tr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</a:tr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</a:tr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764704"/>
            <a:ext cx="835824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Каждая следующая пара переменных увеличивает количество наборов в два раза. </a:t>
            </a:r>
          </a:p>
          <a:p>
            <a:pPr algn="ctr"/>
            <a:r>
              <a:rPr lang="ru-RU" sz="2400" b="1" dirty="0" smtClean="0"/>
              <a:t>Общее количество наборов значений будет равно: </a:t>
            </a:r>
          </a:p>
          <a:p>
            <a:pPr marL="457200" indent="-457200" algn="ctr">
              <a:buAutoNum type="arabicPlain" startAt="4"/>
            </a:pPr>
            <a:r>
              <a:rPr lang="ru-RU" sz="2400" b="1" dirty="0" smtClean="0"/>
              <a:t>* 2   *   2   * 2 * 2  = </a:t>
            </a:r>
            <a:r>
              <a:rPr lang="ru-RU" sz="2400" b="1" dirty="0" smtClean="0">
                <a:solidFill>
                  <a:srgbClr val="FF0000"/>
                </a:solidFill>
              </a:rPr>
              <a:t>64</a:t>
            </a:r>
          </a:p>
          <a:p>
            <a:pPr marL="457200" indent="-457200" algn="ctr">
              <a:buAutoNum type="arabicPlain" startAt="4"/>
            </a:pPr>
            <a:endParaRPr lang="ru-RU" sz="2400" b="1" dirty="0" smtClean="0">
              <a:solidFill>
                <a:srgbClr val="FF0000"/>
              </a:solidFill>
            </a:endParaRPr>
          </a:p>
          <a:p>
            <a:r>
              <a:rPr lang="ru-RU" sz="2400" b="1" dirty="0" smtClean="0">
                <a:solidFill>
                  <a:srgbClr val="FF0000"/>
                </a:solidFill>
              </a:rPr>
              <a:t>		</a:t>
            </a:r>
            <a:r>
              <a:rPr lang="ru-RU" sz="2000" b="1" dirty="0" smtClean="0">
                <a:solidFill>
                  <a:srgbClr val="FF0000"/>
                </a:solidFill>
              </a:rPr>
              <a:t>   </a:t>
            </a:r>
            <a:r>
              <a:rPr lang="ru-RU" sz="2000" dirty="0" smtClean="0"/>
              <a:t>Х1-Х2  Х3-Х4  Х5-Х6  Х7-Х8  Х9-Х10</a:t>
            </a:r>
          </a:p>
          <a:p>
            <a:pPr algn="ctr"/>
            <a:endParaRPr lang="ru-RU" sz="2400" b="1" dirty="0" smtClean="0">
              <a:solidFill>
                <a:srgbClr val="FF0000"/>
              </a:solidFill>
            </a:endParaRPr>
          </a:p>
          <a:p>
            <a:pPr algn="ctr"/>
            <a:endParaRPr lang="ru-RU" sz="2400" dirty="0" smtClean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627784" y="2204864"/>
            <a:ext cx="36004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3419872" y="2204864"/>
            <a:ext cx="14401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4211960" y="2204864"/>
            <a:ext cx="14401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4716016" y="2204864"/>
            <a:ext cx="14401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364088" y="2204864"/>
            <a:ext cx="21602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285728"/>
            <a:ext cx="81439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Сколько существует различных наборов значений логических переменных Х1…Х10, которые удовлетворяют всем перечисленным ниже условиям?</a:t>
            </a:r>
          </a:p>
          <a:p>
            <a:endParaRPr lang="ru-RU" sz="2800" b="1" dirty="0" smtClean="0"/>
          </a:p>
          <a:p>
            <a:r>
              <a:rPr lang="ru-RU" sz="2800" dirty="0" smtClean="0">
                <a:sym typeface="Symbol"/>
              </a:rPr>
              <a:t></a:t>
            </a:r>
            <a:r>
              <a:rPr lang="ru-RU" sz="2800" dirty="0" smtClean="0"/>
              <a:t>(Х1</a:t>
            </a:r>
            <a:r>
              <a:rPr lang="ru-RU" sz="2800" dirty="0" smtClean="0">
                <a:sym typeface="Symbol"/>
              </a:rPr>
              <a:t> Х2)  </a:t>
            </a:r>
            <a:r>
              <a:rPr lang="ru-RU" sz="2800" dirty="0" smtClean="0"/>
              <a:t>(Х3</a:t>
            </a:r>
            <a:r>
              <a:rPr lang="ru-RU" sz="2800" dirty="0" smtClean="0">
                <a:sym typeface="Symbol"/>
              </a:rPr>
              <a:t> Х4) =1 </a:t>
            </a:r>
          </a:p>
          <a:p>
            <a:r>
              <a:rPr lang="ru-RU" sz="2800" dirty="0" smtClean="0">
                <a:sym typeface="Symbol"/>
              </a:rPr>
              <a:t>(</a:t>
            </a:r>
            <a:r>
              <a:rPr lang="ru-RU" sz="2800" dirty="0" smtClean="0"/>
              <a:t>(Х3</a:t>
            </a:r>
            <a:r>
              <a:rPr lang="ru-RU" sz="2800" dirty="0" smtClean="0">
                <a:sym typeface="Symbol"/>
              </a:rPr>
              <a:t> Х4) </a:t>
            </a:r>
            <a:r>
              <a:rPr lang="ru-RU" sz="2800" dirty="0" smtClean="0"/>
              <a:t>(Х5</a:t>
            </a:r>
            <a:r>
              <a:rPr lang="ru-RU" sz="2800" dirty="0" smtClean="0">
                <a:sym typeface="Symbol"/>
              </a:rPr>
              <a:t> Х6) =1 </a:t>
            </a:r>
          </a:p>
          <a:p>
            <a:r>
              <a:rPr lang="ru-RU" sz="2800" dirty="0" smtClean="0">
                <a:sym typeface="Symbol"/>
              </a:rPr>
              <a:t>. . . </a:t>
            </a:r>
          </a:p>
          <a:p>
            <a:r>
              <a:rPr lang="ru-RU" sz="2800" dirty="0" smtClean="0">
                <a:sym typeface="Symbol"/>
              </a:rPr>
              <a:t></a:t>
            </a:r>
            <a:r>
              <a:rPr lang="ru-RU" sz="2800" dirty="0" smtClean="0"/>
              <a:t>(Х7</a:t>
            </a:r>
            <a:r>
              <a:rPr lang="ru-RU" sz="2800" dirty="0" smtClean="0">
                <a:sym typeface="Symbol"/>
              </a:rPr>
              <a:t> Х8)  </a:t>
            </a:r>
            <a:r>
              <a:rPr lang="ru-RU" sz="2800" dirty="0" smtClean="0"/>
              <a:t>(Х9</a:t>
            </a:r>
            <a:r>
              <a:rPr lang="ru-RU" sz="2800" dirty="0" smtClean="0">
                <a:sym typeface="Symbol"/>
              </a:rPr>
              <a:t> Х10 )=1 </a:t>
            </a:r>
          </a:p>
          <a:p>
            <a:endParaRPr lang="ru-RU" sz="2800" dirty="0">
              <a:sym typeface="Symbol"/>
            </a:endParaRPr>
          </a:p>
          <a:p>
            <a:r>
              <a:rPr lang="ru-RU" sz="2800" b="1" dirty="0" smtClean="0">
                <a:sym typeface="Symbol"/>
              </a:rPr>
              <a:t>В ответе указать количество наборов.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214290"/>
            <a:ext cx="814393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Обозначим  (Х1</a:t>
            </a:r>
            <a:r>
              <a:rPr lang="ru-RU" sz="2800" dirty="0" smtClean="0">
                <a:sym typeface="Symbol"/>
              </a:rPr>
              <a:t> Х2)=У1; </a:t>
            </a:r>
            <a:r>
              <a:rPr lang="ru-RU" sz="2800" dirty="0" smtClean="0"/>
              <a:t>(Х3</a:t>
            </a:r>
            <a:r>
              <a:rPr lang="ru-RU" sz="2800" dirty="0" smtClean="0">
                <a:sym typeface="Symbol"/>
              </a:rPr>
              <a:t> Х4)=У2; </a:t>
            </a:r>
            <a:r>
              <a:rPr lang="ru-RU" sz="2800" dirty="0" smtClean="0"/>
              <a:t>(Х5</a:t>
            </a:r>
            <a:r>
              <a:rPr lang="ru-RU" sz="2800" dirty="0" smtClean="0">
                <a:sym typeface="Symbol"/>
              </a:rPr>
              <a:t> Х6)=У3; </a:t>
            </a:r>
            <a:r>
              <a:rPr lang="ru-RU" sz="2800" dirty="0" smtClean="0"/>
              <a:t>(Х7</a:t>
            </a:r>
            <a:r>
              <a:rPr lang="ru-RU" sz="2800" dirty="0" smtClean="0">
                <a:sym typeface="Symbol"/>
              </a:rPr>
              <a:t> Х8)=У4; </a:t>
            </a:r>
            <a:r>
              <a:rPr lang="ru-RU" sz="2800" dirty="0" smtClean="0"/>
              <a:t>(Х9</a:t>
            </a:r>
            <a:r>
              <a:rPr lang="ru-RU" sz="2800" dirty="0" smtClean="0">
                <a:sym typeface="Symbol"/>
              </a:rPr>
              <a:t> Х10)= У5</a:t>
            </a:r>
          </a:p>
          <a:p>
            <a:r>
              <a:rPr lang="ru-RU" sz="2800" dirty="0" smtClean="0">
                <a:sym typeface="Symbol"/>
              </a:rPr>
              <a:t>Получим систему:</a:t>
            </a:r>
          </a:p>
          <a:p>
            <a:r>
              <a:rPr lang="ru-RU" sz="2800" dirty="0" smtClean="0">
                <a:sym typeface="Symbol"/>
              </a:rPr>
              <a:t> У1  У2=1</a:t>
            </a:r>
          </a:p>
          <a:p>
            <a:r>
              <a:rPr lang="ru-RU" sz="2800" dirty="0" smtClean="0">
                <a:sym typeface="Symbol"/>
              </a:rPr>
              <a:t> У2  У3=1</a:t>
            </a:r>
          </a:p>
          <a:p>
            <a:pPr>
              <a:buFont typeface="Symbol"/>
              <a:buChar char="Ø"/>
            </a:pPr>
            <a:r>
              <a:rPr lang="ru-RU" sz="2800" dirty="0" smtClean="0">
                <a:sym typeface="Symbol"/>
              </a:rPr>
              <a:t>У3  У4=1</a:t>
            </a:r>
          </a:p>
          <a:p>
            <a:pPr>
              <a:buFont typeface="Symbol"/>
              <a:buChar char="Ø"/>
            </a:pPr>
            <a:r>
              <a:rPr lang="ru-RU" sz="2800" dirty="0" smtClean="0">
                <a:sym typeface="Symbol"/>
              </a:rPr>
              <a:t>У4  У5=1</a:t>
            </a:r>
          </a:p>
          <a:p>
            <a:r>
              <a:rPr lang="ru-RU" sz="2800" dirty="0" smtClean="0">
                <a:sym typeface="Symbol"/>
              </a:rPr>
              <a:t>Рассмотрим возможные наборы значений:</a:t>
            </a:r>
          </a:p>
          <a:p>
            <a:r>
              <a:rPr lang="ru-RU" sz="2800" dirty="0" smtClean="0">
                <a:sym typeface="Symbol"/>
              </a:rPr>
              <a:t>Если </a:t>
            </a:r>
            <a:r>
              <a:rPr lang="ru-RU" sz="2800" b="1" dirty="0" smtClean="0">
                <a:sym typeface="Symbol"/>
              </a:rPr>
              <a:t>У1=1</a:t>
            </a:r>
            <a:r>
              <a:rPr lang="ru-RU" sz="2800" dirty="0" smtClean="0">
                <a:sym typeface="Symbol"/>
              </a:rPr>
              <a:t>, то </a:t>
            </a:r>
            <a:r>
              <a:rPr lang="ru-RU" sz="2800" b="1" dirty="0" smtClean="0">
                <a:sym typeface="Symbol"/>
              </a:rPr>
              <a:t>У2</a:t>
            </a:r>
            <a:r>
              <a:rPr lang="ru-RU" sz="2800" dirty="0" smtClean="0">
                <a:sym typeface="Symbol"/>
              </a:rPr>
              <a:t> должно быть равно только </a:t>
            </a:r>
            <a:r>
              <a:rPr lang="ru-RU" sz="2800" b="1" dirty="0" smtClean="0">
                <a:sym typeface="Symbol"/>
              </a:rPr>
              <a:t>1</a:t>
            </a:r>
            <a:r>
              <a:rPr lang="ru-RU" sz="2800" dirty="0" smtClean="0">
                <a:sym typeface="Symbol"/>
              </a:rPr>
              <a:t>, </a:t>
            </a:r>
            <a:r>
              <a:rPr lang="ru-RU" sz="2800" b="1" dirty="0" smtClean="0">
                <a:sym typeface="Symbol"/>
              </a:rPr>
              <a:t>У3</a:t>
            </a:r>
            <a:r>
              <a:rPr lang="ru-RU" sz="2800" dirty="0" smtClean="0">
                <a:sym typeface="Symbol"/>
              </a:rPr>
              <a:t> </a:t>
            </a:r>
          </a:p>
          <a:p>
            <a:r>
              <a:rPr lang="ru-RU" sz="2800" dirty="0" smtClean="0">
                <a:sym typeface="Symbol"/>
              </a:rPr>
              <a:t>должно быть равно только </a:t>
            </a:r>
            <a:r>
              <a:rPr lang="ru-RU" sz="2800" b="1" dirty="0" smtClean="0">
                <a:sym typeface="Symbol"/>
              </a:rPr>
              <a:t>1</a:t>
            </a:r>
            <a:r>
              <a:rPr lang="ru-RU" sz="2800" dirty="0" smtClean="0">
                <a:sym typeface="Symbol"/>
              </a:rPr>
              <a:t>, </a:t>
            </a:r>
            <a:r>
              <a:rPr lang="ru-RU" sz="2800" b="1" dirty="0" smtClean="0">
                <a:sym typeface="Symbol"/>
              </a:rPr>
              <a:t>У4</a:t>
            </a:r>
            <a:r>
              <a:rPr lang="ru-RU" sz="2800" dirty="0" smtClean="0">
                <a:sym typeface="Symbol"/>
              </a:rPr>
              <a:t> должно быть равно только </a:t>
            </a:r>
            <a:r>
              <a:rPr lang="ru-RU" sz="2800" b="1" dirty="0" smtClean="0">
                <a:sym typeface="Symbol"/>
              </a:rPr>
              <a:t>1</a:t>
            </a:r>
            <a:r>
              <a:rPr lang="ru-RU" sz="2800" dirty="0" smtClean="0">
                <a:sym typeface="Symbol"/>
              </a:rPr>
              <a:t>, </a:t>
            </a:r>
            <a:r>
              <a:rPr lang="ru-RU" sz="2800" b="1" dirty="0" smtClean="0">
                <a:sym typeface="Symbol"/>
              </a:rPr>
              <a:t>У5</a:t>
            </a:r>
            <a:r>
              <a:rPr lang="ru-RU" sz="2800" dirty="0" smtClean="0">
                <a:sym typeface="Symbol"/>
              </a:rPr>
              <a:t>  должно быть равно только </a:t>
            </a:r>
            <a:r>
              <a:rPr lang="ru-RU" sz="2800" b="1" dirty="0" smtClean="0">
                <a:sym typeface="Symbol"/>
              </a:rPr>
              <a:t>1</a:t>
            </a:r>
            <a:r>
              <a:rPr lang="ru-RU" sz="2800" dirty="0" smtClean="0">
                <a:sym typeface="Symbol"/>
              </a:rPr>
              <a:t> – </a:t>
            </a:r>
            <a:r>
              <a:rPr lang="ru-RU" sz="2800" b="1" dirty="0" smtClean="0">
                <a:sym typeface="Symbol"/>
              </a:rPr>
              <a:t>первый набор значений.</a:t>
            </a:r>
          </a:p>
          <a:p>
            <a:r>
              <a:rPr lang="ru-RU" sz="2800" b="1" dirty="0" smtClean="0">
                <a:sym typeface="Symbol"/>
              </a:rPr>
              <a:t>При У1=1 других наборов нет!</a:t>
            </a:r>
          </a:p>
          <a:p>
            <a:endParaRPr lang="ru-RU" sz="28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14290"/>
            <a:ext cx="878687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Рассмотрим возможные наборы вариантов при </a:t>
            </a:r>
          </a:p>
          <a:p>
            <a:pPr algn="ctr"/>
            <a:r>
              <a:rPr lang="ru-RU" sz="2800" dirty="0" smtClean="0"/>
              <a:t>У1=0</a:t>
            </a:r>
          </a:p>
          <a:p>
            <a:endParaRPr lang="ru-RU" sz="2800" dirty="0" smtClean="0"/>
          </a:p>
          <a:p>
            <a:r>
              <a:rPr lang="ru-RU" sz="2800" dirty="0"/>
              <a:t>	</a:t>
            </a:r>
            <a:r>
              <a:rPr lang="ru-RU" sz="2800" dirty="0" smtClean="0"/>
              <a:t>	У2=1				  У2=0</a:t>
            </a:r>
          </a:p>
          <a:p>
            <a:endParaRPr lang="ru-RU" sz="2800" dirty="0" smtClean="0"/>
          </a:p>
          <a:p>
            <a:r>
              <a:rPr lang="ru-RU" sz="2800" dirty="0"/>
              <a:t>	</a:t>
            </a:r>
            <a:r>
              <a:rPr lang="ru-RU" sz="2800" dirty="0" smtClean="0"/>
              <a:t>	У3=1			У3=0			У3=1</a:t>
            </a:r>
          </a:p>
          <a:p>
            <a:endParaRPr lang="ru-RU" sz="2800" dirty="0" smtClean="0"/>
          </a:p>
          <a:p>
            <a:r>
              <a:rPr lang="ru-RU" sz="2800" dirty="0"/>
              <a:t>	</a:t>
            </a:r>
            <a:r>
              <a:rPr lang="ru-RU" sz="2800" dirty="0" smtClean="0"/>
              <a:t>	У4=1		У4=1		</a:t>
            </a:r>
            <a:r>
              <a:rPr lang="ru-RU" sz="2800" dirty="0"/>
              <a:t> </a:t>
            </a:r>
            <a:r>
              <a:rPr lang="ru-RU" sz="2800" dirty="0" smtClean="0"/>
              <a:t>   У4=0	   У4=1</a:t>
            </a:r>
          </a:p>
          <a:p>
            <a:endParaRPr lang="ru-RU" sz="2800" dirty="0" smtClean="0"/>
          </a:p>
          <a:p>
            <a:r>
              <a:rPr lang="ru-RU" sz="2800" dirty="0"/>
              <a:t>	</a:t>
            </a:r>
            <a:r>
              <a:rPr lang="ru-RU" sz="2800" dirty="0" smtClean="0"/>
              <a:t>	У5=1		У5=1		У5=0   У5=1      У5=1</a:t>
            </a:r>
          </a:p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 </a:t>
            </a:r>
            <a:endParaRPr lang="ru-RU" sz="2800" b="1" dirty="0" smtClean="0">
              <a:sym typeface="Symbol"/>
            </a:endParaRPr>
          </a:p>
          <a:p>
            <a:pPr algn="ctr"/>
            <a:endParaRPr lang="ru-RU" sz="2800" b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714876" y="1142984"/>
            <a:ext cx="1500198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500826" y="1928802"/>
            <a:ext cx="1500198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2571736" y="1142984"/>
            <a:ext cx="1928826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86380" y="2786058"/>
            <a:ext cx="1285884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5143504" y="1928802"/>
            <a:ext cx="1071570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6200000" flipH="1">
            <a:off x="6500826" y="3643314"/>
            <a:ext cx="500066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 flipV="1">
            <a:off x="4286248" y="2786058"/>
            <a:ext cx="785818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3964777" y="3821909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6072198" y="3786190"/>
            <a:ext cx="500066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7822429" y="3893347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7894661" y="3035297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2179621" y="2178041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>
            <a:off x="2179621" y="3035297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2179621" y="3892553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357166"/>
            <a:ext cx="77153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Получаем еще 5 наборов значений, которые удовлетворяют  преобразованной системе.</a:t>
            </a:r>
          </a:p>
          <a:p>
            <a:pPr algn="ctr"/>
            <a:r>
              <a:rPr lang="ru-RU" sz="2800" dirty="0" smtClean="0"/>
              <a:t>Вернемся к замене.  Так как (Х1</a:t>
            </a:r>
            <a:r>
              <a:rPr lang="ru-RU" sz="2800" dirty="0" smtClean="0">
                <a:sym typeface="Symbol"/>
              </a:rPr>
              <a:t> Х2)=У1 (значение У зависит от значения двух величин) и так далее, то замена дает 2</a:t>
            </a:r>
            <a:r>
              <a:rPr lang="ru-RU" sz="2800" baseline="30000" dirty="0" smtClean="0">
                <a:sym typeface="Symbol"/>
              </a:rPr>
              <a:t>5</a:t>
            </a:r>
            <a:r>
              <a:rPr lang="ru-RU" sz="2800" dirty="0" smtClean="0">
                <a:sym typeface="Symbol"/>
              </a:rPr>
              <a:t> наборов значений, то есть 32.</a:t>
            </a:r>
          </a:p>
          <a:p>
            <a:pPr algn="ctr"/>
            <a:r>
              <a:rPr lang="ru-RU" sz="2800" dirty="0" smtClean="0">
                <a:sym typeface="Symbol"/>
              </a:rPr>
              <a:t>Общее количество наборов значений, которые удовлетворяют заданным условиям будет равно:</a:t>
            </a:r>
          </a:p>
          <a:p>
            <a:pPr algn="ctr"/>
            <a:r>
              <a:rPr lang="ru-RU" sz="3200" b="1" dirty="0" smtClean="0">
                <a:sym typeface="Symbol"/>
              </a:rPr>
              <a:t>6*32=192</a:t>
            </a:r>
          </a:p>
          <a:p>
            <a:pPr algn="ctr"/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285728"/>
            <a:ext cx="814393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Сколько существует различных наборов значений логических переменных Х1…Х10, которые удовлетворяют всем перечисленным ниже условиям?</a:t>
            </a:r>
          </a:p>
          <a:p>
            <a:endParaRPr lang="ru-RU" sz="2800" b="1" dirty="0" smtClean="0"/>
          </a:p>
          <a:p>
            <a:r>
              <a:rPr lang="ru-RU" sz="2800" dirty="0" smtClean="0"/>
              <a:t>(Х2</a:t>
            </a:r>
            <a:r>
              <a:rPr lang="ru-RU" sz="2800" dirty="0" smtClean="0">
                <a:sym typeface="Symbol"/>
              </a:rPr>
              <a:t> Х1)  </a:t>
            </a:r>
            <a:r>
              <a:rPr lang="ru-RU" sz="2800" dirty="0" smtClean="0"/>
              <a:t>(Х2 </a:t>
            </a:r>
            <a:r>
              <a:rPr lang="ru-RU" sz="2800" dirty="0" smtClean="0">
                <a:sym typeface="Symbol"/>
              </a:rPr>
              <a:t> Х3) </a:t>
            </a:r>
            <a:r>
              <a:rPr lang="ru-RU" sz="2800" dirty="0" smtClean="0"/>
              <a:t>(</a:t>
            </a:r>
            <a:r>
              <a:rPr lang="ru-RU" sz="2800" dirty="0" smtClean="0">
                <a:sym typeface="Symbol"/>
              </a:rPr>
              <a:t></a:t>
            </a:r>
            <a:r>
              <a:rPr lang="ru-RU" sz="2800" dirty="0" smtClean="0"/>
              <a:t>Х2 </a:t>
            </a:r>
            <a:r>
              <a:rPr lang="ru-RU" sz="2800" dirty="0" smtClean="0">
                <a:sym typeface="Symbol"/>
              </a:rPr>
              <a:t>Х3) =1</a:t>
            </a:r>
          </a:p>
          <a:p>
            <a:r>
              <a:rPr lang="ru-RU" sz="2800" dirty="0" smtClean="0"/>
              <a:t>(Х3</a:t>
            </a:r>
            <a:r>
              <a:rPr lang="ru-RU" sz="2800" dirty="0" smtClean="0">
                <a:sym typeface="Symbol"/>
              </a:rPr>
              <a:t> Х1)  </a:t>
            </a:r>
            <a:r>
              <a:rPr lang="ru-RU" sz="2800" dirty="0" smtClean="0"/>
              <a:t>(Х3 </a:t>
            </a:r>
            <a:r>
              <a:rPr lang="ru-RU" sz="2800" dirty="0" smtClean="0">
                <a:sym typeface="Symbol"/>
              </a:rPr>
              <a:t> Х4) </a:t>
            </a:r>
            <a:r>
              <a:rPr lang="ru-RU" sz="2800" dirty="0" smtClean="0"/>
              <a:t>(</a:t>
            </a:r>
            <a:r>
              <a:rPr lang="ru-RU" sz="2800" dirty="0" smtClean="0">
                <a:sym typeface="Symbol"/>
              </a:rPr>
              <a:t></a:t>
            </a:r>
            <a:r>
              <a:rPr lang="ru-RU" sz="2800" dirty="0" smtClean="0"/>
              <a:t>Х3 </a:t>
            </a:r>
            <a:r>
              <a:rPr lang="ru-RU" sz="2800" dirty="0" smtClean="0">
                <a:sym typeface="Symbol"/>
              </a:rPr>
              <a:t>Х4) =1</a:t>
            </a:r>
          </a:p>
          <a:p>
            <a:r>
              <a:rPr lang="ru-RU" sz="2800" dirty="0" smtClean="0">
                <a:sym typeface="Symbol"/>
              </a:rPr>
              <a:t>…</a:t>
            </a:r>
            <a:endParaRPr lang="ru-RU" sz="2800" dirty="0">
              <a:sym typeface="Symbol"/>
            </a:endParaRPr>
          </a:p>
          <a:p>
            <a:r>
              <a:rPr lang="ru-RU" sz="2800" dirty="0" smtClean="0"/>
              <a:t>(Х9</a:t>
            </a:r>
            <a:r>
              <a:rPr lang="ru-RU" sz="2800" dirty="0" smtClean="0">
                <a:sym typeface="Symbol"/>
              </a:rPr>
              <a:t> Х1)  </a:t>
            </a:r>
            <a:r>
              <a:rPr lang="ru-RU" sz="2800" dirty="0" smtClean="0"/>
              <a:t>(Х9 </a:t>
            </a:r>
            <a:r>
              <a:rPr lang="ru-RU" sz="2800" dirty="0" smtClean="0">
                <a:sym typeface="Symbol"/>
              </a:rPr>
              <a:t> Х10) </a:t>
            </a:r>
            <a:r>
              <a:rPr lang="ru-RU" sz="2800" dirty="0" smtClean="0"/>
              <a:t>(</a:t>
            </a:r>
            <a:r>
              <a:rPr lang="ru-RU" sz="2800" dirty="0" smtClean="0">
                <a:sym typeface="Symbol"/>
              </a:rPr>
              <a:t></a:t>
            </a:r>
            <a:r>
              <a:rPr lang="ru-RU" sz="2800" dirty="0" smtClean="0"/>
              <a:t>Х9 </a:t>
            </a:r>
            <a:r>
              <a:rPr lang="ru-RU" sz="2800" dirty="0" smtClean="0">
                <a:sym typeface="Symbol"/>
              </a:rPr>
              <a:t>Х10) =1 </a:t>
            </a:r>
          </a:p>
          <a:p>
            <a:r>
              <a:rPr lang="ru-RU" sz="2800" dirty="0" smtClean="0">
                <a:sym typeface="Symbol"/>
              </a:rPr>
              <a:t>(Х10 Х1)=0</a:t>
            </a:r>
          </a:p>
          <a:p>
            <a:endParaRPr lang="ru-RU" sz="2800" dirty="0">
              <a:sym typeface="Symbol"/>
            </a:endParaRPr>
          </a:p>
          <a:p>
            <a:r>
              <a:rPr lang="ru-RU" sz="2800" b="1" dirty="0" smtClean="0">
                <a:sym typeface="Symbol"/>
              </a:rPr>
              <a:t>В ответе указать количество наборов.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214290"/>
            <a:ext cx="864399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Упростим логическое выражение учитывая, что</a:t>
            </a:r>
          </a:p>
          <a:p>
            <a:pPr algn="ctr"/>
            <a:r>
              <a:rPr lang="ru-RU" sz="2800" dirty="0" smtClean="0"/>
              <a:t>(Х2 </a:t>
            </a:r>
            <a:r>
              <a:rPr lang="ru-RU" sz="2800" dirty="0" smtClean="0">
                <a:sym typeface="Symbol"/>
              </a:rPr>
              <a:t> Х3) </a:t>
            </a:r>
            <a:r>
              <a:rPr lang="ru-RU" sz="2800" dirty="0" smtClean="0"/>
              <a:t>(</a:t>
            </a:r>
            <a:r>
              <a:rPr lang="ru-RU" sz="2800" dirty="0" smtClean="0">
                <a:sym typeface="Symbol"/>
              </a:rPr>
              <a:t></a:t>
            </a:r>
            <a:r>
              <a:rPr lang="ru-RU" sz="2800" dirty="0" smtClean="0"/>
              <a:t>Х2 </a:t>
            </a:r>
            <a:r>
              <a:rPr lang="ru-RU" sz="2800" dirty="0" smtClean="0">
                <a:sym typeface="Symbol"/>
              </a:rPr>
              <a:t>Х3</a:t>
            </a:r>
            <a:r>
              <a:rPr lang="ru-RU" sz="2800" dirty="0">
                <a:sym typeface="Symbol"/>
              </a:rPr>
              <a:t>)= Х2 </a:t>
            </a:r>
            <a:r>
              <a:rPr lang="ru-RU" sz="2800" dirty="0" smtClean="0">
                <a:sym typeface="Symbol"/>
              </a:rPr>
              <a:t>Х3.</a:t>
            </a:r>
          </a:p>
          <a:p>
            <a:pPr algn="ctr"/>
            <a:r>
              <a:rPr lang="ru-RU" sz="2800" dirty="0" smtClean="0">
                <a:sym typeface="Symbol"/>
              </a:rPr>
              <a:t>Получим:</a:t>
            </a:r>
          </a:p>
          <a:p>
            <a:pPr algn="ctr"/>
            <a:r>
              <a:rPr lang="ru-RU" sz="2800" dirty="0" smtClean="0"/>
              <a:t>(Х2</a:t>
            </a:r>
            <a:r>
              <a:rPr lang="ru-RU" sz="2800" dirty="0" smtClean="0">
                <a:sym typeface="Symbol"/>
              </a:rPr>
              <a:t> Х1)  (Х2 Х3) =1</a:t>
            </a:r>
          </a:p>
          <a:p>
            <a:pPr algn="ctr"/>
            <a:r>
              <a:rPr lang="ru-RU" sz="2800" dirty="0" smtClean="0"/>
              <a:t>(Х3</a:t>
            </a:r>
            <a:r>
              <a:rPr lang="ru-RU" sz="2800" dirty="0" smtClean="0">
                <a:sym typeface="Symbol"/>
              </a:rPr>
              <a:t> Х1)  (Х3 Х4) =1</a:t>
            </a:r>
          </a:p>
          <a:p>
            <a:pPr algn="ctr"/>
            <a:r>
              <a:rPr lang="ru-RU" sz="2800" dirty="0" smtClean="0">
                <a:sym typeface="Symbol"/>
              </a:rPr>
              <a:t>…</a:t>
            </a:r>
          </a:p>
          <a:p>
            <a:pPr algn="ctr"/>
            <a:r>
              <a:rPr lang="ru-RU" sz="2800" dirty="0" smtClean="0"/>
              <a:t>(Х9</a:t>
            </a:r>
            <a:r>
              <a:rPr lang="ru-RU" sz="2800" dirty="0" smtClean="0">
                <a:sym typeface="Symbol"/>
              </a:rPr>
              <a:t> Х1)  (Х9 Х10) =1 </a:t>
            </a:r>
          </a:p>
          <a:p>
            <a:pPr algn="ctr"/>
            <a:r>
              <a:rPr lang="ru-RU" sz="2800" dirty="0" smtClean="0">
                <a:sym typeface="Symbol"/>
              </a:rPr>
              <a:t>(Х10 Х1)=0</a:t>
            </a:r>
          </a:p>
          <a:p>
            <a:pPr algn="ctr"/>
            <a:endParaRPr lang="ru-RU" sz="2800" dirty="0" smtClean="0">
              <a:sym typeface="Symbol"/>
            </a:endParaRPr>
          </a:p>
          <a:p>
            <a:pPr algn="ctr"/>
            <a:r>
              <a:rPr lang="ru-RU" sz="2800" dirty="0" smtClean="0"/>
              <a:t>Скобка дает значение 1, если значения логических величин совпадает. </a:t>
            </a:r>
          </a:p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Рассмотрим сколько наборов удовлетворяют условию, если Х1=0</a:t>
            </a:r>
            <a:endParaRPr lang="ru-RU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71470" y="357170"/>
          <a:ext cx="7929620" cy="3786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962"/>
                <a:gridCol w="792962"/>
                <a:gridCol w="792962"/>
                <a:gridCol w="792962"/>
                <a:gridCol w="792962"/>
                <a:gridCol w="792962"/>
                <a:gridCol w="792962"/>
                <a:gridCol w="792962"/>
                <a:gridCol w="792962"/>
                <a:gridCol w="792962"/>
              </a:tblGrid>
              <a:tr h="37862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Х10</a:t>
                      </a:r>
                      <a:endParaRPr lang="ru-RU" dirty="0"/>
                    </a:p>
                  </a:txBody>
                  <a:tcPr anchor="ctr"/>
                </a:tc>
              </a:tr>
              <a:tr h="37862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7862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7862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7862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7862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7862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7862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7862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7862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214546" y="4180344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dirty="0" smtClean="0"/>
              <a:t>(Х2</a:t>
            </a:r>
            <a:r>
              <a:rPr lang="ru-RU" sz="2800" dirty="0" smtClean="0">
                <a:sym typeface="Symbol"/>
              </a:rPr>
              <a:t> Х1)  (Х2 Х3) =1</a:t>
            </a:r>
          </a:p>
          <a:p>
            <a:pPr algn="ctr"/>
            <a:r>
              <a:rPr lang="ru-RU" sz="2800" dirty="0" smtClean="0"/>
              <a:t>(Х3</a:t>
            </a:r>
            <a:r>
              <a:rPr lang="ru-RU" sz="2800" dirty="0" smtClean="0">
                <a:sym typeface="Symbol"/>
              </a:rPr>
              <a:t> Х1)  (Х3 Х4) =1</a:t>
            </a:r>
          </a:p>
          <a:p>
            <a:pPr algn="ctr"/>
            <a:r>
              <a:rPr lang="ru-RU" sz="2800" dirty="0" smtClean="0">
                <a:sym typeface="Symbol"/>
              </a:rPr>
              <a:t>…</a:t>
            </a:r>
          </a:p>
          <a:p>
            <a:pPr algn="ctr"/>
            <a:r>
              <a:rPr lang="ru-RU" sz="2800" dirty="0" smtClean="0"/>
              <a:t>(Х9</a:t>
            </a:r>
            <a:r>
              <a:rPr lang="ru-RU" sz="2800" dirty="0" smtClean="0">
                <a:sym typeface="Symbol"/>
              </a:rPr>
              <a:t> Х1)  (Х9 Х10) =1 </a:t>
            </a:r>
          </a:p>
          <a:p>
            <a:pPr algn="ctr"/>
            <a:r>
              <a:rPr lang="ru-RU" sz="2800" dirty="0" smtClean="0">
                <a:sym typeface="Symbol"/>
              </a:rPr>
              <a:t>(Х10 Х1)=0</a:t>
            </a:r>
          </a:p>
          <a:p>
            <a:pPr algn="ctr"/>
            <a:endParaRPr lang="ru-RU" sz="2800" dirty="0" smtClean="0">
              <a:sym typeface="Symbo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6439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Для Х1=0 получили 9 наборов значений логических величин.</a:t>
            </a:r>
          </a:p>
          <a:p>
            <a:pPr algn="ctr"/>
            <a:r>
              <a:rPr lang="ru-RU" sz="2800" dirty="0" smtClean="0"/>
              <a:t>Для Х1=1 (симметрично Х1=0) будет также 9 наборов значений.</a:t>
            </a:r>
          </a:p>
          <a:p>
            <a:pPr algn="ctr"/>
            <a:r>
              <a:rPr lang="ru-RU" sz="2800" dirty="0" smtClean="0"/>
              <a:t>Полное количество наборов значений для данной системы уравнений будет равно:</a:t>
            </a:r>
          </a:p>
          <a:p>
            <a:pPr algn="ctr"/>
            <a:endParaRPr lang="ru-RU" sz="2800" dirty="0" smtClean="0"/>
          </a:p>
          <a:p>
            <a:pPr algn="ctr"/>
            <a:r>
              <a:rPr lang="ru-RU" sz="4400" dirty="0" smtClean="0"/>
              <a:t>9*2=18</a:t>
            </a:r>
            <a:endParaRPr lang="ru-RU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85728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Сколько существует различных наборов значений логических переменных Х1…Х6,  У1… У6 которые удовлетворяют всем перечисленным ниже условиям?</a:t>
            </a:r>
          </a:p>
          <a:p>
            <a:endParaRPr lang="ru-RU" sz="2800" b="1" dirty="0" smtClean="0"/>
          </a:p>
          <a:p>
            <a:r>
              <a:rPr lang="ru-RU" sz="2800" dirty="0" smtClean="0"/>
              <a:t>(Х1</a:t>
            </a:r>
            <a:r>
              <a:rPr lang="ru-RU" sz="2800" dirty="0" smtClean="0">
                <a:sym typeface="Symbol"/>
              </a:rPr>
              <a:t> Х2)  </a:t>
            </a:r>
            <a:r>
              <a:rPr lang="ru-RU" sz="2800" dirty="0" smtClean="0"/>
              <a:t>(Х2</a:t>
            </a:r>
            <a:r>
              <a:rPr lang="ru-RU" sz="2800" dirty="0" smtClean="0">
                <a:sym typeface="Symbol"/>
              </a:rPr>
              <a:t> Х3)  </a:t>
            </a:r>
            <a:r>
              <a:rPr lang="ru-RU" sz="2800" dirty="0" smtClean="0"/>
              <a:t>(Х3</a:t>
            </a:r>
            <a:r>
              <a:rPr lang="ru-RU" sz="2800" dirty="0" smtClean="0">
                <a:sym typeface="Symbol"/>
              </a:rPr>
              <a:t> Х4)  </a:t>
            </a:r>
            <a:r>
              <a:rPr lang="ru-RU" sz="2800" dirty="0" smtClean="0"/>
              <a:t>(Х4</a:t>
            </a:r>
            <a:r>
              <a:rPr lang="ru-RU" sz="2800" dirty="0" smtClean="0">
                <a:sym typeface="Symbol"/>
              </a:rPr>
              <a:t> Х5)  </a:t>
            </a:r>
            <a:r>
              <a:rPr lang="ru-RU" sz="2800" dirty="0" smtClean="0"/>
              <a:t>(Х5</a:t>
            </a:r>
            <a:r>
              <a:rPr lang="ru-RU" sz="2800" dirty="0" smtClean="0">
                <a:sym typeface="Symbol"/>
              </a:rPr>
              <a:t> Х6)=1 </a:t>
            </a:r>
          </a:p>
          <a:p>
            <a:r>
              <a:rPr lang="ru-RU" sz="2800" dirty="0" smtClean="0"/>
              <a:t>(У1</a:t>
            </a:r>
            <a:r>
              <a:rPr lang="ru-RU" sz="2800" dirty="0" smtClean="0">
                <a:sym typeface="Symbol"/>
              </a:rPr>
              <a:t> У2)  </a:t>
            </a:r>
            <a:r>
              <a:rPr lang="ru-RU" sz="2800" dirty="0" smtClean="0"/>
              <a:t>(У2</a:t>
            </a:r>
            <a:r>
              <a:rPr lang="ru-RU" sz="2800" dirty="0" smtClean="0">
                <a:sym typeface="Symbol"/>
              </a:rPr>
              <a:t> У3)  </a:t>
            </a:r>
            <a:r>
              <a:rPr lang="ru-RU" sz="2800" dirty="0" smtClean="0"/>
              <a:t>(У3</a:t>
            </a:r>
            <a:r>
              <a:rPr lang="ru-RU" sz="2800" dirty="0" smtClean="0">
                <a:sym typeface="Symbol"/>
              </a:rPr>
              <a:t> У4)  </a:t>
            </a:r>
            <a:r>
              <a:rPr lang="ru-RU" sz="2800" dirty="0" smtClean="0"/>
              <a:t>(У4</a:t>
            </a:r>
            <a:r>
              <a:rPr lang="ru-RU" sz="2800" dirty="0" smtClean="0">
                <a:sym typeface="Symbol"/>
              </a:rPr>
              <a:t> У5)  </a:t>
            </a:r>
            <a:r>
              <a:rPr lang="ru-RU" sz="2800" dirty="0" smtClean="0"/>
              <a:t>(У5</a:t>
            </a:r>
            <a:r>
              <a:rPr lang="ru-RU" sz="2800" dirty="0" smtClean="0">
                <a:sym typeface="Symbol"/>
              </a:rPr>
              <a:t> У6)=1</a:t>
            </a:r>
          </a:p>
          <a:p>
            <a:r>
              <a:rPr lang="ru-RU" sz="2800" dirty="0" smtClean="0"/>
              <a:t>(</a:t>
            </a:r>
            <a:r>
              <a:rPr lang="ru-RU" sz="2800" dirty="0" smtClean="0">
                <a:sym typeface="Symbol"/>
              </a:rPr>
              <a:t></a:t>
            </a:r>
            <a:r>
              <a:rPr lang="ru-RU" sz="2800" dirty="0" smtClean="0"/>
              <a:t>У1</a:t>
            </a:r>
            <a:r>
              <a:rPr lang="ru-RU" sz="2800" dirty="0" smtClean="0">
                <a:sym typeface="Symbol"/>
              </a:rPr>
              <a:t>Х1)  </a:t>
            </a:r>
            <a:r>
              <a:rPr lang="ru-RU" sz="2800" dirty="0" smtClean="0"/>
              <a:t>(</a:t>
            </a:r>
            <a:r>
              <a:rPr lang="ru-RU" sz="2800" dirty="0" smtClean="0">
                <a:sym typeface="Symbol"/>
              </a:rPr>
              <a:t></a:t>
            </a:r>
            <a:r>
              <a:rPr lang="ru-RU" sz="2800" dirty="0" smtClean="0"/>
              <a:t>У2</a:t>
            </a:r>
            <a:r>
              <a:rPr lang="ru-RU" sz="2800" dirty="0" smtClean="0">
                <a:sym typeface="Symbol"/>
              </a:rPr>
              <a:t>Х2)  </a:t>
            </a:r>
            <a:r>
              <a:rPr lang="ru-RU" sz="2800" dirty="0" smtClean="0"/>
              <a:t>(</a:t>
            </a:r>
            <a:r>
              <a:rPr lang="ru-RU" sz="2800" dirty="0" smtClean="0">
                <a:sym typeface="Symbol"/>
              </a:rPr>
              <a:t></a:t>
            </a:r>
            <a:r>
              <a:rPr lang="ru-RU" sz="2800" dirty="0" smtClean="0"/>
              <a:t>У3</a:t>
            </a:r>
            <a:r>
              <a:rPr lang="ru-RU" sz="2800" dirty="0" smtClean="0">
                <a:sym typeface="Symbol"/>
              </a:rPr>
              <a:t>Х3)  </a:t>
            </a:r>
            <a:r>
              <a:rPr lang="ru-RU" sz="2800" dirty="0" smtClean="0"/>
              <a:t>(</a:t>
            </a:r>
            <a:r>
              <a:rPr lang="ru-RU" sz="2800" dirty="0" smtClean="0">
                <a:sym typeface="Symbol"/>
              </a:rPr>
              <a:t></a:t>
            </a:r>
            <a:r>
              <a:rPr lang="ru-RU" sz="2800" dirty="0" smtClean="0"/>
              <a:t>У4</a:t>
            </a:r>
            <a:r>
              <a:rPr lang="ru-RU" sz="2800" dirty="0" smtClean="0">
                <a:sym typeface="Symbol"/>
              </a:rPr>
              <a:t>Х4)  </a:t>
            </a:r>
            <a:r>
              <a:rPr lang="ru-RU" sz="2800" dirty="0" smtClean="0"/>
              <a:t>(</a:t>
            </a:r>
            <a:r>
              <a:rPr lang="ru-RU" sz="2800" dirty="0" smtClean="0">
                <a:sym typeface="Symbol"/>
              </a:rPr>
              <a:t></a:t>
            </a:r>
            <a:r>
              <a:rPr lang="ru-RU" sz="2800" dirty="0" smtClean="0"/>
              <a:t>У5</a:t>
            </a:r>
            <a:r>
              <a:rPr lang="ru-RU" sz="2800" dirty="0" smtClean="0">
                <a:sym typeface="Symbol"/>
              </a:rPr>
              <a:t>Х5)  </a:t>
            </a:r>
            <a:r>
              <a:rPr lang="ru-RU" sz="2800" dirty="0" smtClean="0"/>
              <a:t>(</a:t>
            </a:r>
            <a:r>
              <a:rPr lang="ru-RU" sz="2800" dirty="0" smtClean="0">
                <a:sym typeface="Symbol"/>
              </a:rPr>
              <a:t></a:t>
            </a:r>
            <a:r>
              <a:rPr lang="ru-RU" sz="2800" dirty="0" smtClean="0"/>
              <a:t>У6</a:t>
            </a:r>
            <a:r>
              <a:rPr lang="ru-RU" sz="2800" dirty="0" smtClean="0">
                <a:sym typeface="Symbol"/>
              </a:rPr>
              <a:t>Х6) =1 </a:t>
            </a:r>
          </a:p>
          <a:p>
            <a:endParaRPr lang="ru-RU" sz="2800" dirty="0">
              <a:sym typeface="Symbol"/>
            </a:endParaRPr>
          </a:p>
          <a:p>
            <a:r>
              <a:rPr lang="ru-RU" sz="2800" b="1" dirty="0" smtClean="0">
                <a:sym typeface="Symbol"/>
              </a:rPr>
              <a:t>В ответе указать количество наборов.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85729"/>
            <a:ext cx="8143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ym typeface="Symbol"/>
              </a:rPr>
              <a:t>Таблица истинности для импликации: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627784" y="764702"/>
          <a:ext cx="2944347" cy="2021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1449"/>
                <a:gridCol w="981449"/>
                <a:gridCol w="981449"/>
              </a:tblGrid>
              <a:tr h="40427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Х1</a:t>
                      </a:r>
                      <a:r>
                        <a:rPr lang="ru-RU" dirty="0" smtClean="0">
                          <a:sym typeface="Symbol"/>
                        </a:rPr>
                        <a:t></a:t>
                      </a:r>
                      <a:r>
                        <a:rPr lang="ru-RU" sz="1800" dirty="0" smtClean="0">
                          <a:sym typeface="Symbol"/>
                        </a:rPr>
                        <a:t>Х2</a:t>
                      </a:r>
                      <a:endParaRPr lang="ru-RU" dirty="0"/>
                    </a:p>
                  </a:txBody>
                  <a:tcPr anchor="ctr"/>
                </a:tc>
              </a:tr>
              <a:tr h="40427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40427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40427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</a:tr>
              <a:tr h="40427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2996952"/>
            <a:ext cx="9144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Скобки в уравнениях соединены операцией конъюнкции (логическое умножение), чтобы общий результат был истина, каждая скобка должна принимать значение истина (1).</a:t>
            </a:r>
          </a:p>
          <a:p>
            <a:pPr algn="ctr"/>
            <a:r>
              <a:rPr lang="ru-RU" sz="2400" dirty="0" smtClean="0"/>
              <a:t>  Для первого уравнения,  в соответствии с таблицей истинности для операции импликация, можем записать:</a:t>
            </a:r>
          </a:p>
          <a:p>
            <a:pPr algn="ctr"/>
            <a:r>
              <a:rPr lang="ru-RU" sz="2400" dirty="0" smtClean="0"/>
              <a:t>Х1</a:t>
            </a:r>
            <a:r>
              <a:rPr lang="en-US" sz="2400" dirty="0" smtClean="0"/>
              <a:t>&lt;=X2&lt;=X3&lt;=X4&lt;=X5&lt;=X6</a:t>
            </a:r>
            <a:r>
              <a:rPr lang="ru-RU" sz="2400" dirty="0" smtClean="0"/>
              <a:t>.</a:t>
            </a:r>
          </a:p>
          <a:p>
            <a:pPr algn="ctr"/>
            <a:r>
              <a:rPr lang="ru-RU" sz="2400" dirty="0" smtClean="0"/>
              <a:t>Все наборы значений Х1…Х6 ,удовлетворяющие этому неравенству, будут удовлетворять условиям первого уравнения.  </a:t>
            </a:r>
          </a:p>
          <a:p>
            <a:pPr marL="342900" indent="-342900"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0"/>
            <a:ext cx="8143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ym typeface="Symbol"/>
              </a:rPr>
              <a:t>Таблица значений для 1 уравнения: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55776" y="620688"/>
          <a:ext cx="3873042" cy="308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5507"/>
                <a:gridCol w="645507"/>
                <a:gridCol w="645507"/>
                <a:gridCol w="645507"/>
                <a:gridCol w="645507"/>
                <a:gridCol w="645507"/>
              </a:tblGrid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Х6</a:t>
                      </a:r>
                      <a:endParaRPr lang="ru-RU" dirty="0"/>
                    </a:p>
                  </a:txBody>
                  <a:tcPr anchor="ctr"/>
                </a:tc>
              </a:tr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4365104"/>
            <a:ext cx="9144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Таким образом для 1 уравнения получаем 7 наборов значений.</a:t>
            </a:r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Аналогично рассмотрим  второе уравнение.</a:t>
            </a:r>
          </a:p>
          <a:p>
            <a:pPr algn="ctr"/>
            <a:endParaRPr lang="ru-RU" sz="2400" dirty="0" smtClean="0"/>
          </a:p>
          <a:p>
            <a:pPr marL="342900" indent="-342900" algn="ctr"/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0"/>
            <a:ext cx="8143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ym typeface="Symbol"/>
              </a:rPr>
              <a:t>Таблица значений для 2 уравнения: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55776" y="620688"/>
          <a:ext cx="3873042" cy="308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5507"/>
                <a:gridCol w="645507"/>
                <a:gridCol w="645507"/>
                <a:gridCol w="645507"/>
                <a:gridCol w="645507"/>
                <a:gridCol w="645507"/>
              </a:tblGrid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У6</a:t>
                      </a:r>
                      <a:endParaRPr lang="ru-RU" dirty="0"/>
                    </a:p>
                  </a:txBody>
                  <a:tcPr anchor="ctr"/>
                </a:tc>
              </a:tr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4365104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Таким образом для 2 уравнения получаем  так же7 наборов значений.</a:t>
            </a:r>
          </a:p>
          <a:p>
            <a:pPr algn="ctr"/>
            <a:endParaRPr lang="ru-RU" sz="2400" dirty="0" smtClean="0"/>
          </a:p>
          <a:p>
            <a:pPr marL="342900" indent="-342900" algn="ctr"/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9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Рассмотрим 3 уравнение.</a:t>
            </a:r>
          </a:p>
          <a:p>
            <a:pPr algn="ctr"/>
            <a:r>
              <a:rPr lang="ru-RU" sz="2400" dirty="0" smtClean="0"/>
              <a:t>Для этого уравнения каждая скобка так же должна иметь значение истина (1).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131840" y="1556792"/>
          <a:ext cx="3312369" cy="2021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123"/>
                <a:gridCol w="1104123"/>
                <a:gridCol w="1104123"/>
              </a:tblGrid>
              <a:tr h="40427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ym typeface="Symbol"/>
                        </a:rPr>
                        <a:t>У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 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ym typeface="Symbol"/>
                        </a:rPr>
                        <a:t>У </a:t>
                      </a:r>
                      <a:r>
                        <a:rPr lang="ru-RU" sz="1800" dirty="0" smtClean="0">
                          <a:sym typeface="Symbol"/>
                        </a:rPr>
                        <a:t>Х</a:t>
                      </a:r>
                      <a:endParaRPr lang="ru-RU" dirty="0" smtClean="0"/>
                    </a:p>
                  </a:txBody>
                  <a:tcPr anchor="ctr"/>
                </a:tc>
              </a:tr>
              <a:tr h="40427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40427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40427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</a:tr>
              <a:tr h="40427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378904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Анализируя таблицу истинности для выражения (</a:t>
            </a:r>
            <a:r>
              <a:rPr lang="ru-RU" sz="2400" dirty="0" smtClean="0">
                <a:sym typeface="Symbol"/>
              </a:rPr>
              <a:t></a:t>
            </a:r>
            <a:r>
              <a:rPr lang="ru-RU" sz="2400" dirty="0" smtClean="0"/>
              <a:t>У</a:t>
            </a:r>
            <a:r>
              <a:rPr lang="ru-RU" sz="2400" dirty="0" smtClean="0">
                <a:sym typeface="Symbol"/>
              </a:rPr>
              <a:t>Х) можем записать: </a:t>
            </a:r>
          </a:p>
          <a:p>
            <a:pPr algn="ctr"/>
            <a:r>
              <a:rPr lang="ru-RU" sz="2400" dirty="0" smtClean="0">
                <a:sym typeface="Symbol"/>
              </a:rPr>
              <a:t>У1</a:t>
            </a:r>
            <a:r>
              <a:rPr lang="en-US" sz="2400" dirty="0" smtClean="0">
                <a:sym typeface="Symbol"/>
              </a:rPr>
              <a:t>&lt;=X1; Y2&lt;=X2; Y3&lt;=X3; Y4&lt;=X4; Y5&lt;=X5; Y6&lt;=X6; </a:t>
            </a:r>
          </a:p>
          <a:p>
            <a:pPr algn="ctr"/>
            <a:r>
              <a:rPr lang="ru-RU" sz="2400" dirty="0" smtClean="0">
                <a:sym typeface="Symbol"/>
              </a:rPr>
              <a:t>При подсчете количества наборов значений будем учитывать только те, которые удовлетворяют первым двум уравнениям.</a:t>
            </a:r>
            <a:endParaRPr lang="en-US" sz="2400" dirty="0" smtClean="0">
              <a:sym typeface="Symbol"/>
            </a:endParaRPr>
          </a:p>
          <a:p>
            <a:pPr algn="ctr"/>
            <a:endParaRPr lang="en-US" sz="2400" dirty="0" smtClean="0">
              <a:sym typeface="Symbol"/>
            </a:endParaRPr>
          </a:p>
          <a:p>
            <a:pPr algn="ctr"/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ym typeface="Symbol"/>
              </a:rPr>
              <a:t>У1</a:t>
            </a:r>
            <a:r>
              <a:rPr lang="en-US" sz="2400" dirty="0" smtClean="0">
                <a:sym typeface="Symbol"/>
              </a:rPr>
              <a:t>&lt;=X1; Y2&lt;=X2; Y3&lt;=X3; Y4&lt;=X4; Y5&lt;=X5; Y6&lt;=X6; </a:t>
            </a:r>
            <a:endParaRPr lang="ru-RU" sz="2400" dirty="0" smtClean="0"/>
          </a:p>
          <a:p>
            <a:pPr algn="ctr"/>
            <a:r>
              <a:rPr lang="ru-RU" sz="2400" dirty="0" smtClean="0"/>
              <a:t>Из приведенных выше условий очевидно, что переход значения (от 0 к 1)  переменной У не может быть осуществлен левее перехода по переменной Х.</a:t>
            </a:r>
            <a:endParaRPr lang="ru-RU" sz="2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23528" y="1484784"/>
          <a:ext cx="3873042" cy="2952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5507"/>
                <a:gridCol w="645507"/>
                <a:gridCol w="645507"/>
                <a:gridCol w="645507"/>
                <a:gridCol w="645507"/>
                <a:gridCol w="645507"/>
              </a:tblGrid>
              <a:tr h="36904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Х6</a:t>
                      </a:r>
                      <a:endParaRPr lang="ru-RU" dirty="0"/>
                    </a:p>
                  </a:txBody>
                  <a:tcPr anchor="ctr"/>
                </a:tc>
              </a:tr>
              <a:tr h="36904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6904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6904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6904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6904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6904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6904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44008" y="1556792"/>
          <a:ext cx="3873042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5507"/>
                <a:gridCol w="645507"/>
                <a:gridCol w="645507"/>
                <a:gridCol w="645507"/>
                <a:gridCol w="645507"/>
                <a:gridCol w="645507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У6</a:t>
                      </a:r>
                      <a:endParaRPr lang="ru-RU" dirty="0"/>
                    </a:p>
                  </a:txBody>
                  <a:tcPr anchor="ctr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4437112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Рассмотрим каждый набор значений переменной Х отдельно:</a:t>
            </a:r>
          </a:p>
          <a:p>
            <a:r>
              <a:rPr lang="ru-RU" sz="2400" dirty="0" smtClean="0"/>
              <a:t>Все значения Х=1 – переход любой – 7 наборов;</a:t>
            </a:r>
          </a:p>
          <a:p>
            <a:r>
              <a:rPr lang="ru-RU" sz="2400" dirty="0" smtClean="0"/>
              <a:t>Х1 = 0 – исключаем первую строку таблицы У – 6 наборов;</a:t>
            </a:r>
          </a:p>
          <a:p>
            <a:r>
              <a:rPr lang="ru-RU" sz="2400" dirty="0" smtClean="0"/>
              <a:t>Х1=Х2= 0 - исключаем 1 и 2 строки таблицы У – 5 наборов; и т.д.</a:t>
            </a:r>
          </a:p>
          <a:p>
            <a:r>
              <a:rPr lang="ru-RU" sz="2400" dirty="0" smtClean="0"/>
              <a:t>Все значения Х = 0 - исключаем 1 - 6 строки таблицы У – 1 набор.</a:t>
            </a:r>
          </a:p>
          <a:p>
            <a:r>
              <a:rPr lang="ru-RU" sz="2400" dirty="0" smtClean="0"/>
              <a:t>Суммируем количество наборов значений 7+6+5+4+3+2+1 = </a:t>
            </a:r>
            <a:r>
              <a:rPr lang="ru-RU" sz="2400" b="1" dirty="0" smtClean="0">
                <a:solidFill>
                  <a:srgbClr val="FF0000"/>
                </a:solidFill>
              </a:rPr>
              <a:t>28</a:t>
            </a:r>
          </a:p>
          <a:p>
            <a:pPr algn="ctr"/>
            <a:r>
              <a:rPr lang="ru-RU" sz="2400" dirty="0" smtClean="0"/>
              <a:t> </a:t>
            </a:r>
          </a:p>
          <a:p>
            <a:pPr algn="ctr"/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285728"/>
            <a:ext cx="81439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Сколько существует различных наборов значений логических переменных Х1…Х10, которые удовлетворяют всем перечисленным ниже условиям?</a:t>
            </a:r>
          </a:p>
          <a:p>
            <a:endParaRPr lang="ru-RU" sz="2800" b="1" dirty="0" smtClean="0"/>
          </a:p>
          <a:p>
            <a:r>
              <a:rPr lang="ru-RU" sz="2800" dirty="0" smtClean="0"/>
              <a:t>((Х1</a:t>
            </a:r>
            <a:r>
              <a:rPr lang="ru-RU" sz="2800" dirty="0" smtClean="0">
                <a:sym typeface="Symbol"/>
              </a:rPr>
              <a:t> Х2)  </a:t>
            </a:r>
            <a:r>
              <a:rPr lang="ru-RU" sz="2800" dirty="0" smtClean="0"/>
              <a:t>(Х3</a:t>
            </a:r>
            <a:r>
              <a:rPr lang="ru-RU" sz="2800" dirty="0" smtClean="0">
                <a:sym typeface="Symbol"/>
              </a:rPr>
              <a:t> Х4))  (</a:t>
            </a:r>
            <a:r>
              <a:rPr lang="ru-RU" sz="2800" dirty="0" smtClean="0"/>
              <a:t>(Х1</a:t>
            </a:r>
            <a:r>
              <a:rPr lang="ru-RU" sz="2800" dirty="0" smtClean="0">
                <a:sym typeface="Symbol"/>
              </a:rPr>
              <a:t> Х2)  </a:t>
            </a:r>
            <a:r>
              <a:rPr lang="ru-RU" sz="2800" dirty="0" smtClean="0"/>
              <a:t>(Х3</a:t>
            </a:r>
            <a:r>
              <a:rPr lang="ru-RU" sz="2800" dirty="0" smtClean="0">
                <a:sym typeface="Symbol"/>
              </a:rPr>
              <a:t> Х4))=1 </a:t>
            </a:r>
          </a:p>
          <a:p>
            <a:r>
              <a:rPr lang="ru-RU" sz="2800" dirty="0" smtClean="0"/>
              <a:t>((Х3</a:t>
            </a:r>
            <a:r>
              <a:rPr lang="ru-RU" sz="2800" dirty="0" smtClean="0">
                <a:sym typeface="Symbol"/>
              </a:rPr>
              <a:t> Х4)  </a:t>
            </a:r>
            <a:r>
              <a:rPr lang="ru-RU" sz="2800" dirty="0" smtClean="0"/>
              <a:t>(Х5</a:t>
            </a:r>
            <a:r>
              <a:rPr lang="ru-RU" sz="2800" dirty="0" smtClean="0">
                <a:sym typeface="Symbol"/>
              </a:rPr>
              <a:t> Х6))  (</a:t>
            </a:r>
            <a:r>
              <a:rPr lang="ru-RU" sz="2800" dirty="0" smtClean="0"/>
              <a:t>(Х3</a:t>
            </a:r>
            <a:r>
              <a:rPr lang="ru-RU" sz="2800" dirty="0" smtClean="0">
                <a:sym typeface="Symbol"/>
              </a:rPr>
              <a:t> Х4)  </a:t>
            </a:r>
            <a:r>
              <a:rPr lang="ru-RU" sz="2800" dirty="0" smtClean="0"/>
              <a:t>(Х5</a:t>
            </a:r>
            <a:r>
              <a:rPr lang="ru-RU" sz="2800" dirty="0" smtClean="0">
                <a:sym typeface="Symbol"/>
              </a:rPr>
              <a:t> Х6))=1 </a:t>
            </a:r>
          </a:p>
          <a:p>
            <a:r>
              <a:rPr lang="ru-RU" sz="2800" dirty="0" smtClean="0">
                <a:sym typeface="Symbol"/>
              </a:rPr>
              <a:t>. . . </a:t>
            </a:r>
          </a:p>
          <a:p>
            <a:r>
              <a:rPr lang="ru-RU" sz="2800" dirty="0" smtClean="0"/>
              <a:t>((Х7</a:t>
            </a:r>
            <a:r>
              <a:rPr lang="ru-RU" sz="2800" dirty="0" smtClean="0">
                <a:sym typeface="Symbol"/>
              </a:rPr>
              <a:t> Х8)  </a:t>
            </a:r>
            <a:r>
              <a:rPr lang="ru-RU" sz="2800" dirty="0" smtClean="0"/>
              <a:t>(Х9</a:t>
            </a:r>
            <a:r>
              <a:rPr lang="ru-RU" sz="2800" dirty="0" smtClean="0">
                <a:sym typeface="Symbol"/>
              </a:rPr>
              <a:t> Х10))  (</a:t>
            </a:r>
            <a:r>
              <a:rPr lang="ru-RU" sz="2800" dirty="0" smtClean="0"/>
              <a:t>(Х7</a:t>
            </a:r>
            <a:r>
              <a:rPr lang="ru-RU" sz="2800" dirty="0" smtClean="0">
                <a:sym typeface="Symbol"/>
              </a:rPr>
              <a:t> Х8)  </a:t>
            </a:r>
            <a:r>
              <a:rPr lang="ru-RU" sz="2800" dirty="0" smtClean="0"/>
              <a:t>(Х9</a:t>
            </a:r>
            <a:r>
              <a:rPr lang="ru-RU" sz="2800" dirty="0" smtClean="0">
                <a:sym typeface="Symbol"/>
              </a:rPr>
              <a:t> Х10))=1 </a:t>
            </a:r>
          </a:p>
          <a:p>
            <a:endParaRPr lang="ru-RU" sz="2800" dirty="0">
              <a:sym typeface="Symbol"/>
            </a:endParaRPr>
          </a:p>
          <a:p>
            <a:r>
              <a:rPr lang="ru-RU" sz="2800" b="1" dirty="0" smtClean="0">
                <a:sym typeface="Symbol"/>
              </a:rPr>
              <a:t>В ответе указать количество наборов.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285729"/>
            <a:ext cx="8143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ym typeface="Symbol"/>
              </a:rPr>
              <a:t>Таблица истинности для эквивалентности: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643174" y="857232"/>
          <a:ext cx="2928957" cy="1928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6319"/>
                <a:gridCol w="976319"/>
                <a:gridCol w="976319"/>
              </a:tblGrid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Х1</a:t>
                      </a:r>
                      <a:r>
                        <a:rPr lang="ru-RU" sz="1800" dirty="0" smtClean="0">
                          <a:sym typeface="Symbol"/>
                        </a:rPr>
                        <a:t>Х2</a:t>
                      </a:r>
                      <a:endParaRPr lang="ru-RU" dirty="0"/>
                    </a:p>
                  </a:txBody>
                  <a:tcPr anchor="ctr"/>
                </a:tc>
              </a:tr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</a:tr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</a:tr>
              <a:tr h="3857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27584" y="2852936"/>
            <a:ext cx="77048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Всего в системе уравнений используется пять пар переменных: </a:t>
            </a:r>
            <a:r>
              <a:rPr lang="ru-RU" sz="2400" b="1" dirty="0" smtClean="0"/>
              <a:t>Х1-Х2; Х3-Х4; Х5-Х6; Х7-Х8; Х9-Х10.</a:t>
            </a:r>
          </a:p>
          <a:p>
            <a:endParaRPr lang="ru-RU" sz="2400" b="1" dirty="0" smtClean="0"/>
          </a:p>
          <a:p>
            <a:r>
              <a:rPr lang="ru-RU" sz="2400" dirty="0" smtClean="0"/>
              <a:t>Первая пара Х1-Х2  в первом уравнении дает 4 набора значений, которые удовлетворяют заданному условию: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Х1=0, Х2=0  для первой части первого уравнения;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Х1=1, Х2=1  для первой части первого уравнения;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Х1=0, Х2=1  для второй части первого уравнения;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Х1=1, Х2=0  для второй части первого уравнения;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776</TotalTime>
  <Words>1594</Words>
  <Application>Microsoft Office PowerPoint</Application>
  <PresentationFormat>Экран (4:3)</PresentationFormat>
  <Paragraphs>501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62</cp:revision>
  <dcterms:created xsi:type="dcterms:W3CDTF">2012-05-10T05:04:42Z</dcterms:created>
  <dcterms:modified xsi:type="dcterms:W3CDTF">2013-02-07T09:35:09Z</dcterms:modified>
</cp:coreProperties>
</file>