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6" r:id="rId3"/>
    <p:sldId id="257" r:id="rId4"/>
    <p:sldId id="258" r:id="rId5"/>
    <p:sldId id="259" r:id="rId6"/>
    <p:sldId id="302" r:id="rId7"/>
    <p:sldId id="261" r:id="rId8"/>
    <p:sldId id="262" r:id="rId9"/>
    <p:sldId id="263" r:id="rId10"/>
    <p:sldId id="264" r:id="rId11"/>
    <p:sldId id="265" r:id="rId12"/>
    <p:sldId id="266" r:id="rId13"/>
    <p:sldId id="267" r:id="rId14"/>
    <p:sldId id="268" r:id="rId15"/>
    <p:sldId id="269" r:id="rId16"/>
    <p:sldId id="287" r:id="rId17"/>
    <p:sldId id="285" r:id="rId18"/>
    <p:sldId id="286" r:id="rId19"/>
    <p:sldId id="288" r:id="rId20"/>
    <p:sldId id="271" r:id="rId21"/>
    <p:sldId id="289" r:id="rId22"/>
    <p:sldId id="304" r:id="rId23"/>
    <p:sldId id="272" r:id="rId24"/>
    <p:sldId id="290" r:id="rId25"/>
    <p:sldId id="291" r:id="rId26"/>
    <p:sldId id="292" r:id="rId27"/>
    <p:sldId id="293" r:id="rId28"/>
    <p:sldId id="273" r:id="rId29"/>
    <p:sldId id="305"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varScale="1">
        <p:scale>
          <a:sx n="69" d="100"/>
          <a:sy n="69" d="100"/>
        </p:scale>
        <p:origin x="-143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5B106E36-FD25-4E2D-B0AA-010F637433A0}" type="datetimeFigureOut">
              <a:rPr lang="ru-RU" smtClean="0"/>
              <a:pPr/>
              <a:t>04.03.2015</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04.03.2015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04.03.2015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04.03.2015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04.03.2015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04.03.2015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04.03.2015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04.03.2015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04.03.2015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04.03.2015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5B106E36-FD25-4E2D-B0AA-010F637433A0}" type="datetimeFigureOut">
              <a:rPr lang="ru-RU" smtClean="0"/>
              <a:pPr/>
              <a:t>04.03.2015</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B106E36-FD25-4E2D-B0AA-010F637433A0}" type="datetimeFigureOut">
              <a:rPr lang="ru-RU" smtClean="0"/>
              <a:pPr/>
              <a:t>04.03.2015</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3286124"/>
            <a:ext cx="7772400" cy="1975104"/>
          </a:xfrm>
        </p:spPr>
        <p:txBody>
          <a:bodyPr/>
          <a:lstStyle/>
          <a:p>
            <a:r>
              <a:rPr lang="ru-RU" sz="6600" dirty="0" smtClean="0"/>
              <a:t>Конвекция в жидкостях и газах      </a:t>
            </a:r>
            <a:r>
              <a:rPr lang="ru-RU" sz="6600" dirty="0" smtClean="0">
                <a:solidFill>
                  <a:schemeClr val="accent2">
                    <a:lumMod val="60000"/>
                    <a:lumOff val="40000"/>
                  </a:schemeClr>
                </a:solidFill>
              </a:rPr>
              <a:t>ИЛИ…</a:t>
            </a:r>
            <a:endParaRPr lang="ru-RU" sz="6600" dirty="0">
              <a:solidFill>
                <a:schemeClr val="accent2">
                  <a:lumMod val="60000"/>
                  <a:lumOff val="40000"/>
                </a:schemeClr>
              </a:solidFill>
            </a:endParaRPr>
          </a:p>
        </p:txBody>
      </p:sp>
      <p:sp>
        <p:nvSpPr>
          <p:cNvPr id="3" name="Подзаголовок 2"/>
          <p:cNvSpPr>
            <a:spLocks noGrp="1"/>
          </p:cNvSpPr>
          <p:nvPr>
            <p:ph type="subTitle" idx="1"/>
          </p:nvPr>
        </p:nvSpPr>
        <p:spPr>
          <a:xfrm>
            <a:off x="571472" y="571480"/>
            <a:ext cx="8572528" cy="1857388"/>
          </a:xfrm>
        </p:spPr>
        <p:txBody>
          <a:bodyPr>
            <a:noAutofit/>
          </a:bodyPr>
          <a:lstStyle/>
          <a:p>
            <a:r>
              <a:rPr lang="ru-RU" sz="3200" dirty="0" smtClean="0">
                <a:solidFill>
                  <a:schemeClr val="tx2">
                    <a:lumMod val="75000"/>
                  </a:schemeClr>
                </a:solidFill>
              </a:rPr>
              <a:t>Урок-мастерская с использованием ситуационной задачи</a:t>
            </a:r>
          </a:p>
          <a:p>
            <a:r>
              <a:rPr lang="ru-RU" sz="3200" dirty="0" smtClean="0"/>
              <a:t>Разработал</a:t>
            </a:r>
            <a:r>
              <a:rPr lang="ru-RU" sz="3200" dirty="0" smtClean="0">
                <a:solidFill>
                  <a:schemeClr val="accent3">
                    <a:lumMod val="60000"/>
                    <a:lumOff val="40000"/>
                  </a:schemeClr>
                </a:solidFill>
              </a:rPr>
              <a:t>: </a:t>
            </a:r>
            <a:r>
              <a:rPr lang="ru-RU" sz="3200" u="sng" dirty="0" smtClean="0">
                <a:solidFill>
                  <a:schemeClr val="accent3">
                    <a:lumMod val="60000"/>
                    <a:lumOff val="40000"/>
                  </a:schemeClr>
                </a:solidFill>
              </a:rPr>
              <a:t>Пушкарев Игорь Александрович</a:t>
            </a:r>
            <a:r>
              <a:rPr lang="ru-RU" sz="3200" dirty="0" smtClean="0"/>
              <a:t>, учитель физики </a:t>
            </a:r>
            <a:r>
              <a:rPr lang="ru-RU" sz="3200" dirty="0" err="1" smtClean="0"/>
              <a:t>Любавинской</a:t>
            </a:r>
            <a:r>
              <a:rPr lang="ru-RU" sz="3200" dirty="0" smtClean="0"/>
              <a:t> СОШ </a:t>
            </a:r>
            <a:r>
              <a:rPr lang="ru-RU" sz="3200" dirty="0" err="1" smtClean="0"/>
              <a:t>Кыринского</a:t>
            </a:r>
            <a:r>
              <a:rPr lang="ru-RU" sz="3200" dirty="0" smtClean="0"/>
              <a:t> района, Забайкальского края.</a:t>
            </a:r>
            <a:endParaRPr lang="ru-RU"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Но они никак не могли решить, где же лучше всего установить обогреватели?</a:t>
            </a:r>
            <a:endParaRPr lang="ru-RU" dirty="0"/>
          </a:p>
        </p:txBody>
      </p:sp>
      <p:pic>
        <p:nvPicPr>
          <p:cNvPr id="5122" name="Picture 2" descr="C:\Users\Таня\Desktop\домики поросят\2122.jpg"/>
          <p:cNvPicPr>
            <a:picLocks noChangeAspect="1" noChangeArrowheads="1"/>
          </p:cNvPicPr>
          <p:nvPr/>
        </p:nvPicPr>
        <p:blipFill>
          <a:blip r:embed="rId2" cstate="print"/>
          <a:srcRect/>
          <a:stretch>
            <a:fillRect/>
          </a:stretch>
        </p:blipFill>
        <p:spPr bwMode="auto">
          <a:xfrm>
            <a:off x="2071670" y="2643182"/>
            <a:ext cx="5187237" cy="376715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14290"/>
            <a:ext cx="7772400" cy="914400"/>
          </a:xfrm>
        </p:spPr>
        <p:txBody>
          <a:bodyPr/>
          <a:lstStyle/>
          <a:p>
            <a:r>
              <a:rPr lang="ru-RU" dirty="0" err="1" smtClean="0"/>
              <a:t>Ниф-ниф</a:t>
            </a:r>
            <a:r>
              <a:rPr lang="ru-RU" dirty="0" smtClean="0"/>
              <a:t> сказал: »Я прикреплю его к потолку, ведь солнышко греет нас сверху».</a:t>
            </a:r>
            <a:endParaRPr lang="ru-RU" dirty="0"/>
          </a:p>
        </p:txBody>
      </p:sp>
      <p:pic>
        <p:nvPicPr>
          <p:cNvPr id="6148" name="Picture 4" descr="C:\Users\Таня\Desktop\домики поросят\ниф-ниф\Безымянный - копия (5) - копия - копия.png"/>
          <p:cNvPicPr>
            <a:picLocks noChangeAspect="1" noChangeArrowheads="1"/>
          </p:cNvPicPr>
          <p:nvPr/>
        </p:nvPicPr>
        <p:blipFill>
          <a:blip r:embed="rId2" cstate="print"/>
          <a:srcRect/>
          <a:stretch>
            <a:fillRect/>
          </a:stretch>
        </p:blipFill>
        <p:spPr bwMode="auto">
          <a:xfrm>
            <a:off x="500034" y="2143116"/>
            <a:ext cx="8485073" cy="4714884"/>
          </a:xfrm>
          <a:prstGeom prst="rect">
            <a:avLst/>
          </a:prstGeom>
          <a:noFill/>
        </p:spPr>
      </p:pic>
      <p:pic>
        <p:nvPicPr>
          <p:cNvPr id="7" name="Picture 3"/>
          <p:cNvPicPr>
            <a:picLocks noChangeAspect="1" noChangeArrowheads="1"/>
          </p:cNvPicPr>
          <p:nvPr/>
        </p:nvPicPr>
        <p:blipFill>
          <a:blip r:embed="rId3" cstate="print"/>
          <a:srcRect/>
          <a:stretch>
            <a:fillRect/>
          </a:stretch>
        </p:blipFill>
        <p:spPr bwMode="auto">
          <a:xfrm>
            <a:off x="3929058" y="4752975"/>
            <a:ext cx="2038350" cy="2105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0"/>
            <a:ext cx="7772400" cy="914400"/>
          </a:xfrm>
        </p:spPr>
        <p:txBody>
          <a:bodyPr/>
          <a:lstStyle/>
          <a:p>
            <a:r>
              <a:rPr lang="ru-RU" dirty="0" err="1" smtClean="0"/>
              <a:t>Наф-наф</a:t>
            </a:r>
            <a:r>
              <a:rPr lang="ru-RU" dirty="0" smtClean="0"/>
              <a:t> возразил ему: «Всё тепло к нам идёт от горячего песка и я свой  обогреватель поставлю на пол».</a:t>
            </a:r>
            <a:endParaRPr lang="ru-RU" dirty="0"/>
          </a:p>
        </p:txBody>
      </p:sp>
      <p:pic>
        <p:nvPicPr>
          <p:cNvPr id="7170" name="Picture 2" descr="C:\Users\Таня\Desktop\домики поросят\наф наф\Безымянный - копия (3) - копия.png"/>
          <p:cNvPicPr>
            <a:picLocks noChangeAspect="1" noChangeArrowheads="1"/>
          </p:cNvPicPr>
          <p:nvPr/>
        </p:nvPicPr>
        <p:blipFill>
          <a:blip r:embed="rId2" cstate="print"/>
          <a:srcRect/>
          <a:stretch>
            <a:fillRect/>
          </a:stretch>
        </p:blipFill>
        <p:spPr bwMode="auto">
          <a:xfrm>
            <a:off x="0" y="2500306"/>
            <a:ext cx="7842262" cy="4357694"/>
          </a:xfrm>
          <a:prstGeom prst="rect">
            <a:avLst/>
          </a:prstGeom>
          <a:noFill/>
        </p:spPr>
      </p:pic>
      <p:pic>
        <p:nvPicPr>
          <p:cNvPr id="7171" name="Picture 3"/>
          <p:cNvPicPr>
            <a:picLocks noChangeAspect="1" noChangeArrowheads="1"/>
          </p:cNvPicPr>
          <p:nvPr/>
        </p:nvPicPr>
        <p:blipFill>
          <a:blip r:embed="rId3" cstate="print"/>
          <a:srcRect/>
          <a:stretch>
            <a:fillRect/>
          </a:stretch>
        </p:blipFill>
        <p:spPr bwMode="auto">
          <a:xfrm>
            <a:off x="4572000" y="4143380"/>
            <a:ext cx="1676400" cy="2352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772400" cy="914400"/>
          </a:xfrm>
        </p:spPr>
        <p:txBody>
          <a:bodyPr/>
          <a:lstStyle/>
          <a:p>
            <a:r>
              <a:rPr lang="ru-RU" dirty="0" err="1" smtClean="0"/>
              <a:t>Нуф-нуф</a:t>
            </a:r>
            <a:r>
              <a:rPr lang="ru-RU" dirty="0" smtClean="0"/>
              <a:t> не согласился ни с тем , ни с другим и решил прикрепить  в  своём доме обогреватель к стене как раз между полом и потолком.</a:t>
            </a:r>
            <a:br>
              <a:rPr lang="ru-RU" dirty="0" smtClean="0"/>
            </a:br>
            <a:endParaRPr lang="ru-RU" dirty="0"/>
          </a:p>
        </p:txBody>
      </p:sp>
      <p:pic>
        <p:nvPicPr>
          <p:cNvPr id="8194" name="Picture 2" descr="C:\Users\Таня\Desktop\домики поросят\нуф нуф\Безымянный - копия (3) - копия.png"/>
          <p:cNvPicPr>
            <a:picLocks noChangeAspect="1" noChangeArrowheads="1"/>
          </p:cNvPicPr>
          <p:nvPr/>
        </p:nvPicPr>
        <p:blipFill>
          <a:blip r:embed="rId2" cstate="print"/>
          <a:srcRect/>
          <a:stretch>
            <a:fillRect/>
          </a:stretch>
        </p:blipFill>
        <p:spPr bwMode="auto">
          <a:xfrm>
            <a:off x="357158" y="3357562"/>
            <a:ext cx="5705482" cy="3170354"/>
          </a:xfrm>
          <a:prstGeom prst="rect">
            <a:avLst/>
          </a:prstGeom>
          <a:noFill/>
        </p:spPr>
      </p:pic>
      <p:pic>
        <p:nvPicPr>
          <p:cNvPr id="8195" name="Picture 3"/>
          <p:cNvPicPr>
            <a:picLocks noChangeAspect="1" noChangeArrowheads="1"/>
          </p:cNvPicPr>
          <p:nvPr/>
        </p:nvPicPr>
        <p:blipFill>
          <a:blip r:embed="rId3" cstate="print"/>
          <a:srcRect/>
          <a:stretch>
            <a:fillRect/>
          </a:stretch>
        </p:blipFill>
        <p:spPr bwMode="auto">
          <a:xfrm>
            <a:off x="6500826" y="3643314"/>
            <a:ext cx="1873252" cy="26000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484784"/>
            <a:ext cx="7772400" cy="914400"/>
          </a:xfrm>
        </p:spPr>
        <p:txBody>
          <a:bodyPr/>
          <a:lstStyle/>
          <a:p>
            <a:r>
              <a:rPr lang="ru-RU" dirty="0" smtClean="0"/>
              <a:t> Проблема: </a:t>
            </a:r>
            <a:endParaRPr lang="ru-RU" dirty="0"/>
          </a:p>
        </p:txBody>
      </p:sp>
      <p:sp>
        <p:nvSpPr>
          <p:cNvPr id="3" name="Содержимое 2"/>
          <p:cNvSpPr>
            <a:spLocks noGrp="1"/>
          </p:cNvSpPr>
          <p:nvPr>
            <p:ph idx="1"/>
          </p:nvPr>
        </p:nvSpPr>
        <p:spPr>
          <a:xfrm>
            <a:off x="785786" y="1500174"/>
            <a:ext cx="7772400" cy="4572000"/>
          </a:xfrm>
        </p:spPr>
        <p:txBody>
          <a:bodyPr>
            <a:normAutofit/>
          </a:bodyPr>
          <a:lstStyle/>
          <a:p>
            <a:endParaRPr lang="ru-RU" sz="4400" dirty="0" smtClean="0"/>
          </a:p>
          <a:p>
            <a:r>
              <a:rPr lang="ru-RU" sz="4400" dirty="0" smtClean="0"/>
              <a:t>«Ребята , а как бы Вы разместили обогреватель?.</a:t>
            </a:r>
          </a:p>
          <a:p>
            <a:endParaRPr lang="ru-RU" sz="4400" dirty="0" smtClean="0"/>
          </a:p>
          <a:p>
            <a:r>
              <a:rPr lang="ru-RU" sz="4400" dirty="0" smtClean="0"/>
              <a:t>С каким поросёнком Вы согласны?».</a:t>
            </a:r>
          </a:p>
          <a:p>
            <a:endParaRPr lang="ru-RU" sz="4400" dirty="0"/>
          </a:p>
        </p:txBody>
      </p:sp>
      <p:sp>
        <p:nvSpPr>
          <p:cNvPr id="4" name="Содержимое 2"/>
          <p:cNvSpPr txBox="1">
            <a:spLocks/>
          </p:cNvSpPr>
          <p:nvPr/>
        </p:nvSpPr>
        <p:spPr>
          <a:xfrm>
            <a:off x="467544" y="0"/>
            <a:ext cx="4032448" cy="1556792"/>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gn="ctr"/>
            <a:r>
              <a:rPr lang="ru-RU" sz="9600" dirty="0" smtClean="0"/>
              <a:t>2 этап</a:t>
            </a:r>
            <a:endParaRPr lang="ru-RU" sz="9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Гипотезы: </a:t>
            </a:r>
            <a:endParaRPr lang="ru-RU" dirty="0"/>
          </a:p>
        </p:txBody>
      </p:sp>
      <p:sp>
        <p:nvSpPr>
          <p:cNvPr id="3" name="Содержимое 2"/>
          <p:cNvSpPr>
            <a:spLocks noGrp="1"/>
          </p:cNvSpPr>
          <p:nvPr>
            <p:ph idx="1"/>
          </p:nvPr>
        </p:nvSpPr>
        <p:spPr/>
        <p:txBody>
          <a:bodyPr/>
          <a:lstStyle/>
          <a:p>
            <a:endParaRPr lang="ru-RU" dirty="0" smtClean="0"/>
          </a:p>
          <a:p>
            <a:endParaRPr lang="ru-RU" dirty="0" smtClean="0"/>
          </a:p>
          <a:p>
            <a:r>
              <a:rPr lang="ru-RU" dirty="0" smtClean="0"/>
              <a:t>Учащиеся выдвигают разные версии и разбиваются на группы согласно  предложенной версии.  </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85786" y="857232"/>
            <a:ext cx="7772400" cy="5500726"/>
          </a:xfrm>
        </p:spPr>
        <p:txBody>
          <a:bodyPr>
            <a:normAutofit/>
          </a:bodyPr>
          <a:lstStyle/>
          <a:p>
            <a:pPr algn="ctr">
              <a:buNone/>
            </a:pPr>
            <a:r>
              <a:rPr lang="ru-RU" sz="4400" dirty="0" smtClean="0"/>
              <a:t>Проверка жизнеспособности выбранной гипотезы с элементами</a:t>
            </a:r>
          </a:p>
          <a:p>
            <a:r>
              <a:rPr lang="ru-RU" sz="4400" dirty="0" err="1" smtClean="0"/>
              <a:t>самоконструкции</a:t>
            </a:r>
            <a:r>
              <a:rPr lang="ru-RU" sz="4400" dirty="0" smtClean="0"/>
              <a:t>,</a:t>
            </a:r>
          </a:p>
          <a:p>
            <a:r>
              <a:rPr lang="ru-RU" sz="4400" dirty="0" err="1" smtClean="0"/>
              <a:t>социоконструкции</a:t>
            </a:r>
            <a:r>
              <a:rPr lang="ru-RU" sz="4400" dirty="0" smtClean="0"/>
              <a:t>,</a:t>
            </a:r>
          </a:p>
          <a:p>
            <a:r>
              <a:rPr lang="ru-RU" sz="4400" dirty="0" smtClean="0"/>
              <a:t>социализации</a:t>
            </a:r>
          </a:p>
          <a:p>
            <a:r>
              <a:rPr lang="ru-RU" sz="4400" dirty="0" smtClean="0"/>
              <a:t>афиширования</a:t>
            </a:r>
          </a:p>
          <a:p>
            <a:pPr algn="ct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928934"/>
            <a:ext cx="7772400" cy="914400"/>
          </a:xfrm>
        </p:spPr>
        <p:txBody>
          <a:bodyPr/>
          <a:lstStyle/>
          <a:p>
            <a:pPr algn="ctr"/>
            <a:r>
              <a:rPr lang="ru-RU" sz="6600" dirty="0" smtClean="0"/>
              <a:t>Прошел час…</a:t>
            </a:r>
            <a:endParaRPr lang="ru-RU" sz="6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Таня\Desktop\домики поросят\наф наф\Безымянный - копия (2).png"/>
          <p:cNvPicPr>
            <a:picLocks noChangeAspect="1" noChangeArrowheads="1"/>
          </p:cNvPicPr>
          <p:nvPr/>
        </p:nvPicPr>
        <p:blipFill>
          <a:blip r:embed="rId2" cstate="print"/>
          <a:srcRect/>
          <a:stretch>
            <a:fillRect/>
          </a:stretch>
        </p:blipFill>
        <p:spPr bwMode="auto">
          <a:xfrm>
            <a:off x="0" y="0"/>
            <a:ext cx="5091036" cy="2828926"/>
          </a:xfrm>
          <a:prstGeom prst="rect">
            <a:avLst/>
          </a:prstGeom>
          <a:noFill/>
        </p:spPr>
      </p:pic>
      <p:pic>
        <p:nvPicPr>
          <p:cNvPr id="1027" name="Picture 3" descr="C:\Users\Таня\Desktop\домики поросят\ниф-ниф\Безымянный - копия (4) - копия - копия.png"/>
          <p:cNvPicPr>
            <a:picLocks noChangeAspect="1" noChangeArrowheads="1"/>
          </p:cNvPicPr>
          <p:nvPr/>
        </p:nvPicPr>
        <p:blipFill>
          <a:blip r:embed="rId3" cstate="print"/>
          <a:srcRect/>
          <a:stretch>
            <a:fillRect/>
          </a:stretch>
        </p:blipFill>
        <p:spPr bwMode="auto">
          <a:xfrm>
            <a:off x="3924401" y="2357430"/>
            <a:ext cx="5219599" cy="2900364"/>
          </a:xfrm>
          <a:prstGeom prst="rect">
            <a:avLst/>
          </a:prstGeom>
          <a:noFill/>
        </p:spPr>
      </p:pic>
      <p:pic>
        <p:nvPicPr>
          <p:cNvPr id="1028" name="Picture 4" descr="C:\Users\Таня\Desktop\домики поросят\нуф нуф\Безымянный - копия (3) - копия - копия.png"/>
          <p:cNvPicPr>
            <a:picLocks noChangeAspect="1" noChangeArrowheads="1"/>
          </p:cNvPicPr>
          <p:nvPr/>
        </p:nvPicPr>
        <p:blipFill>
          <a:blip r:embed="rId4" cstate="print"/>
          <a:srcRect/>
          <a:stretch>
            <a:fillRect/>
          </a:stretch>
        </p:blipFill>
        <p:spPr bwMode="auto">
          <a:xfrm>
            <a:off x="0" y="3857629"/>
            <a:ext cx="5399576" cy="300037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5400" dirty="0" smtClean="0"/>
              <a:t>Индукция…</a:t>
            </a:r>
            <a:endParaRPr lang="ru-RU" sz="5400" dirty="0"/>
          </a:p>
        </p:txBody>
      </p:sp>
      <p:sp>
        <p:nvSpPr>
          <p:cNvPr id="4" name="Прямоугольник 3"/>
          <p:cNvSpPr/>
          <p:nvPr/>
        </p:nvSpPr>
        <p:spPr>
          <a:xfrm>
            <a:off x="928662" y="2500306"/>
            <a:ext cx="7072362" cy="2585323"/>
          </a:xfrm>
          <a:prstGeom prst="rect">
            <a:avLst/>
          </a:prstGeom>
        </p:spPr>
        <p:txBody>
          <a:bodyPr wrap="square">
            <a:spAutoFit/>
          </a:bodyPr>
          <a:lstStyle/>
          <a:p>
            <a:pPr algn="ctr"/>
            <a:r>
              <a:rPr lang="ru-RU" sz="5400" dirty="0" smtClean="0"/>
              <a:t> </a:t>
            </a:r>
            <a:r>
              <a:rPr lang="ru-RU" sz="5400" dirty="0" smtClean="0">
                <a:cs typeface="Aharoni" pitchFamily="2" charset="-79"/>
              </a:rPr>
              <a:t>« Почему же в разных домиках установилась  разная температура?».</a:t>
            </a:r>
            <a:endParaRPr lang="ru-RU" sz="5400" dirty="0">
              <a:cs typeface="Aharoni" pitchFamily="2" charset="-79"/>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7200" dirty="0" smtClean="0"/>
              <a:t>1 часть   «Урок Конвекция»</a:t>
            </a:r>
            <a:endParaRPr lang="ru-RU" sz="7200" dirty="0"/>
          </a:p>
        </p:txBody>
      </p:sp>
    </p:spTree>
    <p:extLst>
      <p:ext uri="{BB962C8B-B14F-4D97-AF65-F5344CB8AC3E}">
        <p14:creationId xmlns:p14="http://schemas.microsoft.com/office/powerpoint/2010/main" val="4195295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Содержимое 2"/>
          <p:cNvSpPr>
            <a:spLocks noGrp="1"/>
          </p:cNvSpPr>
          <p:nvPr>
            <p:ph idx="1"/>
          </p:nvPr>
        </p:nvSpPr>
        <p:spPr/>
        <p:txBody>
          <a:bodyPr>
            <a:normAutofit lnSpcReduction="10000"/>
          </a:bodyPr>
          <a:lstStyle/>
          <a:p>
            <a:pPr algn="ctr">
              <a:buNone/>
            </a:pPr>
            <a:r>
              <a:rPr lang="ru-RU" sz="3600" dirty="0" smtClean="0"/>
              <a:t>Учащиеся индивидуально и в группах готовят ответы на предложенные вопросы:</a:t>
            </a:r>
          </a:p>
          <a:p>
            <a:r>
              <a:rPr lang="ru-RU" sz="4400" dirty="0" smtClean="0"/>
              <a:t> «Из чего состоит вещество?»</a:t>
            </a:r>
          </a:p>
          <a:p>
            <a:endParaRPr lang="ru-RU" sz="4400" dirty="0" smtClean="0"/>
          </a:p>
          <a:p>
            <a:r>
              <a:rPr lang="ru-RU" sz="4400" dirty="0" smtClean="0"/>
              <a:t>«Различия в молекулярном строении?».</a:t>
            </a:r>
          </a:p>
          <a:p>
            <a:endParaRPr lang="ru-RU"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85728"/>
            <a:ext cx="8186766" cy="6069832"/>
          </a:xfrm>
        </p:spPr>
        <p:txBody>
          <a:bodyPr>
            <a:normAutofit lnSpcReduction="10000"/>
          </a:bodyPr>
          <a:lstStyle/>
          <a:p>
            <a:pPr algn="ctr">
              <a:buNone/>
            </a:pPr>
            <a:r>
              <a:rPr lang="ru-RU" sz="3600" dirty="0" smtClean="0"/>
              <a:t>НА ЭТОМ ЭТАПЕ </a:t>
            </a:r>
          </a:p>
          <a:p>
            <a:pPr algn="ctr">
              <a:buNone/>
            </a:pPr>
            <a:r>
              <a:rPr lang="ru-RU" sz="3600" dirty="0" smtClean="0"/>
              <a:t>полезно ввести элемент живой игры «Дети, беспорядочно передвигаясь, изображают из себя молекулярное строение жидкостей или, колеблясь возле точки равновесия, представляют строение твёрдых тел. Время от времени учитель даёт вводные на повышение или понижение температуры нагревателя.</a:t>
            </a: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Работа в группе:</a:t>
            </a:r>
            <a:endParaRPr lang="ru-RU" dirty="0"/>
          </a:p>
        </p:txBody>
      </p:sp>
      <p:sp>
        <p:nvSpPr>
          <p:cNvPr id="3" name="Содержимое 2"/>
          <p:cNvSpPr>
            <a:spLocks noGrp="1"/>
          </p:cNvSpPr>
          <p:nvPr>
            <p:ph idx="1"/>
          </p:nvPr>
        </p:nvSpPr>
        <p:spPr/>
        <p:txBody>
          <a:bodyPr/>
          <a:lstStyle/>
          <a:p>
            <a:r>
              <a:rPr lang="ru-RU" sz="6600" dirty="0" err="1" smtClean="0"/>
              <a:t>самоконструкция</a:t>
            </a:r>
            <a:r>
              <a:rPr lang="ru-RU" sz="6600" dirty="0" smtClean="0"/>
              <a:t>,</a:t>
            </a:r>
          </a:p>
          <a:p>
            <a:r>
              <a:rPr lang="ru-RU" sz="6600" dirty="0" err="1" smtClean="0"/>
              <a:t>социоконструкция</a:t>
            </a:r>
            <a:r>
              <a:rPr lang="ru-RU" sz="6600" dirty="0" smtClean="0"/>
              <a:t>,</a:t>
            </a:r>
          </a:p>
          <a:p>
            <a:r>
              <a:rPr lang="ru-RU" sz="6600" dirty="0" smtClean="0"/>
              <a:t>социализация.</a:t>
            </a:r>
          </a:p>
          <a:p>
            <a:pPr>
              <a:buNone/>
            </a:pP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14620"/>
            <a:ext cx="7772400" cy="914400"/>
          </a:xfrm>
        </p:spPr>
        <p:txBody>
          <a:bodyPr/>
          <a:lstStyle/>
          <a:p>
            <a:pPr algn="ctr"/>
            <a:r>
              <a:rPr lang="ru-RU" sz="4400" dirty="0" smtClean="0"/>
              <a:t> </a:t>
            </a:r>
            <a:r>
              <a:rPr lang="ru-RU" sz="8800" dirty="0" smtClean="0"/>
              <a:t>Афиширование.</a:t>
            </a:r>
            <a:endParaRPr lang="ru-RU" sz="8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Таня\Desktop\домики поросят\нуф нуф\Безымянный - копия (4) - копия - копия.png"/>
          <p:cNvPicPr>
            <a:picLocks noChangeAspect="1" noChangeArrowheads="1"/>
          </p:cNvPicPr>
          <p:nvPr/>
        </p:nvPicPr>
        <p:blipFill>
          <a:blip r:embed="rId2" cstate="print"/>
          <a:srcRect/>
          <a:stretch>
            <a:fillRect/>
          </a:stretch>
        </p:blipFill>
        <p:spPr bwMode="auto">
          <a:xfrm>
            <a:off x="-214346" y="814388"/>
            <a:ext cx="9491696" cy="527423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Таня\Desktop\домики поросят\ниф-ниф\Безымянный - копия (3) - копия.png"/>
          <p:cNvPicPr>
            <a:picLocks noChangeAspect="1" noChangeArrowheads="1"/>
          </p:cNvPicPr>
          <p:nvPr/>
        </p:nvPicPr>
        <p:blipFill>
          <a:blip r:embed="rId2" cstate="print"/>
          <a:srcRect/>
          <a:stretch>
            <a:fillRect/>
          </a:stretch>
        </p:blipFill>
        <p:spPr bwMode="auto">
          <a:xfrm>
            <a:off x="-133350" y="814388"/>
            <a:ext cx="9410700" cy="52292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Таня\Desktop\домики поросят\наф наф\Безымянный - копия (2) - копия.png"/>
          <p:cNvPicPr>
            <a:picLocks noChangeAspect="1" noChangeArrowheads="1"/>
          </p:cNvPicPr>
          <p:nvPr/>
        </p:nvPicPr>
        <p:blipFill>
          <a:blip r:embed="rId2" cstate="print"/>
          <a:srcRect/>
          <a:stretch>
            <a:fillRect/>
          </a:stretch>
        </p:blipFill>
        <p:spPr bwMode="auto">
          <a:xfrm>
            <a:off x="-133350" y="814388"/>
            <a:ext cx="9410700" cy="522922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Таня\Desktop\домики поросят\наф наф\Безымянный - копия (2) - копия.png"/>
          <p:cNvPicPr>
            <a:picLocks noChangeAspect="1" noChangeArrowheads="1"/>
          </p:cNvPicPr>
          <p:nvPr/>
        </p:nvPicPr>
        <p:blipFill>
          <a:blip r:embed="rId2" cstate="print"/>
          <a:srcRect/>
          <a:stretch>
            <a:fillRect/>
          </a:stretch>
        </p:blipFill>
        <p:spPr bwMode="auto">
          <a:xfrm>
            <a:off x="0" y="0"/>
            <a:ext cx="5605284" cy="3114677"/>
          </a:xfrm>
          <a:prstGeom prst="rect">
            <a:avLst/>
          </a:prstGeom>
          <a:noFill/>
        </p:spPr>
      </p:pic>
      <p:pic>
        <p:nvPicPr>
          <p:cNvPr id="5" name="Picture 2" descr="C:\Users\Таня\Desktop\домики поросят\ниф-ниф\Безымянный - копия (3) - копия.png"/>
          <p:cNvPicPr>
            <a:picLocks noChangeAspect="1" noChangeArrowheads="1"/>
          </p:cNvPicPr>
          <p:nvPr/>
        </p:nvPicPr>
        <p:blipFill>
          <a:blip r:embed="rId3" cstate="print"/>
          <a:srcRect/>
          <a:stretch>
            <a:fillRect/>
          </a:stretch>
        </p:blipFill>
        <p:spPr bwMode="auto">
          <a:xfrm>
            <a:off x="3929058" y="2643182"/>
            <a:ext cx="5562606" cy="3090962"/>
          </a:xfrm>
          <a:prstGeom prst="rect">
            <a:avLst/>
          </a:prstGeom>
          <a:noFill/>
        </p:spPr>
      </p:pic>
      <p:pic>
        <p:nvPicPr>
          <p:cNvPr id="6" name="Picture 2" descr="C:\Users\Таня\Desktop\домики поросят\нуф нуф\Безымянный - копия (4) - копия - копия.png"/>
          <p:cNvPicPr>
            <a:picLocks noChangeAspect="1" noChangeArrowheads="1"/>
          </p:cNvPicPr>
          <p:nvPr/>
        </p:nvPicPr>
        <p:blipFill>
          <a:blip r:embed="rId4" cstate="print"/>
          <a:srcRect/>
          <a:stretch>
            <a:fillRect/>
          </a:stretch>
        </p:blipFill>
        <p:spPr bwMode="auto">
          <a:xfrm>
            <a:off x="0" y="4119006"/>
            <a:ext cx="4929190" cy="273899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dirty="0" smtClean="0"/>
              <a:t>Разрыв</a:t>
            </a:r>
            <a:r>
              <a:rPr lang="ru-RU" dirty="0" smtClean="0"/>
              <a:t>: </a:t>
            </a:r>
            <a:endParaRPr lang="ru-RU" dirty="0"/>
          </a:p>
        </p:txBody>
      </p:sp>
      <p:sp>
        <p:nvSpPr>
          <p:cNvPr id="3" name="Содержимое 2"/>
          <p:cNvSpPr>
            <a:spLocks noGrp="1"/>
          </p:cNvSpPr>
          <p:nvPr>
            <p:ph idx="1"/>
          </p:nvPr>
        </p:nvSpPr>
        <p:spPr/>
        <p:txBody>
          <a:bodyPr/>
          <a:lstStyle/>
          <a:p>
            <a:r>
              <a:rPr lang="ru-RU" sz="6600" dirty="0" smtClean="0"/>
              <a:t>Учитель вводит новое понятие:       </a:t>
            </a:r>
          </a:p>
          <a:p>
            <a:pPr algn="r"/>
            <a:r>
              <a:rPr lang="ru-RU" sz="6600" b="1" u="sng" dirty="0" smtClean="0">
                <a:solidFill>
                  <a:schemeClr val="accent2">
                    <a:lumMod val="40000"/>
                    <a:lumOff val="60000"/>
                  </a:schemeClr>
                </a:solidFill>
              </a:rPr>
              <a:t>КОНВЕКЦИЯ</a:t>
            </a:r>
            <a:r>
              <a:rPr lang="ru-RU" sz="5400" b="1" u="sng" dirty="0" smtClean="0">
                <a:solidFill>
                  <a:schemeClr val="accent2">
                    <a:lumMod val="40000"/>
                    <a:lumOff val="60000"/>
                  </a:schemeClr>
                </a:solidFill>
              </a:rPr>
              <a:t>.</a:t>
            </a:r>
          </a:p>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t>Рефлексия</a:t>
            </a:r>
            <a:r>
              <a:rPr lang="ru-RU" dirty="0" smtClean="0"/>
              <a:t>:</a:t>
            </a:r>
            <a:endParaRPr lang="ru-RU" dirty="0"/>
          </a:p>
        </p:txBody>
      </p:sp>
      <p:sp>
        <p:nvSpPr>
          <p:cNvPr id="3" name="Содержимое 2"/>
          <p:cNvSpPr>
            <a:spLocks noGrp="1"/>
          </p:cNvSpPr>
          <p:nvPr>
            <p:ph idx="1"/>
          </p:nvPr>
        </p:nvSpPr>
        <p:spPr/>
        <p:txBody>
          <a:bodyPr>
            <a:normAutofit/>
          </a:bodyPr>
          <a:lstStyle/>
          <a:p>
            <a:r>
              <a:rPr lang="ru-RU" sz="4400" dirty="0" smtClean="0"/>
              <a:t>Обучающиеся совместно определяют основные свойства конвекции, и её отличия от других видов теплопередачи.</a:t>
            </a:r>
            <a:endParaRPr lang="ru-RU"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285860"/>
            <a:ext cx="8572528" cy="4560010"/>
          </a:xfrm>
        </p:spPr>
        <p:txBody>
          <a:bodyPr/>
          <a:lstStyle/>
          <a:p>
            <a:pPr algn="ctr">
              <a:lnSpc>
                <a:spcPct val="150000"/>
              </a:lnSpc>
            </a:pPr>
            <a:r>
              <a:rPr lang="ru-RU" sz="6000" b="1" dirty="0" smtClean="0">
                <a:solidFill>
                  <a:schemeClr val="accent2">
                    <a:lumMod val="60000"/>
                    <a:lumOff val="40000"/>
                  </a:schemeClr>
                </a:solidFill>
                <a:cs typeface="Aharoni" pitchFamily="2" charset="-79"/>
              </a:rPr>
              <a:t>«Помоги </a:t>
            </a:r>
            <a:r>
              <a:rPr lang="ru-RU" sz="6000" b="1" dirty="0" err="1" smtClean="0">
                <a:solidFill>
                  <a:schemeClr val="accent2">
                    <a:lumMod val="60000"/>
                    <a:lumOff val="40000"/>
                  </a:schemeClr>
                </a:solidFill>
                <a:cs typeface="Aharoni" pitchFamily="2" charset="-79"/>
              </a:rPr>
              <a:t>Ниф-нифу</a:t>
            </a:r>
            <a:r>
              <a:rPr lang="ru-RU" sz="6000" b="1" dirty="0" smtClean="0">
                <a:solidFill>
                  <a:schemeClr val="accent2">
                    <a:lumMod val="60000"/>
                    <a:lumOff val="40000"/>
                  </a:schemeClr>
                </a:solidFill>
                <a:cs typeface="Aharoni" pitchFamily="2" charset="-79"/>
              </a:rPr>
              <a:t>, </a:t>
            </a:r>
            <a:br>
              <a:rPr lang="ru-RU" sz="6000" b="1" dirty="0" smtClean="0">
                <a:solidFill>
                  <a:schemeClr val="accent2">
                    <a:lumMod val="60000"/>
                    <a:lumOff val="40000"/>
                  </a:schemeClr>
                </a:solidFill>
                <a:cs typeface="Aharoni" pitchFamily="2" charset="-79"/>
              </a:rPr>
            </a:br>
            <a:r>
              <a:rPr lang="ru-RU" sz="6000" b="1" dirty="0" err="1" smtClean="0">
                <a:solidFill>
                  <a:schemeClr val="accent2">
                    <a:lumMod val="60000"/>
                    <a:lumOff val="40000"/>
                  </a:schemeClr>
                </a:solidFill>
                <a:cs typeface="Aharoni" pitchFamily="2" charset="-79"/>
              </a:rPr>
              <a:t>Наф-нафу</a:t>
            </a:r>
            <a:r>
              <a:rPr lang="ru-RU" sz="6000" b="1" dirty="0" smtClean="0">
                <a:solidFill>
                  <a:schemeClr val="accent2">
                    <a:lumMod val="60000"/>
                    <a:lumOff val="40000"/>
                  </a:schemeClr>
                </a:solidFill>
                <a:cs typeface="Aharoni" pitchFamily="2" charset="-79"/>
              </a:rPr>
              <a:t> и </a:t>
            </a:r>
            <a:r>
              <a:rPr lang="ru-RU" sz="6000" b="1" dirty="0" err="1" smtClean="0">
                <a:solidFill>
                  <a:schemeClr val="accent2">
                    <a:lumMod val="60000"/>
                    <a:lumOff val="40000"/>
                  </a:schemeClr>
                </a:solidFill>
                <a:cs typeface="Aharoni" pitchFamily="2" charset="-79"/>
              </a:rPr>
              <a:t>Нуф-нуфу</a:t>
            </a:r>
            <a:r>
              <a:rPr lang="ru-RU" sz="6000" b="1" dirty="0" smtClean="0">
                <a:solidFill>
                  <a:schemeClr val="accent2">
                    <a:lumMod val="60000"/>
                    <a:lumOff val="40000"/>
                  </a:schemeClr>
                </a:solidFill>
                <a:cs typeface="Aharoni" pitchFamily="2" charset="-79"/>
              </a:rPr>
              <a:t> обогреть домик»</a:t>
            </a:r>
            <a:r>
              <a:rPr lang="ru-RU" b="1" dirty="0" smtClean="0">
                <a:cs typeface="Aharoni" pitchFamily="2" charset="-79"/>
              </a:rPr>
              <a:t/>
            </a:r>
            <a:br>
              <a:rPr lang="ru-RU" b="1" dirty="0" smtClean="0">
                <a:cs typeface="Aharoni" pitchFamily="2" charset="-79"/>
              </a:rPr>
            </a:b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800" dirty="0" smtClean="0">
                <a:solidFill>
                  <a:schemeClr val="tx2">
                    <a:lumMod val="75000"/>
                  </a:schemeClr>
                </a:solidFill>
              </a:rPr>
              <a:t>Цель урока:</a:t>
            </a:r>
            <a:endParaRPr lang="ru-RU" sz="4800" dirty="0">
              <a:solidFill>
                <a:schemeClr val="tx2">
                  <a:lumMod val="75000"/>
                </a:schemeClr>
              </a:solidFill>
            </a:endParaRPr>
          </a:p>
        </p:txBody>
      </p:sp>
      <p:sp>
        <p:nvSpPr>
          <p:cNvPr id="3" name="Содержимое 2"/>
          <p:cNvSpPr>
            <a:spLocks noGrp="1"/>
          </p:cNvSpPr>
          <p:nvPr>
            <p:ph idx="1"/>
          </p:nvPr>
        </p:nvSpPr>
        <p:spPr/>
        <p:txBody>
          <a:bodyPr>
            <a:normAutofit fontScale="85000" lnSpcReduction="10000"/>
          </a:bodyPr>
          <a:lstStyle/>
          <a:p>
            <a:pPr algn="ctr">
              <a:buNone/>
            </a:pPr>
            <a:endParaRPr lang="ru-RU" sz="4000" dirty="0" smtClean="0"/>
          </a:p>
          <a:p>
            <a:r>
              <a:rPr lang="ru-RU" sz="4400" dirty="0" smtClean="0"/>
              <a:t>В  результате урока знать физическое явление «конвекция», определять виды и  основные свойства этого явления, отличия от других видов теплопередачи, его применимость в повседневной жизни.</a:t>
            </a:r>
            <a:endParaRPr lang="ru-RU" sz="4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smtClean="0">
                <a:solidFill>
                  <a:schemeClr val="tx2">
                    <a:lumMod val="75000"/>
                  </a:schemeClr>
                </a:solidFill>
              </a:rPr>
              <a:t>Оборудование: </a:t>
            </a:r>
            <a:endParaRPr lang="ru-RU" sz="4400" dirty="0">
              <a:solidFill>
                <a:schemeClr val="tx2">
                  <a:lumMod val="75000"/>
                </a:schemeClr>
              </a:solidFill>
            </a:endParaRPr>
          </a:p>
        </p:txBody>
      </p:sp>
      <p:sp>
        <p:nvSpPr>
          <p:cNvPr id="3" name="Содержимое 2"/>
          <p:cNvSpPr>
            <a:spLocks noGrp="1"/>
          </p:cNvSpPr>
          <p:nvPr>
            <p:ph idx="1"/>
          </p:nvPr>
        </p:nvSpPr>
        <p:spPr/>
        <p:txBody>
          <a:bodyPr/>
          <a:lstStyle/>
          <a:p>
            <a:r>
              <a:rPr lang="ru-RU" sz="4800" dirty="0" smtClean="0"/>
              <a:t>Нагревательный элемент</a:t>
            </a:r>
          </a:p>
          <a:p>
            <a:endParaRPr lang="ru-RU" sz="4800" dirty="0" smtClean="0"/>
          </a:p>
          <a:p>
            <a:r>
              <a:rPr lang="ru-RU" sz="4800" dirty="0" smtClean="0"/>
              <a:t>прозрачный сосуд с водой</a:t>
            </a:r>
          </a:p>
          <a:p>
            <a:endParaRPr lang="ru-RU" sz="4800" dirty="0" smtClean="0"/>
          </a:p>
          <a:p>
            <a:r>
              <a:rPr lang="ru-RU" sz="4800" dirty="0" smtClean="0"/>
              <a:t> два термометра.</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pPr algn="ctr"/>
            <a:r>
              <a:rPr lang="ru-RU" sz="8800" dirty="0" smtClean="0"/>
              <a:t>1 этап</a:t>
            </a:r>
            <a:endParaRPr lang="ru-RU" sz="8800" dirty="0"/>
          </a:p>
        </p:txBody>
      </p:sp>
      <p:sp>
        <p:nvSpPr>
          <p:cNvPr id="4" name="Прямоугольник 3"/>
          <p:cNvSpPr/>
          <p:nvPr/>
        </p:nvSpPr>
        <p:spPr>
          <a:xfrm>
            <a:off x="2771800" y="3861048"/>
            <a:ext cx="4249881" cy="1015663"/>
          </a:xfrm>
          <a:prstGeom prst="rect">
            <a:avLst/>
          </a:prstGeom>
        </p:spPr>
        <p:txBody>
          <a:bodyPr wrap="none">
            <a:spAutoFit/>
          </a:bodyPr>
          <a:lstStyle/>
          <a:p>
            <a:r>
              <a:rPr lang="ru-RU" sz="6000" dirty="0">
                <a:latin typeface="Times New Roman" panose="02020603050405020304" pitchFamily="18" charset="0"/>
                <a:cs typeface="Times New Roman" panose="02020603050405020304" pitchFamily="18" charset="0"/>
              </a:rPr>
              <a:t>Индукция…</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7772400" cy="914400"/>
          </a:xfrm>
        </p:spPr>
        <p:txBody>
          <a:bodyPr/>
          <a:lstStyle/>
          <a:p>
            <a:r>
              <a:rPr lang="ru-RU" dirty="0" smtClean="0"/>
              <a:t>Три поросёнка построили себе домики…</a:t>
            </a:r>
            <a:endParaRPr lang="ru-RU" dirty="0"/>
          </a:p>
        </p:txBody>
      </p:sp>
      <p:pic>
        <p:nvPicPr>
          <p:cNvPr id="7170" name="Picture 2" descr="E:\Три поресенка\ScanImage003.jpg"/>
          <p:cNvPicPr>
            <a:picLocks noChangeAspect="1" noChangeArrowheads="1"/>
          </p:cNvPicPr>
          <p:nvPr/>
        </p:nvPicPr>
        <p:blipFill>
          <a:blip r:embed="rId2" cstate="print"/>
          <a:srcRect/>
          <a:stretch>
            <a:fillRect/>
          </a:stretch>
        </p:blipFill>
        <p:spPr bwMode="auto">
          <a:xfrm>
            <a:off x="1071538" y="1214422"/>
            <a:ext cx="7429520" cy="540213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2871782" cy="5345828"/>
          </a:xfrm>
        </p:spPr>
        <p:txBody>
          <a:bodyPr/>
          <a:lstStyle/>
          <a:p>
            <a:r>
              <a:rPr lang="ru-RU" dirty="0" smtClean="0"/>
              <a:t>…но с приходом осени в домиках стало холодно. </a:t>
            </a:r>
            <a:endParaRPr lang="ru-RU" dirty="0"/>
          </a:p>
        </p:txBody>
      </p:sp>
      <p:pic>
        <p:nvPicPr>
          <p:cNvPr id="3074" name="Picture 2" descr="C:\Users\Таня\Desktop\домики поросят\eedb6586a5a5.jpg"/>
          <p:cNvPicPr>
            <a:picLocks noChangeAspect="1" noChangeArrowheads="1"/>
          </p:cNvPicPr>
          <p:nvPr/>
        </p:nvPicPr>
        <p:blipFill>
          <a:blip r:embed="rId2" cstate="print"/>
          <a:srcRect/>
          <a:stretch>
            <a:fillRect/>
          </a:stretch>
        </p:blipFill>
        <p:spPr bwMode="auto">
          <a:xfrm>
            <a:off x="4357686" y="714356"/>
            <a:ext cx="4060847" cy="578565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772400" cy="914400"/>
          </a:xfrm>
        </p:spPr>
        <p:txBody>
          <a:bodyPr/>
          <a:lstStyle/>
          <a:p>
            <a:r>
              <a:rPr lang="ru-RU" dirty="0" smtClean="0"/>
              <a:t>Тогда поросята дружно побежали в магазин и купили три электрообогревателя. </a:t>
            </a:r>
            <a:endParaRPr lang="ru-RU" dirty="0"/>
          </a:p>
        </p:txBody>
      </p:sp>
      <p:pic>
        <p:nvPicPr>
          <p:cNvPr id="8194" name="Picture 2" descr="E:\Три поресенка\ScanImage004.jpg"/>
          <p:cNvPicPr>
            <a:picLocks noChangeAspect="1" noChangeArrowheads="1"/>
          </p:cNvPicPr>
          <p:nvPr/>
        </p:nvPicPr>
        <p:blipFill>
          <a:blip r:embed="rId2" cstate="print"/>
          <a:srcRect/>
          <a:stretch>
            <a:fillRect/>
          </a:stretch>
        </p:blipFill>
        <p:spPr bwMode="auto">
          <a:xfrm>
            <a:off x="1357290" y="2027249"/>
            <a:ext cx="6643702" cy="483075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276</TotalTime>
  <Words>363</Words>
  <Application>Microsoft Office PowerPoint</Application>
  <PresentationFormat>Экран (4:3)</PresentationFormat>
  <Paragraphs>58</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Метро</vt:lpstr>
      <vt:lpstr>Конвекция в жидкостях и газах      ИЛИ…</vt:lpstr>
      <vt:lpstr>1 часть   «Урок Конвекция»</vt:lpstr>
      <vt:lpstr>«Помоги Ниф-нифу,  Наф-нафу и Нуф-нуфу обогреть домик» </vt:lpstr>
      <vt:lpstr>Цель урока:</vt:lpstr>
      <vt:lpstr>Оборудование: </vt:lpstr>
      <vt:lpstr>Презентация PowerPoint</vt:lpstr>
      <vt:lpstr>Три поросёнка построили себе домики…</vt:lpstr>
      <vt:lpstr>…но с приходом осени в домиках стало холодно. </vt:lpstr>
      <vt:lpstr>Тогда поросята дружно побежали в магазин и купили три электрообогревателя. </vt:lpstr>
      <vt:lpstr>Но они никак не могли решить, где же лучше всего установить обогреватели?</vt:lpstr>
      <vt:lpstr>Ниф-ниф сказал: »Я прикреплю его к потолку, ведь солнышко греет нас сверху».</vt:lpstr>
      <vt:lpstr>Наф-наф возразил ему: «Всё тепло к нам идёт от горячего песка и я свой  обогреватель поставлю на пол».</vt:lpstr>
      <vt:lpstr>Нуф-нуф не согласился ни с тем , ни с другим и решил прикрепить  в  своём доме обогреватель к стене как раз между полом и потолком. </vt:lpstr>
      <vt:lpstr> Проблема: </vt:lpstr>
      <vt:lpstr> Гипотезы: </vt:lpstr>
      <vt:lpstr>Презентация PowerPoint</vt:lpstr>
      <vt:lpstr>Прошел час…</vt:lpstr>
      <vt:lpstr>Презентация PowerPoint</vt:lpstr>
      <vt:lpstr>Индукция…</vt:lpstr>
      <vt:lpstr>  </vt:lpstr>
      <vt:lpstr>Презентация PowerPoint</vt:lpstr>
      <vt:lpstr>Работа в группе:</vt:lpstr>
      <vt:lpstr> Афиширование.</vt:lpstr>
      <vt:lpstr>Презентация PowerPoint</vt:lpstr>
      <vt:lpstr>Презентация PowerPoint</vt:lpstr>
      <vt:lpstr>Презентация PowerPoint</vt:lpstr>
      <vt:lpstr>Презентация PowerPoint</vt:lpstr>
      <vt:lpstr>Разрыв: </vt:lpstr>
      <vt:lpstr>Рефлексия: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Таня</dc:creator>
  <cp:lastModifiedBy>Пушкарёвы</cp:lastModifiedBy>
  <cp:revision>32</cp:revision>
  <dcterms:created xsi:type="dcterms:W3CDTF">2015-02-14T15:00:45Z</dcterms:created>
  <dcterms:modified xsi:type="dcterms:W3CDTF">2015-03-04T05:34:44Z</dcterms:modified>
</cp:coreProperties>
</file>