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5" r:id="rId4"/>
    <p:sldId id="273" r:id="rId5"/>
    <p:sldId id="274" r:id="rId6"/>
    <p:sldId id="276" r:id="rId7"/>
    <p:sldId id="258" r:id="rId8"/>
    <p:sldId id="271" r:id="rId9"/>
    <p:sldId id="266" r:id="rId10"/>
    <p:sldId id="268" r:id="rId11"/>
    <p:sldId id="267" r:id="rId12"/>
    <p:sldId id="270" r:id="rId13"/>
    <p:sldId id="269" r:id="rId14"/>
    <p:sldId id="257" r:id="rId15"/>
    <p:sldId id="260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71" autoAdjust="0"/>
  </p:normalViewPr>
  <p:slideViewPr>
    <p:cSldViewPr>
      <p:cViewPr varScale="1">
        <p:scale>
          <a:sx n="56" d="100"/>
          <a:sy n="56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14F4B-740A-4283-9946-CC50207BC54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33B11-96B1-47C8-863C-305CB5665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C0%F2%EE%EC" TargetMode="External"/><Relationship Id="rId3" Type="http://schemas.openxmlformats.org/officeDocument/2006/relationships/hyperlink" Target="http://ru.wikipedia.org/wiki/&#1056;&#1072;&#1076;&#1080;&#1086;&#1072;&#1082;&#1090;&#1080;&#1074;&#1085;&#1099;&#1081;_&#1088;&#1072;&#1089;&#1087;&#1072;&#1076;#.D0.98.D1.81.D1.82.D0.BE.D1.80.D0.B8.D1.8F_.D0.BE.D1.82.D0.BA.D1.80.D1.8B.D1.82.D0.B8.D1.8F" TargetMode="External"/><Relationship Id="rId7" Type="http://schemas.openxmlformats.org/officeDocument/2006/relationships/hyperlink" Target="http://ru.wikipedia.org/wiki/%D0%E5%E7%E5%F0%F4%EE%F0%E4,_%DD%F0%ED%E5%F1%F2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1%EA%EB%EE%E4%EE%E2%F1%EA%E0%FF-%CA%FE%F0%E8,_%CC%E0%F0%E8%FF" TargetMode="External"/><Relationship Id="rId5" Type="http://schemas.openxmlformats.org/officeDocument/2006/relationships/hyperlink" Target="http://ru.wikipedia.org/wiki/%CA%FE%F0%E8,_%CF%FC%E5%F0" TargetMode="External"/><Relationship Id="rId4" Type="http://schemas.openxmlformats.org/officeDocument/2006/relationships/hyperlink" Target="http://ru.wikipedia.org/wiki/%C1%E5%EA%EA%E5%F0%E5%EB%FC,_%C0%ED%F2%F3%E0%ED_%C0%ED%F0%E8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«Элемент есть часть тела, не состоящая из каких-либо других меньших и отличающихся от него тел... Корпускула есть собрание элементов, образующее одну малую массу» . «Элементу» он придаёт современное ему значение — в смысле предела делимости тел — последней составной их части. Учёный указывает на шарообразную его форму.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1" i="1" dirty="0" smtClean="0"/>
              <a:t>модель «Пудинг с изюмом», </a:t>
            </a:r>
            <a:r>
              <a:rPr lang="ru-RU" sz="1200" dirty="0" smtClean="0"/>
              <a:t>англ. </a:t>
            </a:r>
            <a:r>
              <a:rPr lang="ru-RU" sz="1200" dirty="0" err="1" smtClean="0"/>
              <a:t>Plum</a:t>
            </a:r>
            <a:r>
              <a:rPr lang="ru-RU" sz="1200" dirty="0" smtClean="0"/>
              <a:t> </a:t>
            </a:r>
            <a:r>
              <a:rPr lang="ru-RU" sz="1200" dirty="0" err="1" smtClean="0"/>
              <a:t>pudding</a:t>
            </a:r>
            <a:r>
              <a:rPr lang="ru-RU" sz="1200" dirty="0" smtClean="0"/>
              <a:t> </a:t>
            </a:r>
            <a:r>
              <a:rPr lang="ru-RU" sz="1200" dirty="0" err="1" smtClean="0"/>
              <a:t>model</a:t>
            </a:r>
            <a:endParaRPr lang="ru-RU" dirty="0" smtClean="0"/>
          </a:p>
          <a:p>
            <a:r>
              <a:rPr lang="ru-RU" dirty="0" smtClean="0"/>
              <a:t>Была окончательно опровергнута Резерфордом после проведённого им знаменитого опыта по рассеиванию альфа-частиц.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Однако такое описание атома вошло в противоречие с классической электродинамикой. Дело в том, что, согласно классической электродинамике, электрон при движении с центростремительным ускорением должен излучать электромагнитные волны, а, следовательно, терять энергию. Расчёты показывали, что время, за которое электрон в таком атоме упадёт на ядро, совершенно ничтожно. Для объяснения стабильности атомов Нильсу Бору пришлось ввести постулаты, которые сводились к тому, что электрон в атоме, находясь в некоторых специальных энергетических состояниях, не излучает энергию («модель атома Бора-Резерфорда»). Постулаты Бора показали, что для описания атома классическая механика неприменима. Дальнейшее изучение излучения атома привело к созданию квантовой механики, которая позволила объяснить подавляющее большинство наблюдаемых фактов.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Источники: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http://ru.wikipedia.org/wiki/Радиоактивный_распад#.D0.98.D1.81.D1.82.D0.BE.D1.80.D0.B8.D1.8F_.D0.BE.D1.82.D0.BA.D1.80.D1.8B.D1.82.D0.B8.D1.8F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http://ru.wikipedia.org/wiki/%C1%E5%EA%EA%E5%F0%E5%EB%FC,_%C0%ED%F2%F3%E0%ED_%C0%ED%F0%E8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http://ru.wikipedia.org/wiki/%CA%FE%F0%E8,_%CF%FC%E5%F0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http://ru.wikipedia.org/wiki/%D1%EA%EB%EE%E4%EE%E2%F1%EA%E0%FF-%CA%FE%F0%E8,_%CC%E0%F0%E8%FF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http://ru.wikipedia.org/wiki/%D0%E5%E7%E5%F0%F4%EE%F0%E4,_%DD%F0%ED%E5%F1%F2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http://ru.wikipedia.org/wiki/%C0%F2%EE%EC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Французский ученый (15 декабря 1852 — 25 августа 1908)</a:t>
            </a:r>
          </a:p>
          <a:p>
            <a:r>
              <a:rPr lang="ru-RU" dirty="0" smtClean="0"/>
              <a:t>Он занимался исследованием связи люминесценции и недавно открытых рентгеновских лучей.</a:t>
            </a:r>
          </a:p>
          <a:p>
            <a:r>
              <a:rPr lang="ru-RU" dirty="0" smtClean="0"/>
              <a:t>Беккерелю пришла в голову мысль: не сопровождается ли всякая люминесценция рентгеновскими лучами? Для проверки своей догадки он взял несколько соединений, в том числе одну из солей урана, фосфоресцирующую жёлто-зелёным светом. Осветив её солнечным светом, он завернул соль в чёрную бумагу и положил в тёмном шкафу на фотопластинку, тоже завёрнутую в чёрную бумагу. Через некоторое время, проявив пластинку, Беккерель действительно увидел изображение куска соли. Но люминесцентное излучение не могло пройти через чёрную бумагу, и только рентгеновские лучи могли в этих условиях засветить пластинку. Беккерель повторил опыт несколько раз и с одинаковым успехом. В конце февраля 1896 г. на заседании Французской академии наук он сделал сообщение о рентгеновском излучении фосфоресцирующих веществ.</a:t>
            </a:r>
          </a:p>
          <a:p>
            <a:r>
              <a:rPr lang="ru-RU" dirty="0" smtClean="0"/>
              <a:t>Через некоторое время в лаборатории Беккереля была случайно проявлена пластинка, на которой лежала урановая соль, не облучённая солнечным светом. Она, естественно, не фосфоресцировала, но отпечаток на пластинке получился. Тогда Беккерель стал испытывать разные соединения и минералы урана (в том числе не проявляющие фосфоресценции), а также металлический уран. Пластинка неизменно засвечивалась.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Поместив между солью и пластинкой металлический крестик, Беккерель получил слабые контуры крестика на пластинке. Тогда стало ясно, что открыты новые лучи, проходящие сквозь непрозрачные предметы, но не являющиеся рентгеновскими.</a:t>
            </a:r>
          </a:p>
          <a:p>
            <a:r>
              <a:rPr lang="ru-RU" dirty="0" smtClean="0"/>
              <a:t>Беккерель установил, что интенсивность излучения определяется только количеством урана в препарате и совершенно не зависит от того, в какие соединения он входит. Таким образом, это свойство было присуще не соединениям, а химическому элементу — урану.</a:t>
            </a:r>
          </a:p>
          <a:p>
            <a:r>
              <a:rPr lang="ru-RU" dirty="0" smtClean="0"/>
              <a:t>Своим открытием Беккерель делится с учёными, с которыми он сотрудничал.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Пьер Кюри - 1859—1906— французский учёный-физик</a:t>
            </a:r>
          </a:p>
          <a:p>
            <a:r>
              <a:rPr lang="ru-RU" dirty="0" smtClean="0"/>
              <a:t>Мария Склодовская Кюри - 7 ноября 1867 года, Варшава, Царство Польское, Российская империя — 4 июля 1934 года, близ </a:t>
            </a:r>
            <a:r>
              <a:rPr lang="ru-RU" dirty="0" err="1" smtClean="0"/>
              <a:t>Санселльмоза</a:t>
            </a:r>
            <a:r>
              <a:rPr lang="ru-RU" dirty="0" smtClean="0"/>
              <a:t>, Франция) — польско-французский учёный-экспериментатор (физик, химик), педагог, общественный деятель.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1898 г. Мария Кюри и Пьер Кюри обнаружили радиоактивность тория, позднее ими были открыты радиоактивные элементы полоний и радий.</a:t>
            </a:r>
          </a:p>
          <a:p>
            <a:r>
              <a:rPr lang="ru-RU" dirty="0" smtClean="0"/>
              <a:t>Они выяснили, что свойством естественной радиоактивности обладают все соединения урана и в наибольшей степени сам уран. Беккерель же вернулся к интересующим его люминофорам. Правда, он сделал ещё одно крупное открытие, относящееся к радиоактивности. Однажды для публичной лекции Беккерелю понадобилось радиоактивное вещество, он взял его у супругов Кюри и положил пробирку в жилетный карман. Прочтя лекцию, он вернул радиоактивный препарат владельцам, а на следующий день обнаружил на теле под жилетным карманом покраснение кожи в форме пробирки. Беккерель рассказал об этом Пьеру Кюри, и тот поставил на себе опыт: в течение десяти часов носил привязанную к предплечью пробирку с радием. Через несколько дней у него тоже появилось покраснение, перешедшее затем в тяжелейшую язву, от которой он страдал в течение двух месяцев. Так впервые было открыто биологическое действие радиоактивности.</a:t>
            </a:r>
          </a:p>
          <a:p>
            <a:r>
              <a:rPr lang="ru-RU" dirty="0" smtClean="0"/>
              <a:t>Но и после этого супруги Кюри мужественно делали своё дело. Достаточно сказать, что Мария Кюри умерла от лучевой болезни (дожив, тем не менее, до 66 лет).</a:t>
            </a:r>
          </a:p>
          <a:p>
            <a:r>
              <a:rPr lang="ru-RU" dirty="0" smtClean="0"/>
              <a:t>В 1955 г. были обследованы записные книжки Марии Кюри. Они до сих пор излучают, благодаря радиоактивному загрязнению, внесённому при их заполнении. На одном из листков сохранился радиоактивный отпечаток пальца Пьера Кюри.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1898 году Резерфорд открывает альфа- и бета-лучи. Спустя год Поль </a:t>
            </a:r>
            <a:r>
              <a:rPr lang="ru-RU" dirty="0" err="1" smtClean="0"/>
              <a:t>Вийяр</a:t>
            </a:r>
            <a:r>
              <a:rPr lang="ru-RU" dirty="0" smtClean="0"/>
              <a:t> открыл гамма-излучение (название этого типа ионизирующего излучения, как и первых двух, предложено Резерфордом).</a:t>
            </a:r>
          </a:p>
          <a:p>
            <a:r>
              <a:rPr lang="ru-RU" dirty="0" smtClean="0"/>
              <a:t>С лета 1898 года учёный делает первые шаги в исследовании только что открытого явления радиоактивности урана и тория. Осенью Резерфорд по предложению Томсона, преодолев конкурс в 5 человек, занимает должность профессора университета </a:t>
            </a:r>
            <a:r>
              <a:rPr lang="ru-RU" dirty="0" err="1" smtClean="0"/>
              <a:t>Макгилла</a:t>
            </a:r>
            <a:r>
              <a:rPr lang="ru-RU" dirty="0" smtClean="0"/>
              <a:t> в Монреале (Канада) с окладом 500 фунтов стерлингов или 2500 канадских долларов в год. В этом университете Резерфорд плодотворно сотрудничает с Фредериком Содди, в то время младшим лаборантом химического факультета, впоследствии (как и Резерфорд) нобелевским лауреатом по химии (1921 г.). В 1903 году Резерфорд и Содди выдвинули и доказали революционную идею о преобразовании элементов в процессе радиоактивного распада.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открытия радиоактивных элементов началось активное изучение физической природы их излучения. Резерфорду удалось обнаружить сложный состав радиоактивного излучения.</a:t>
            </a:r>
          </a:p>
          <a:p>
            <a:r>
              <a:rPr lang="ru-RU" dirty="0" smtClean="0"/>
              <a:t>Опыт состоял в следующем. Радиоактивный препарат помещали на дно узкого канала свинцового цилиндра, напротив помещалась фотопластинка. На выходившее из канала излучение действовало магнитное поле. При этом вся установка находилась в вакууме.</a:t>
            </a:r>
          </a:p>
          <a:p>
            <a:r>
              <a:rPr lang="ru-RU" dirty="0" smtClean="0"/>
              <a:t>В магнитном поле пучок распадался на три части. Две составляющие первичного излучения отклонялись в противоположные стороны, что указывало на наличие у них зарядов противоположных знаков. Третья составляющая сохраняла прямолинейность распространения. Излучение, обладающее положительным зарядом, получило название альфа-лучи, отрицательным — бета-лучи, нейтральным — гамма-лучи.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Так, скажем, у огня атомы остры, поэтому огонь способен обжигать, у твёрдых тел они шероховаты, поэтому накрепко сцепляются друг с другом, у воды — гладки, поэтому она способна течь. Даже душа человека, согласно </a:t>
            </a:r>
            <a:r>
              <a:rPr lang="ru-RU" sz="1200" dirty="0" err="1" smtClean="0"/>
              <a:t>Демокриту</a:t>
            </a:r>
            <a:r>
              <a:rPr lang="ru-RU" sz="1200" dirty="0" smtClean="0"/>
              <a:t>, состоит из атомов.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5A01-2EEA-4E92-862B-30EB453FF82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\ИНФОРМАТИКА\MS Office\9.PowerPoint\Шаблоны-2013\0_8b858_dff11f5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14884"/>
            <a:ext cx="2854560" cy="21431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30425"/>
            <a:ext cx="8029604" cy="1941517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latin typeface="Monotype Corsiva" pitchFamily="66" charset="0"/>
              </a:rPr>
              <a:t>Радиоактивность.</a:t>
            </a:r>
            <a:br>
              <a:rPr lang="ru-RU" sz="8800" b="1" i="1" dirty="0" smtClean="0">
                <a:latin typeface="Monotype Corsiva" pitchFamily="66" charset="0"/>
              </a:rPr>
            </a:br>
            <a:r>
              <a:rPr lang="ru-RU" sz="8800" b="1" i="1" dirty="0" smtClean="0">
                <a:latin typeface="Monotype Corsiva" pitchFamily="66" charset="0"/>
              </a:rPr>
              <a:t>Модели атомов.</a:t>
            </a:r>
            <a:endParaRPr lang="ru-RU" sz="8800" b="1" i="1" dirty="0">
              <a:latin typeface="Monotype Corsiva" pitchFamily="66" charset="0"/>
            </a:endParaRP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 bwMode="auto">
          <a:xfrm>
            <a:off x="71438" y="6410348"/>
            <a:ext cx="892971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2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khive" pitchFamily="34" charset="0"/>
                <a:ea typeface="+mn-ea"/>
                <a:cs typeface="+mn-cs"/>
              </a:rPr>
              <a:t>Автор: Шамарина Т.Н., учитель физики МКОУ </a:t>
            </a:r>
            <a:r>
              <a:rPr lang="ru-RU" sz="1000" i="1" spc="200" dirty="0" smtClean="0">
                <a:solidFill>
                  <a:srgbClr val="000000"/>
                </a:solidFill>
                <a:latin typeface="Arkhive" pitchFamily="34" charset="0"/>
              </a:rPr>
              <a:t>«</a:t>
            </a:r>
            <a:r>
              <a:rPr kumimoji="0" lang="ru-RU" sz="1000" b="0" i="1" u="none" strike="noStrike" kern="1200" cap="none" spc="2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khive" pitchFamily="34" charset="0"/>
              </a:rPr>
              <a:t>СОШ», </a:t>
            </a:r>
            <a:r>
              <a:rPr kumimoji="0" lang="ru-RU" sz="1000" b="0" i="1" u="none" strike="noStrike" kern="1200" cap="none" spc="2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khive" pitchFamily="34" charset="0"/>
                <a:ea typeface="+mn-ea"/>
                <a:cs typeface="+mn-cs"/>
              </a:rPr>
              <a:t>с. </a:t>
            </a:r>
            <a:r>
              <a:rPr kumimoji="0" lang="ru-RU" sz="1000" b="0" i="1" u="none" strike="noStrike" kern="1200" cap="none" spc="20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khive" pitchFamily="34" charset="0"/>
                <a:ea typeface="+mn-ea"/>
                <a:cs typeface="+mn-cs"/>
              </a:rPr>
              <a:t>Саволенка</a:t>
            </a:r>
            <a:r>
              <a:rPr kumimoji="0" lang="ru-RU" sz="1000" b="0" i="1" u="none" strike="noStrike" kern="1200" cap="none" spc="2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khive" pitchFamily="34" charset="0"/>
                <a:ea typeface="+mn-ea"/>
                <a:cs typeface="+mn-cs"/>
              </a:rPr>
              <a:t> Юхновского района Калужской области</a:t>
            </a:r>
            <a:endParaRPr kumimoji="0" lang="ru-RU" sz="1000" b="0" i="1" u="none" strike="noStrike" kern="1200" cap="none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khiv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92" y="1327083"/>
            <a:ext cx="564357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800" b="1" i="1" dirty="0" smtClean="0"/>
              <a:t>М. В. Ломоносов </a:t>
            </a:r>
            <a:r>
              <a:rPr lang="ru-RU" sz="2800" dirty="0" smtClean="0"/>
              <a:t>утверждает, </a:t>
            </a:r>
          </a:p>
          <a:p>
            <a:pPr algn="ctr"/>
            <a:r>
              <a:rPr lang="ru-RU" sz="2800" dirty="0" smtClean="0"/>
              <a:t>что все вещества состоят </a:t>
            </a:r>
          </a:p>
          <a:p>
            <a:pPr algn="ctr"/>
            <a:r>
              <a:rPr lang="ru-RU" sz="2800" dirty="0" smtClean="0"/>
              <a:t>из «корпускул» — «молекул», которые являются «собраниями» «элементов» — «атомов». </a:t>
            </a:r>
          </a:p>
          <a:p>
            <a:pPr algn="ctr"/>
            <a:r>
              <a:rPr lang="ru-RU" sz="2800" dirty="0" smtClean="0"/>
              <a:t>Именно М. В. Ломоносову принадлежит мысль </a:t>
            </a:r>
          </a:p>
          <a:p>
            <a:pPr algn="ctr"/>
            <a:r>
              <a:rPr lang="ru-RU" sz="2800" dirty="0" smtClean="0"/>
              <a:t>о «внутреннем вращательном („коловратном“) движении частиц» - скорость вращения сказывается повышением температуры. </a:t>
            </a:r>
            <a:endParaRPr lang="ru-RU" sz="2800" dirty="0"/>
          </a:p>
        </p:txBody>
      </p:sp>
      <p:pic>
        <p:nvPicPr>
          <p:cNvPr id="4" name="Рисунок 3" descr="1277986218_1274429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1785926"/>
            <a:ext cx="371761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105297"/>
            <a:ext cx="6929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Корпускулярно-кинетическая</a:t>
            </a:r>
          </a:p>
          <a:p>
            <a:pPr algn="ctr"/>
            <a:r>
              <a:rPr lang="ru-RU" sz="4000" b="1" dirty="0" smtClean="0"/>
              <a:t>теория тепла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1571612"/>
            <a:ext cx="6357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1903 году </a:t>
            </a:r>
            <a:r>
              <a:rPr lang="ru-RU" sz="2800" b="1" i="1" dirty="0" smtClean="0"/>
              <a:t>Джозеф Джон Томсон</a:t>
            </a:r>
          </a:p>
          <a:p>
            <a:pPr lvl="0" algn="ctr"/>
            <a:r>
              <a:rPr lang="ru-RU" sz="2800" dirty="0" smtClean="0"/>
              <a:t> предложил рассматривать атом</a:t>
            </a:r>
          </a:p>
          <a:p>
            <a:pPr algn="ctr"/>
            <a:r>
              <a:rPr lang="ru-RU" sz="2800" dirty="0" smtClean="0"/>
              <a:t> как некоторое положительно заряженное тело </a:t>
            </a:r>
          </a:p>
          <a:p>
            <a:pPr algn="ctr"/>
            <a:r>
              <a:rPr lang="ru-RU" sz="2800" dirty="0" smtClean="0"/>
              <a:t>с заключёнными внутри него электронами. </a:t>
            </a:r>
          </a:p>
        </p:txBody>
      </p:sp>
      <p:pic>
        <p:nvPicPr>
          <p:cNvPr id="4" name="Рисунок 3" descr="_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49" t="11951" r="13109" b="22068"/>
          <a:stretch>
            <a:fillRect/>
          </a:stretch>
        </p:blipFill>
        <p:spPr>
          <a:xfrm>
            <a:off x="2714612" y="4357670"/>
            <a:ext cx="3714776" cy="2500330"/>
          </a:xfrm>
          <a:prstGeom prst="rect">
            <a:avLst/>
          </a:prstGeom>
        </p:spPr>
      </p:pic>
      <p:pic>
        <p:nvPicPr>
          <p:cNvPr id="7" name="Picture 2" descr="Томсон ДЖ"/>
          <p:cNvPicPr>
            <a:picLocks noChangeAspect="1" noChangeArrowheads="1"/>
          </p:cNvPicPr>
          <p:nvPr/>
        </p:nvPicPr>
        <p:blipFill>
          <a:blip r:embed="rId4" cstate="print"/>
          <a:srcRect l="6667" r="6667"/>
          <a:stretch>
            <a:fillRect/>
          </a:stretch>
        </p:blipFill>
        <p:spPr bwMode="auto">
          <a:xfrm>
            <a:off x="0" y="1357298"/>
            <a:ext cx="2992434" cy="345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42976" y="0"/>
            <a:ext cx="6929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Модель атома Томсона</a:t>
            </a:r>
          </a:p>
          <a:p>
            <a:pPr algn="ctr"/>
            <a:r>
              <a:rPr lang="ru-RU" sz="4000" dirty="0" smtClean="0"/>
              <a:t>(</a:t>
            </a:r>
            <a:r>
              <a:rPr lang="ru-RU" sz="4000" b="1" i="1" dirty="0" smtClean="0"/>
              <a:t>модель «Пудинг с изюмом»</a:t>
            </a:r>
            <a:r>
              <a:rPr lang="ru-RU" sz="4000" dirty="0" smtClean="0"/>
              <a:t>)</a:t>
            </a:r>
            <a:r>
              <a:rPr lang="ru-RU" sz="4000" b="1" dirty="0" smtClean="0"/>
              <a:t> </a:t>
            </a:r>
          </a:p>
        </p:txBody>
      </p:sp>
      <p:pic>
        <p:nvPicPr>
          <p:cNvPr id="5122" name="Picture 2" descr="E:\ШКОЛА\ИНФОРМАТИКА\MS Office\9.PowerPoint\Шаблоны-2013\0007-010-Stroenie-atom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1"/>
              </a:clrFrom>
              <a:clrTo>
                <a:srgbClr val="FF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6059" y="4210059"/>
            <a:ext cx="2647941" cy="264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1357298"/>
            <a:ext cx="6000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1904 году </a:t>
            </a:r>
          </a:p>
          <a:p>
            <a:pPr algn="ctr"/>
            <a:r>
              <a:rPr lang="ru-RU" sz="2800" dirty="0" smtClean="0"/>
              <a:t>японский физик </a:t>
            </a:r>
            <a:r>
              <a:rPr lang="ru-RU" sz="2800" b="1" i="1" dirty="0" err="1" smtClean="0"/>
              <a:t>Хантаро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Нагаока</a:t>
            </a:r>
            <a:r>
              <a:rPr lang="ru-RU" sz="2800" b="1" i="1" dirty="0" smtClean="0"/>
              <a:t> </a:t>
            </a:r>
            <a:r>
              <a:rPr lang="ru-RU" sz="2800" dirty="0" smtClean="0"/>
              <a:t>предложил модель атома, построенную по аналогии с планетой Сатурн. В этой модели вокруг маленького положительного ядра по орбитам вращались электроны, объединённые в кольца. </a:t>
            </a:r>
          </a:p>
          <a:p>
            <a:pPr algn="ctr"/>
            <a:r>
              <a:rPr lang="ru-RU" sz="2800" dirty="0" smtClean="0"/>
              <a:t>Модель оказалась ошибочной.</a:t>
            </a:r>
          </a:p>
        </p:txBody>
      </p:sp>
      <p:pic>
        <p:nvPicPr>
          <p:cNvPr id="4" name="Рисунок 3" descr="Nagaokas_atom.gif"/>
          <p:cNvPicPr>
            <a:picLocks noChangeAspect="1"/>
          </p:cNvPicPr>
          <p:nvPr/>
        </p:nvPicPr>
        <p:blipFill>
          <a:blip r:embed="rId3" cstate="print"/>
          <a:srcRect l="5797" t="23634" r="7246" b="24800"/>
          <a:stretch>
            <a:fillRect/>
          </a:stretch>
        </p:blipFill>
        <p:spPr>
          <a:xfrm>
            <a:off x="3714744" y="5214950"/>
            <a:ext cx="4286280" cy="1714512"/>
          </a:xfrm>
          <a:prstGeom prst="rect">
            <a:avLst/>
          </a:prstGeom>
        </p:spPr>
      </p:pic>
      <p:pic>
        <p:nvPicPr>
          <p:cNvPr id="5" name="Рисунок 4" descr="Hantaro_Nagao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73" y="1643050"/>
            <a:ext cx="306162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142852"/>
            <a:ext cx="6929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Ранняя планетарная модель атома </a:t>
            </a:r>
            <a:r>
              <a:rPr lang="ru-RU" sz="4000" b="1" dirty="0" err="1" smtClean="0"/>
              <a:t>Нагаоки</a:t>
            </a:r>
            <a:r>
              <a:rPr lang="ru-RU" sz="40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ШКОЛА\ИНФОРМАТИКА\MS Office\9.PowerPoint\Шаблоны-2013\23452022.jpg"/>
          <p:cNvPicPr>
            <a:picLocks noChangeAspect="1" noChangeArrowheads="1"/>
          </p:cNvPicPr>
          <p:nvPr/>
        </p:nvPicPr>
        <p:blipFill>
          <a:blip r:embed="rId3" cstate="print"/>
          <a:srcRect l="7294" t="4592" r="12950" b="10407"/>
          <a:stretch>
            <a:fillRect/>
          </a:stretch>
        </p:blipFill>
        <p:spPr bwMode="auto">
          <a:xfrm>
            <a:off x="4714812" y="2071678"/>
            <a:ext cx="2786146" cy="27325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4929198"/>
            <a:ext cx="6072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Атом - подобие планетной системы, </a:t>
            </a:r>
          </a:p>
          <a:p>
            <a:pPr algn="ctr"/>
            <a:r>
              <a:rPr lang="ru-RU" sz="2400" dirty="0" smtClean="0"/>
              <a:t>в которой электроны движутся по орбитам вокруг расположенного в центре атома тяжёлого положительно заряженного ядра. 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32" y="1232212"/>
            <a:ext cx="3214678" cy="4839994"/>
            <a:chOff x="2428860" y="214289"/>
            <a:chExt cx="4071966" cy="6130719"/>
          </a:xfrm>
        </p:grpSpPr>
        <p:sp>
          <p:nvSpPr>
            <p:cNvPr id="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928926" y="5920150"/>
              <a:ext cx="3095392" cy="4248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Эрнест Резерфорд</a:t>
              </a:r>
              <a:endParaRPr lang="ru-RU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pic>
          <p:nvPicPr>
            <p:cNvPr id="6" name="Рисунок 5" descr="rutherford_ernest_16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8860" y="214289"/>
              <a:ext cx="4071966" cy="56498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Планетарная модель атома</a:t>
            </a:r>
          </a:p>
          <a:p>
            <a:pPr algn="ctr"/>
            <a:r>
              <a:rPr lang="ru-RU" sz="4000" b="1" dirty="0" smtClean="0"/>
              <a:t>Бора-Резерфорда</a:t>
            </a:r>
          </a:p>
          <a:p>
            <a:pPr algn="ctr"/>
            <a:r>
              <a:rPr lang="ru-RU" sz="3200" b="1" i="1" dirty="0" smtClean="0"/>
              <a:t>1911 год</a:t>
            </a:r>
            <a:r>
              <a:rPr lang="ru-RU" sz="40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00100" y="0"/>
            <a:ext cx="7215238" cy="3286942"/>
            <a:chOff x="71406" y="71438"/>
            <a:chExt cx="6500858" cy="3000372"/>
          </a:xfrm>
        </p:grpSpPr>
        <p:pic>
          <p:nvPicPr>
            <p:cNvPr id="4" name="Рисунок 3" descr="пвч.jpg"/>
            <p:cNvPicPr>
              <a:picLocks noChangeAspect="1"/>
            </p:cNvPicPr>
            <p:nvPr/>
          </p:nvPicPr>
          <p:blipFill>
            <a:blip r:embed="rId3" cstate="print"/>
            <a:srcRect r="27393" b="55319"/>
            <a:stretch>
              <a:fillRect/>
            </a:stretch>
          </p:blipFill>
          <p:spPr>
            <a:xfrm>
              <a:off x="71406" y="71438"/>
              <a:ext cx="6500858" cy="3000372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6215074" y="2643182"/>
              <a:ext cx="357190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 descr="пвч.jpg"/>
          <p:cNvPicPr>
            <a:picLocks noChangeAspect="1"/>
          </p:cNvPicPr>
          <p:nvPr/>
        </p:nvPicPr>
        <p:blipFill>
          <a:blip r:embed="rId3" cstate="print"/>
          <a:srcRect l="73919" t="52645" r="4446" b="13702"/>
          <a:stretch>
            <a:fillRect/>
          </a:stretch>
        </p:blipFill>
        <p:spPr>
          <a:xfrm>
            <a:off x="5643570" y="3357562"/>
            <a:ext cx="2081907" cy="2428892"/>
          </a:xfrm>
          <a:prstGeom prst="rect">
            <a:avLst/>
          </a:prstGeom>
        </p:spPr>
      </p:pic>
      <p:pic>
        <p:nvPicPr>
          <p:cNvPr id="12" name="Рисунок 11" descr="пвч.jpg"/>
          <p:cNvPicPr>
            <a:picLocks noChangeAspect="1"/>
          </p:cNvPicPr>
          <p:nvPr/>
        </p:nvPicPr>
        <p:blipFill>
          <a:blip r:embed="rId3" cstate="print"/>
          <a:srcRect l="73940" t="4126" r="5021" b="61856"/>
          <a:stretch>
            <a:fillRect/>
          </a:stretch>
        </p:blipFill>
        <p:spPr>
          <a:xfrm>
            <a:off x="1285852" y="3357562"/>
            <a:ext cx="2071702" cy="2428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8" y="5786454"/>
            <a:ext cx="4429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Фотографии люминесцирующего экрана при отсутствии золотой фольги в потоке </a:t>
            </a:r>
            <a:r>
              <a:rPr lang="el-GR" sz="2000" dirty="0" smtClean="0"/>
              <a:t>α</a:t>
            </a:r>
            <a:r>
              <a:rPr lang="ru-RU" sz="2000" dirty="0" smtClean="0"/>
              <a:t>-частиц и при ее вне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592933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Каждая вспышка вызывается ударом </a:t>
            </a:r>
            <a:r>
              <a:rPr lang="el-GR" sz="2000" dirty="0" smtClean="0"/>
              <a:t>α</a:t>
            </a:r>
            <a:r>
              <a:rPr lang="ru-RU" sz="2000" dirty="0" smtClean="0"/>
              <a:t>-частицы об экран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-1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84648"/>
            <a:ext cx="8572560" cy="2124946"/>
          </a:xfrm>
          <a:prstGeom prst="rect">
            <a:avLst/>
          </a:prstGeom>
        </p:spPr>
      </p:pic>
      <p:pic>
        <p:nvPicPr>
          <p:cNvPr id="6" name="Рисунок 5" descr="пвч.jpg"/>
          <p:cNvPicPr>
            <a:picLocks noChangeAspect="1"/>
          </p:cNvPicPr>
          <p:nvPr/>
        </p:nvPicPr>
        <p:blipFill>
          <a:blip r:embed="rId4" cstate="print"/>
          <a:srcRect l="2287" t="45603" r="43457" b="13972"/>
          <a:stretch>
            <a:fillRect/>
          </a:stretch>
        </p:blipFill>
        <p:spPr>
          <a:xfrm>
            <a:off x="1064019" y="2786058"/>
            <a:ext cx="6865567" cy="3836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3" cstate="print"/>
          <a:srcRect t="4614" r="3166" b="4643"/>
          <a:stretch>
            <a:fillRect/>
          </a:stretch>
        </p:blipFill>
        <p:spPr bwMode="auto">
          <a:xfrm>
            <a:off x="38614" y="1357298"/>
            <a:ext cx="9033980" cy="4357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2714620"/>
            <a:ext cx="250033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2714620"/>
            <a:ext cx="207170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2862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Анри Беккерель</a:t>
            </a:r>
            <a:endParaRPr lang="ru-RU" i="1" dirty="0"/>
          </a:p>
        </p:txBody>
      </p:sp>
      <p:pic>
        <p:nvPicPr>
          <p:cNvPr id="4" name="Рисунок 3" descr="Анри Беккерель.jpg"/>
          <p:cNvPicPr>
            <a:picLocks noChangeAspect="1"/>
          </p:cNvPicPr>
          <p:nvPr/>
        </p:nvPicPr>
        <p:blipFill>
          <a:blip r:embed="rId3" cstate="print"/>
          <a:srcRect l="13995" t="4005" r="16027"/>
          <a:stretch>
            <a:fillRect/>
          </a:stretch>
        </p:blipFill>
        <p:spPr>
          <a:xfrm>
            <a:off x="2857488" y="1142984"/>
            <a:ext cx="3143272" cy="4304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286116" y="5715016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1852-1908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4143380"/>
            <a:ext cx="85725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Радиоактивность</a:t>
            </a:r>
            <a:r>
              <a:rPr lang="ru-RU" sz="4000" dirty="0" smtClean="0"/>
              <a:t> </a:t>
            </a:r>
            <a:r>
              <a:rPr lang="ru-RU" sz="3600" dirty="0" smtClean="0"/>
              <a:t>– </a:t>
            </a:r>
          </a:p>
          <a:p>
            <a:pPr algn="ctr"/>
            <a:r>
              <a:rPr lang="ru-RU" sz="3600" dirty="0" smtClean="0"/>
              <a:t>способность атомов некоторых химических элементов </a:t>
            </a:r>
          </a:p>
          <a:p>
            <a:pPr algn="ctr"/>
            <a:r>
              <a:rPr lang="ru-RU" sz="3600" dirty="0" smtClean="0"/>
              <a:t>к самопроизвольному излучению.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524888"/>
            <a:ext cx="6572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Изображение фотопластинки Беккереля, которая была засвечена излучением солей урана.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Видна тень металлического мальтийского креста, помещённого между пластинкой и солью урана.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ШКОЛА\ИНФОРМАТИКА\MS Office\9.PowerPoint\Шаблоны-2013\Becquerel_plate.jpg"/>
          <p:cNvPicPr>
            <a:picLocks noChangeAspect="1" noChangeArrowheads="1"/>
          </p:cNvPicPr>
          <p:nvPr/>
        </p:nvPicPr>
        <p:blipFill>
          <a:blip r:embed="rId3" cstate="print"/>
          <a:srcRect l="26900" t="20834" r="15937"/>
          <a:stretch>
            <a:fillRect/>
          </a:stretch>
        </p:blipFill>
        <p:spPr bwMode="auto">
          <a:xfrm>
            <a:off x="142844" y="642966"/>
            <a:ext cx="2428892" cy="2714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нри Беккер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40" y="1142984"/>
            <a:ext cx="303254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Анри Беккер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111631"/>
            <a:ext cx="3286148" cy="4317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42860"/>
            <a:ext cx="91440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Мария Склодовская-Кюри и Пьер Кюри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564018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1859-1906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564018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1867-1934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ри Беккер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00042"/>
            <a:ext cx="4342002" cy="5867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786282" y="1785926"/>
            <a:ext cx="43577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1898 г.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Мария Кюри и Пьер Кюри обнаружили радиоактивность тория, позднее ими были открыты радиоактивные элементы полоний и радий.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5857892"/>
            <a:ext cx="2475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1871—1937</a:t>
            </a:r>
            <a:endParaRPr lang="ru-RU" sz="3600" dirty="0"/>
          </a:p>
        </p:txBody>
      </p:sp>
      <p:pic>
        <p:nvPicPr>
          <p:cNvPr id="4" name="Рисунок 3" descr="Анри Беккер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6780" y="1285860"/>
            <a:ext cx="3389732" cy="4516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28860" y="214290"/>
            <a:ext cx="428628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Эрнест Резерфорд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14612" y="35716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1899 год</a:t>
            </a:r>
          </a:p>
        </p:txBody>
      </p:sp>
      <p:pic>
        <p:nvPicPr>
          <p:cNvPr id="7" name="Рисунок 6" descr="Анри Беккерель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FFFA"/>
              </a:clrFrom>
              <a:clrTo>
                <a:srgbClr val="E9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6648" y="1285860"/>
            <a:ext cx="5461434" cy="526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130425"/>
            <a:ext cx="8029604" cy="194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Модели атомов</a:t>
            </a:r>
            <a:endParaRPr kumimoji="0" lang="ru-RU" sz="8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Picture 2" descr="E:\ШКОЛА\ИНФОРМАТИКА\MS Office\9.PowerPoint\Шаблоны-2013\0_8b858_dff11f5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662" y="5000660"/>
            <a:ext cx="2854560" cy="2143116"/>
          </a:xfrm>
          <a:prstGeom prst="rect">
            <a:avLst/>
          </a:prstGeom>
          <a:noFill/>
        </p:spPr>
      </p:pic>
      <p:pic>
        <p:nvPicPr>
          <p:cNvPr id="7" name="Picture 2" descr="E:\ШКОЛА\ИНФОРМАТИКА\MS Office\9.PowerPoint\Шаблоны-2013\0_8b858_dff11f5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712" y="4572032"/>
            <a:ext cx="2854560" cy="2143116"/>
          </a:xfrm>
          <a:prstGeom prst="rect">
            <a:avLst/>
          </a:prstGeom>
          <a:noFill/>
        </p:spPr>
      </p:pic>
      <p:pic>
        <p:nvPicPr>
          <p:cNvPr id="8" name="Picture 2" descr="E:\ШКОЛА\ИНФОРМАТИКА\MS Office\9.PowerPoint\Шаблоны-2013\0_8b858_dff11f5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728" y="3143248"/>
            <a:ext cx="2854560" cy="2143116"/>
          </a:xfrm>
          <a:prstGeom prst="rect">
            <a:avLst/>
          </a:prstGeom>
          <a:noFill/>
        </p:spPr>
      </p:pic>
      <p:pic>
        <p:nvPicPr>
          <p:cNvPr id="10" name="Picture 2" descr="E:\ШКОЛА\ИНФОРМАТИКА\MS Office\9.PowerPoint\Шаблоны-2013\0_8b858_dff11f5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0"/>
            <a:ext cx="285456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1571612"/>
            <a:ext cx="5429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/>
              <a:t>Демокрит</a:t>
            </a:r>
            <a:r>
              <a:rPr lang="ru-RU" sz="3600" dirty="0" smtClean="0"/>
              <a:t> полагал,</a:t>
            </a:r>
          </a:p>
          <a:p>
            <a:pPr algn="ctr"/>
            <a:r>
              <a:rPr lang="ru-RU" sz="3600" dirty="0" smtClean="0"/>
              <a:t>что свойства того или иного вещества определяются формой, массой и прочими характеристиками образующих его атомов. </a:t>
            </a:r>
          </a:p>
        </p:txBody>
      </p:sp>
      <p:pic>
        <p:nvPicPr>
          <p:cNvPr id="5" name="Рисунок 4" descr="Demokr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28670"/>
            <a:ext cx="3840056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357166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Кусочки материи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1440</Words>
  <Application>Microsoft Office PowerPoint</Application>
  <PresentationFormat>Экран (4:3)</PresentationFormat>
  <Paragraphs>93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Радиоактивность. Модели атомов.</vt:lpstr>
      <vt:lpstr>Анри Беккерель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атома, 9 класс</dc:title>
  <dc:creator>Татьяна</dc:creator>
  <cp:lastModifiedBy>Татьяна</cp:lastModifiedBy>
  <cp:revision>41</cp:revision>
  <dcterms:created xsi:type="dcterms:W3CDTF">2012-02-28T19:18:23Z</dcterms:created>
  <dcterms:modified xsi:type="dcterms:W3CDTF">2013-10-02T19:00:30Z</dcterms:modified>
</cp:coreProperties>
</file>