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0" r:id="rId1"/>
  </p:sldMasterIdLst>
  <p:sldIdLst>
    <p:sldId id="256" r:id="rId2"/>
    <p:sldId id="259" r:id="rId3"/>
    <p:sldId id="262" r:id="rId4"/>
    <p:sldId id="264" r:id="rId5"/>
    <p:sldId id="265" r:id="rId6"/>
    <p:sldId id="266" r:id="rId7"/>
    <p:sldId id="267" r:id="rId8"/>
    <p:sldId id="268" r:id="rId9"/>
    <p:sldId id="269" r:id="rId10"/>
    <p:sldId id="270" r:id="rId1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9" autoAdjust="0"/>
    <p:restoredTop sz="94671" autoAdjust="0"/>
  </p:normalViewPr>
  <p:slideViewPr>
    <p:cSldViewPr>
      <p:cViewPr varScale="1">
        <p:scale>
          <a:sx n="59" d="100"/>
          <a:sy n="59" d="100"/>
        </p:scale>
        <p:origin x="-96" y="-348"/>
      </p:cViewPr>
      <p:guideLst>
        <p:guide orient="horz" pos="2160"/>
        <p:guide pos="2880"/>
      </p:guideLst>
    </p:cSldViewPr>
  </p:slideViewPr>
  <p:outlineViewPr>
    <p:cViewPr>
      <p:scale>
        <a:sx n="33" d="100"/>
        <a:sy n="33" d="100"/>
      </p:scale>
      <p:origin x="0" y="449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Прямая соединительная линия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Прямая соединительная линия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Прямая соединительная линия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Прямая соединительная линия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Овал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Овал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Овал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Овал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Заголовок 7"/>
          <p:cNvSpPr>
            <a:spLocks noGrp="1"/>
          </p:cNvSpPr>
          <p:nvPr>
            <p:ph type="ctrTitle"/>
          </p:nvPr>
        </p:nvSpPr>
        <p:spPr>
          <a:xfrm>
            <a:off x="2286000" y="3124200"/>
            <a:ext cx="6172200" cy="1894362"/>
          </a:xfrm>
        </p:spPr>
        <p:txBody>
          <a:bodyPr/>
          <a:lstStyle>
            <a:lvl1pPr>
              <a:defRPr b="1"/>
            </a:lvl1pPr>
          </a:lstStyle>
          <a:p>
            <a:r>
              <a:rPr lang="ru-RU" smtClean="0"/>
              <a:t>Образец заголовка</a:t>
            </a:r>
            <a:endParaRPr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2" name="Дата 27"/>
          <p:cNvSpPr>
            <a:spLocks noGrp="1"/>
          </p:cNvSpPr>
          <p:nvPr>
            <p:ph type="dt" sz="half" idx="10"/>
          </p:nvPr>
        </p:nvSpPr>
        <p:spPr bwMode="auto">
          <a:xfrm rot="5400000">
            <a:off x="7764463" y="1174750"/>
            <a:ext cx="2286000" cy="381000"/>
          </a:xfrm>
        </p:spPr>
        <p:txBody>
          <a:bodyPr/>
          <a:lstStyle>
            <a:lvl1pPr>
              <a:defRPr/>
            </a:lvl1pPr>
          </a:lstStyle>
          <a:p>
            <a:pPr>
              <a:defRPr/>
            </a:pPr>
            <a:fld id="{6C2B02C5-EEE0-4571-B2AC-B14A146C309B}" type="datetimeFigureOut">
              <a:rPr lang="ru-RU"/>
              <a:pPr>
                <a:defRPr/>
              </a:pPr>
              <a:t>19.02.2014</a:t>
            </a:fld>
            <a:endParaRPr lang="ru-RU"/>
          </a:p>
        </p:txBody>
      </p:sp>
      <p:sp>
        <p:nvSpPr>
          <p:cNvPr id="23" name="Нижний колонтитул 16"/>
          <p:cNvSpPr>
            <a:spLocks noGrp="1"/>
          </p:cNvSpPr>
          <p:nvPr>
            <p:ph type="ftr" sz="quarter" idx="11"/>
          </p:nvPr>
        </p:nvSpPr>
        <p:spPr bwMode="auto">
          <a:xfrm rot="5400000">
            <a:off x="7077076" y="4181475"/>
            <a:ext cx="3657600" cy="384175"/>
          </a:xfrm>
        </p:spPr>
        <p:txBody>
          <a:bodyPr/>
          <a:lstStyle>
            <a:lvl1pPr>
              <a:defRPr/>
            </a:lvl1pPr>
          </a:lstStyle>
          <a:p>
            <a:pPr>
              <a:defRPr/>
            </a:pPr>
            <a:endParaRPr lang="ru-RU"/>
          </a:p>
        </p:txBody>
      </p:sp>
      <p:sp>
        <p:nvSpPr>
          <p:cNvPr id="24" name="Номер слайда 28"/>
          <p:cNvSpPr>
            <a:spLocks noGrp="1"/>
          </p:cNvSpPr>
          <p:nvPr>
            <p:ph type="sldNum" sz="quarter" idx="12"/>
          </p:nvPr>
        </p:nvSpPr>
        <p:spPr bwMode="auto">
          <a:xfrm>
            <a:off x="1325563" y="4929188"/>
            <a:ext cx="609600" cy="517525"/>
          </a:xfrm>
        </p:spPr>
        <p:txBody>
          <a:bodyPr/>
          <a:lstStyle>
            <a:lvl1pPr>
              <a:defRPr/>
            </a:lvl1pPr>
          </a:lstStyle>
          <a:p>
            <a:pPr>
              <a:defRPr/>
            </a:pPr>
            <a:fld id="{86A93C19-C2F6-43F3-B155-B39FE1C8E60A}"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4A83D6C4-B675-4EAD-88A5-07BE65AADA56}" type="datetimeFigureOut">
              <a:rPr lang="ru-RU"/>
              <a:pPr>
                <a:defRPr/>
              </a:pPr>
              <a:t>19.02.2014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6988CA7B-1D70-4C56-805E-BA513D8D58E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31334F52-E63A-4832-B833-103F9251C6D5}" type="datetimeFigureOut">
              <a:rPr lang="ru-RU"/>
              <a:pPr>
                <a:defRPr/>
              </a:pPr>
              <a:t>19.02.2014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0E6BEE78-A7C8-43CC-8AAF-4ED8CE64DE0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8" name="Объект 7"/>
          <p:cNvSpPr>
            <a:spLocks noGrp="1"/>
          </p:cNvSpPr>
          <p:nvPr>
            <p:ph sz="quarter" idx="1"/>
          </p:nvPr>
        </p:nvSpPr>
        <p:spPr>
          <a:xfrm>
            <a:off x="457200" y="1600200"/>
            <a:ext cx="7467600" cy="487375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6"/>
          <p:cNvSpPr>
            <a:spLocks noGrp="1"/>
          </p:cNvSpPr>
          <p:nvPr>
            <p:ph type="dt" sz="half" idx="10"/>
          </p:nvPr>
        </p:nvSpPr>
        <p:spPr/>
        <p:txBody>
          <a:bodyPr rtlCol="0"/>
          <a:lstStyle>
            <a:lvl1pPr>
              <a:defRPr/>
            </a:lvl1pPr>
          </a:lstStyle>
          <a:p>
            <a:pPr>
              <a:defRPr/>
            </a:pPr>
            <a:fld id="{788C0B1D-666F-4BF5-9A18-4A79977771AE}" type="datetimeFigureOut">
              <a:rPr lang="ru-RU"/>
              <a:pPr>
                <a:defRPr/>
              </a:pPr>
              <a:t>19.02.2014</a:t>
            </a:fld>
            <a:endParaRPr lang="ru-RU"/>
          </a:p>
        </p:txBody>
      </p:sp>
      <p:sp>
        <p:nvSpPr>
          <p:cNvPr id="5" name="Номер слайда 8"/>
          <p:cNvSpPr>
            <a:spLocks noGrp="1"/>
          </p:cNvSpPr>
          <p:nvPr>
            <p:ph type="sldNum" sz="quarter" idx="11"/>
          </p:nvPr>
        </p:nvSpPr>
        <p:spPr/>
        <p:txBody>
          <a:bodyPr rtlCol="0"/>
          <a:lstStyle>
            <a:lvl1pPr>
              <a:defRPr/>
            </a:lvl1pPr>
          </a:lstStyle>
          <a:p>
            <a:pPr>
              <a:defRPr/>
            </a:pPr>
            <a:fld id="{53298D37-D49C-45C9-9A04-C3D5D87CD909}" type="slidenum">
              <a:rPr lang="ru-RU"/>
              <a:pPr>
                <a:defRPr/>
              </a:pPr>
              <a:t>‹#›</a:t>
            </a:fld>
            <a:endParaRPr lang="ru-RU"/>
          </a:p>
        </p:txBody>
      </p:sp>
      <p:sp>
        <p:nvSpPr>
          <p:cNvPr id="6" name="Нижний колонтитул 9"/>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4"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Прямая соединительная линия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Прямая соединительная линия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Прямая соединительная линия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Овал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Овал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Овал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Овал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Прямая соединительная линия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lang="ru-RU" smtClean="0"/>
              <a:t>Образец заголовка</a:t>
            </a:r>
            <a:endParaRPr lang="en-US"/>
          </a:p>
        </p:txBody>
      </p:sp>
      <p:sp>
        <p:nvSpPr>
          <p:cNvPr id="3" name="Текст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0" name="Дата 3"/>
          <p:cNvSpPr>
            <a:spLocks noGrp="1"/>
          </p:cNvSpPr>
          <p:nvPr>
            <p:ph type="dt" sz="half" idx="10"/>
          </p:nvPr>
        </p:nvSpPr>
        <p:spPr bwMode="auto">
          <a:xfrm rot="5400000">
            <a:off x="7762875" y="1169988"/>
            <a:ext cx="2286000" cy="381000"/>
          </a:xfrm>
        </p:spPr>
        <p:txBody>
          <a:bodyPr/>
          <a:lstStyle>
            <a:lvl1pPr>
              <a:defRPr/>
            </a:lvl1pPr>
          </a:lstStyle>
          <a:p>
            <a:pPr>
              <a:defRPr/>
            </a:pPr>
            <a:fld id="{59C60696-B3F6-4C38-84DB-C86D15E23A51}" type="datetimeFigureOut">
              <a:rPr lang="ru-RU"/>
              <a:pPr>
                <a:defRPr/>
              </a:pPr>
              <a:t>19.02.2014</a:t>
            </a:fld>
            <a:endParaRPr lang="ru-RU"/>
          </a:p>
        </p:txBody>
      </p:sp>
      <p:sp>
        <p:nvSpPr>
          <p:cNvPr id="21" name="Нижний колонтитул 4"/>
          <p:cNvSpPr>
            <a:spLocks noGrp="1"/>
          </p:cNvSpPr>
          <p:nvPr>
            <p:ph type="ftr" sz="quarter" idx="11"/>
          </p:nvPr>
        </p:nvSpPr>
        <p:spPr bwMode="auto">
          <a:xfrm rot="5400000">
            <a:off x="7077076" y="4178300"/>
            <a:ext cx="3657600" cy="384175"/>
          </a:xfrm>
        </p:spPr>
        <p:txBody>
          <a:bodyPr/>
          <a:lstStyle>
            <a:lvl1pPr>
              <a:defRPr/>
            </a:lvl1pPr>
          </a:lstStyle>
          <a:p>
            <a:pPr>
              <a:defRPr/>
            </a:pPr>
            <a:endParaRPr lang="ru-RU"/>
          </a:p>
        </p:txBody>
      </p:sp>
      <p:sp>
        <p:nvSpPr>
          <p:cNvPr id="22" name="Номер слайда 5"/>
          <p:cNvSpPr>
            <a:spLocks noGrp="1"/>
          </p:cNvSpPr>
          <p:nvPr>
            <p:ph type="sldNum" sz="quarter" idx="12"/>
          </p:nvPr>
        </p:nvSpPr>
        <p:spPr bwMode="auto">
          <a:xfrm>
            <a:off x="1339850" y="4929188"/>
            <a:ext cx="609600" cy="517525"/>
          </a:xfrm>
        </p:spPr>
        <p:txBody>
          <a:bodyPr/>
          <a:lstStyle>
            <a:lvl1pPr>
              <a:defRPr/>
            </a:lvl1pPr>
          </a:lstStyle>
          <a:p>
            <a:pPr>
              <a:defRPr/>
            </a:pPr>
            <a:fld id="{0BF515B9-9375-4589-A785-3B922DD748B7}"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Объект 8"/>
          <p:cNvSpPr>
            <a:spLocks noGrp="1"/>
          </p:cNvSpPr>
          <p:nvPr>
            <p:ph sz="quarter" idx="1"/>
          </p:nvPr>
        </p:nvSpPr>
        <p:spPr>
          <a:xfrm>
            <a:off x="457200"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Объект 10"/>
          <p:cNvSpPr>
            <a:spLocks noGrp="1"/>
          </p:cNvSpPr>
          <p:nvPr>
            <p:ph sz="quarter" idx="2"/>
          </p:nvPr>
        </p:nvSpPr>
        <p:spPr>
          <a:xfrm>
            <a:off x="4270248"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C7F3317B-9377-4F48-B3EC-651466E21354}" type="datetimeFigureOut">
              <a:rPr lang="ru-RU"/>
              <a:pPr>
                <a:defRPr/>
              </a:pPr>
              <a:t>19.02.2014</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B2180AA4-A113-42CC-8401-10629B284E4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lstStyle>
            <a:lvl1pPr>
              <a:defRPr/>
            </a:lvl1pPr>
          </a:lstStyle>
          <a:p>
            <a:r>
              <a:rPr lang="ru-RU" smtClean="0"/>
              <a:t>Образец заголовка</a:t>
            </a:r>
            <a:endParaRPr lang="en-US"/>
          </a:p>
        </p:txBody>
      </p:sp>
      <p:sp>
        <p:nvSpPr>
          <p:cNvPr id="11" name="Объект 10"/>
          <p:cNvSpPr>
            <a:spLocks noGrp="1"/>
          </p:cNvSpPr>
          <p:nvPr>
            <p:ph sz="quarter" idx="2"/>
          </p:nvPr>
        </p:nvSpPr>
        <p:spPr>
          <a:xfrm>
            <a:off x="457200"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Объект 12"/>
          <p:cNvSpPr>
            <a:spLocks noGrp="1"/>
          </p:cNvSpPr>
          <p:nvPr>
            <p:ph sz="quarter" idx="4"/>
          </p:nvPr>
        </p:nvSpPr>
        <p:spPr>
          <a:xfrm>
            <a:off x="4371975"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7" name="Дата 13"/>
          <p:cNvSpPr>
            <a:spLocks noGrp="1"/>
          </p:cNvSpPr>
          <p:nvPr>
            <p:ph type="dt" sz="half" idx="10"/>
          </p:nvPr>
        </p:nvSpPr>
        <p:spPr/>
        <p:txBody>
          <a:bodyPr/>
          <a:lstStyle>
            <a:lvl1pPr>
              <a:defRPr/>
            </a:lvl1pPr>
          </a:lstStyle>
          <a:p>
            <a:pPr>
              <a:defRPr/>
            </a:pPr>
            <a:fld id="{702FF1A9-AEB9-4F6C-938B-3C75B06343CF}" type="datetimeFigureOut">
              <a:rPr lang="ru-RU"/>
              <a:pPr>
                <a:defRPr/>
              </a:pPr>
              <a:t>19.02.2014</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60E08306-2DBD-4987-B11C-E1114FE0715A}"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5"/>
          <p:cNvSpPr>
            <a:spLocks noGrp="1"/>
          </p:cNvSpPr>
          <p:nvPr>
            <p:ph type="dt" sz="half" idx="10"/>
          </p:nvPr>
        </p:nvSpPr>
        <p:spPr/>
        <p:txBody>
          <a:bodyPr rtlCol="0"/>
          <a:lstStyle>
            <a:lvl1pPr>
              <a:defRPr/>
            </a:lvl1pPr>
          </a:lstStyle>
          <a:p>
            <a:pPr>
              <a:defRPr/>
            </a:pPr>
            <a:fld id="{E5B51C31-3731-49E1-BABE-1A4606350170}" type="datetimeFigureOut">
              <a:rPr lang="ru-RU"/>
              <a:pPr>
                <a:defRPr/>
              </a:pPr>
              <a:t>19.02.2014</a:t>
            </a:fld>
            <a:endParaRPr lang="ru-RU"/>
          </a:p>
        </p:txBody>
      </p:sp>
      <p:sp>
        <p:nvSpPr>
          <p:cNvPr id="4" name="Номер слайда 6"/>
          <p:cNvSpPr>
            <a:spLocks noGrp="1"/>
          </p:cNvSpPr>
          <p:nvPr>
            <p:ph type="sldNum" sz="quarter" idx="11"/>
          </p:nvPr>
        </p:nvSpPr>
        <p:spPr/>
        <p:txBody>
          <a:bodyPr rtlCol="0"/>
          <a:lstStyle>
            <a:lvl1pPr>
              <a:defRPr/>
            </a:lvl1pPr>
          </a:lstStyle>
          <a:p>
            <a:pPr>
              <a:defRPr/>
            </a:pPr>
            <a:fld id="{521197A1-5C02-4341-80C9-78A64754C6B0}" type="slidenum">
              <a:rPr lang="ru-RU"/>
              <a:pPr>
                <a:defRPr/>
              </a:pPr>
              <a:t>‹#›</a:t>
            </a:fld>
            <a:endParaRPr lang="ru-RU"/>
          </a:p>
        </p:txBody>
      </p:sp>
      <p:sp>
        <p:nvSpPr>
          <p:cNvPr id="5" name="Нижний колонтитул 7"/>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C5770501-192C-4420-B880-EBEB97D02A7B}" type="datetimeFigureOut">
              <a:rPr lang="ru-RU"/>
              <a:pPr>
                <a:defRPr/>
              </a:pPr>
              <a:t>19.02.2014</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8CB3D65F-771B-4E41-B52F-C95742E2751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Прямая соединительная линия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Овал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rot="5400000">
            <a:off x="3371850" y="3200400"/>
            <a:ext cx="6309360" cy="457200"/>
          </a:xfrm>
        </p:spPr>
        <p:txBody>
          <a:bodyPr/>
          <a:lstStyle>
            <a:lvl1pPr algn="l">
              <a:buNone/>
              <a:defRPr sz="2000" b="1" cap="small" baseline="0"/>
            </a:lvl1pPr>
          </a:lstStyle>
          <a:p>
            <a:r>
              <a:rPr lang="ru-RU" smtClean="0"/>
              <a:t>Образец заголовка</a:t>
            </a:r>
            <a:endParaRPr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8" name="Объект 17"/>
          <p:cNvSpPr>
            <a:spLocks noGrp="1"/>
          </p:cNvSpPr>
          <p:nvPr>
            <p:ph sz="quarter" idx="1"/>
          </p:nvPr>
        </p:nvSpPr>
        <p:spPr>
          <a:xfrm>
            <a:off x="304800" y="274320"/>
            <a:ext cx="5638800" cy="632764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Дата 20"/>
          <p:cNvSpPr>
            <a:spLocks noGrp="1"/>
          </p:cNvSpPr>
          <p:nvPr>
            <p:ph type="dt" sz="half" idx="10"/>
          </p:nvPr>
        </p:nvSpPr>
        <p:spPr/>
        <p:txBody>
          <a:bodyPr rtlCol="0"/>
          <a:lstStyle>
            <a:lvl1pPr>
              <a:defRPr/>
            </a:lvl1pPr>
          </a:lstStyle>
          <a:p>
            <a:pPr>
              <a:defRPr/>
            </a:pPr>
            <a:fld id="{DBE4200A-C00D-412A-9AC1-4748AE96A820}" type="datetimeFigureOut">
              <a:rPr lang="ru-RU"/>
              <a:pPr>
                <a:defRPr/>
              </a:pPr>
              <a:t>19.02.2014</a:t>
            </a:fld>
            <a:endParaRPr lang="ru-RU"/>
          </a:p>
        </p:txBody>
      </p:sp>
      <p:sp>
        <p:nvSpPr>
          <p:cNvPr id="13" name="Номер слайда 21"/>
          <p:cNvSpPr>
            <a:spLocks noGrp="1"/>
          </p:cNvSpPr>
          <p:nvPr>
            <p:ph type="sldNum" sz="quarter" idx="11"/>
          </p:nvPr>
        </p:nvSpPr>
        <p:spPr/>
        <p:txBody>
          <a:bodyPr rtlCol="0"/>
          <a:lstStyle>
            <a:lvl1pPr>
              <a:defRPr/>
            </a:lvl1pPr>
          </a:lstStyle>
          <a:p>
            <a:pPr>
              <a:defRPr/>
            </a:pPr>
            <a:fld id="{FCBC9E54-4443-465D-B144-7FC584862CFC}" type="slidenum">
              <a:rPr lang="ru-RU"/>
              <a:pPr>
                <a:defRPr/>
              </a:pPr>
              <a:t>‹#›</a:t>
            </a:fld>
            <a:endParaRPr lang="ru-RU"/>
          </a:p>
        </p:txBody>
      </p:sp>
      <p:sp>
        <p:nvSpPr>
          <p:cNvPr id="14" name="Нижний колонтитул 22"/>
          <p:cNvSpPr>
            <a:spLocks noGrp="1"/>
          </p:cNvSpPr>
          <p:nvPr>
            <p:ph type="ftr" sz="quarter" idx="12"/>
          </p:nvPr>
        </p:nvSpPr>
        <p:spPr/>
        <p:txBody>
          <a:bodyPr rtlCol="0"/>
          <a:lstStyle>
            <a:lvl1pPr>
              <a:defRPr/>
            </a:lvl1pPr>
          </a:lstStyle>
          <a:p>
            <a:pPr>
              <a:defRPr/>
            </a:pPr>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Овал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Прямая соединительная линия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Заголовок 1"/>
          <p:cNvSpPr>
            <a:spLocks noGrp="1"/>
          </p:cNvSpPr>
          <p:nvPr>
            <p:ph type="title"/>
          </p:nvPr>
        </p:nvSpPr>
        <p:spPr>
          <a:xfrm rot="5400000">
            <a:off x="3350133" y="3200400"/>
            <a:ext cx="6309360" cy="457200"/>
          </a:xfrm>
        </p:spPr>
        <p:txBody>
          <a:bodyPr/>
          <a:lstStyle>
            <a:lvl1pPr algn="l">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ru-RU" smtClean="0"/>
              <a:t>Образец текста</a:t>
            </a:r>
          </a:p>
        </p:txBody>
      </p:sp>
      <p:sp>
        <p:nvSpPr>
          <p:cNvPr id="12" name="Дата 16"/>
          <p:cNvSpPr>
            <a:spLocks noGrp="1"/>
          </p:cNvSpPr>
          <p:nvPr>
            <p:ph type="dt" sz="half" idx="10"/>
          </p:nvPr>
        </p:nvSpPr>
        <p:spPr/>
        <p:txBody>
          <a:bodyPr rtlCol="0"/>
          <a:lstStyle>
            <a:lvl1pPr>
              <a:defRPr/>
            </a:lvl1pPr>
          </a:lstStyle>
          <a:p>
            <a:pPr>
              <a:defRPr/>
            </a:pPr>
            <a:fld id="{A0B721B4-3DD2-4F94-8217-BA0F61F26779}" type="datetimeFigureOut">
              <a:rPr lang="ru-RU"/>
              <a:pPr>
                <a:defRPr/>
              </a:pPr>
              <a:t>19.02.2014</a:t>
            </a:fld>
            <a:endParaRPr lang="ru-RU"/>
          </a:p>
        </p:txBody>
      </p:sp>
      <p:sp>
        <p:nvSpPr>
          <p:cNvPr id="13" name="Номер слайда 17"/>
          <p:cNvSpPr>
            <a:spLocks noGrp="1"/>
          </p:cNvSpPr>
          <p:nvPr>
            <p:ph type="sldNum" sz="quarter" idx="11"/>
          </p:nvPr>
        </p:nvSpPr>
        <p:spPr/>
        <p:txBody>
          <a:bodyPr rtlCol="0"/>
          <a:lstStyle>
            <a:lvl1pPr>
              <a:defRPr/>
            </a:lvl1pPr>
          </a:lstStyle>
          <a:p>
            <a:pPr>
              <a:defRPr/>
            </a:pPr>
            <a:fld id="{C7C20746-7D4A-4EE9-9CB4-9B4F916B4196}" type="slidenum">
              <a:rPr lang="ru-RU"/>
              <a:pPr>
                <a:defRPr/>
              </a:pPr>
              <a:t>‹#›</a:t>
            </a:fld>
            <a:endParaRPr lang="ru-RU"/>
          </a:p>
        </p:txBody>
      </p:sp>
      <p:sp>
        <p:nvSpPr>
          <p:cNvPr id="14" name="Нижний колонтитул 20"/>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lang="ru-RU" smtClean="0"/>
              <a:t>Образец заголовка</a:t>
            </a:r>
            <a:endParaRPr lang="en-US"/>
          </a:p>
        </p:txBody>
      </p:sp>
      <p:sp>
        <p:nvSpPr>
          <p:cNvPr id="1028" name="Текст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smtClean="0">
                <a:solidFill>
                  <a:schemeClr val="tx2"/>
                </a:solidFill>
                <a:latin typeface="+mn-lt"/>
                <a:cs typeface="+mn-cs"/>
              </a:defRPr>
            </a:lvl1pPr>
          </a:lstStyle>
          <a:p>
            <a:pPr>
              <a:defRPr/>
            </a:pPr>
            <a:fld id="{F3918E32-A347-4FA2-BBB3-1C9900CCC0A1}" type="datetimeFigureOut">
              <a:rPr lang="ru-RU"/>
              <a:pPr>
                <a:defRPr/>
              </a:pPr>
              <a:t>19.02.2014</a:t>
            </a:fld>
            <a:endParaRPr lang="ru-RU"/>
          </a:p>
        </p:txBody>
      </p:sp>
      <p:sp>
        <p:nvSpPr>
          <p:cNvPr id="3" name="Нижний колонтитул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Овал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Номер слайда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smtClean="0">
                <a:solidFill>
                  <a:srgbClr val="FFFFFF"/>
                </a:solidFill>
                <a:latin typeface="+mn-lt"/>
                <a:cs typeface="+mn-cs"/>
              </a:defRPr>
            </a:lvl1pPr>
          </a:lstStyle>
          <a:p>
            <a:pPr>
              <a:defRPr/>
            </a:pPr>
            <a:fld id="{C18B5CB5-E05F-4D20-92BF-1E9AB84130E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272" r:id="rId1"/>
    <p:sldLayoutId id="2147484273" r:id="rId2"/>
    <p:sldLayoutId id="2147484274" r:id="rId3"/>
    <p:sldLayoutId id="2147484271" r:id="rId4"/>
    <p:sldLayoutId id="2147484270" r:id="rId5"/>
    <p:sldLayoutId id="2147484275" r:id="rId6"/>
    <p:sldLayoutId id="2147484269" r:id="rId7"/>
    <p:sldLayoutId id="2147484276" r:id="rId8"/>
    <p:sldLayoutId id="2147484277" r:id="rId9"/>
    <p:sldLayoutId id="2147484268" r:id="rId10"/>
    <p:sldLayoutId id="2147484267" r:id="rId11"/>
  </p:sldLayoutIdLst>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a:defRPr>
      </a:lvl2pPr>
      <a:lvl3pPr algn="l" rtl="0" fontAlgn="base">
        <a:spcBef>
          <a:spcPct val="0"/>
        </a:spcBef>
        <a:spcAft>
          <a:spcPct val="0"/>
        </a:spcAft>
        <a:defRPr sz="3000">
          <a:solidFill>
            <a:schemeClr val="tx2"/>
          </a:solidFill>
          <a:latin typeface="Century Schoolbook"/>
        </a:defRPr>
      </a:lvl3pPr>
      <a:lvl4pPr algn="l" rtl="0" fontAlgn="base">
        <a:spcBef>
          <a:spcPct val="0"/>
        </a:spcBef>
        <a:spcAft>
          <a:spcPct val="0"/>
        </a:spcAft>
        <a:defRPr sz="3000">
          <a:solidFill>
            <a:schemeClr val="tx2"/>
          </a:solidFill>
          <a:latin typeface="Century Schoolbook"/>
        </a:defRPr>
      </a:lvl4pPr>
      <a:lvl5pPr algn="l" rtl="0" fontAlgn="base">
        <a:spcBef>
          <a:spcPct val="0"/>
        </a:spcBef>
        <a:spcAft>
          <a:spcPct val="0"/>
        </a:spcAft>
        <a:defRPr sz="3000">
          <a:solidFill>
            <a:schemeClr val="tx2"/>
          </a:solidFill>
          <a:latin typeface="Century Schoolbook"/>
        </a:defRPr>
      </a:lvl5pPr>
      <a:lvl6pPr marL="457200" algn="l" rtl="0" fontAlgn="base">
        <a:spcBef>
          <a:spcPct val="0"/>
        </a:spcBef>
        <a:spcAft>
          <a:spcPct val="0"/>
        </a:spcAft>
        <a:defRPr sz="3000">
          <a:solidFill>
            <a:schemeClr val="tx2"/>
          </a:solidFill>
          <a:latin typeface="Century Schoolbook"/>
        </a:defRPr>
      </a:lvl6pPr>
      <a:lvl7pPr marL="914400" algn="l" rtl="0" fontAlgn="base">
        <a:spcBef>
          <a:spcPct val="0"/>
        </a:spcBef>
        <a:spcAft>
          <a:spcPct val="0"/>
        </a:spcAft>
        <a:defRPr sz="3000">
          <a:solidFill>
            <a:schemeClr val="tx2"/>
          </a:solidFill>
          <a:latin typeface="Century Schoolbook"/>
        </a:defRPr>
      </a:lvl7pPr>
      <a:lvl8pPr marL="1371600" algn="l" rtl="0" fontAlgn="base">
        <a:spcBef>
          <a:spcPct val="0"/>
        </a:spcBef>
        <a:spcAft>
          <a:spcPct val="0"/>
        </a:spcAft>
        <a:defRPr sz="3000">
          <a:solidFill>
            <a:schemeClr val="tx2"/>
          </a:solidFill>
          <a:latin typeface="Century Schoolbook"/>
        </a:defRPr>
      </a:lvl8pPr>
      <a:lvl9pPr marL="1828800" algn="l" rtl="0" fontAlgn="base">
        <a:spcBef>
          <a:spcPct val="0"/>
        </a:spcBef>
        <a:spcAft>
          <a:spcPct val="0"/>
        </a:spcAft>
        <a:defRPr sz="3000">
          <a:solidFill>
            <a:schemeClr val="tx2"/>
          </a:solidFill>
          <a:latin typeface="Century Schoolbook"/>
        </a:defRPr>
      </a:lvl9pPr>
    </p:titleStyle>
    <p:body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Подзаголовок 2"/>
          <p:cNvSpPr txBox="1">
            <a:spLocks/>
          </p:cNvSpPr>
          <p:nvPr/>
        </p:nvSpPr>
        <p:spPr bwMode="auto">
          <a:xfrm>
            <a:off x="5364163" y="5470525"/>
            <a:ext cx="3570287" cy="1152525"/>
          </a:xfrm>
          <a:prstGeom prst="rect">
            <a:avLst/>
          </a:prstGeom>
          <a:noFill/>
          <a:ln w="9525">
            <a:noFill/>
            <a:miter lim="800000"/>
            <a:headEnd/>
            <a:tailEnd/>
          </a:ln>
        </p:spPr>
        <p:txBody>
          <a:bodyPr/>
          <a:lstStyle/>
          <a:p>
            <a:pPr lvl="1" algn="ctr">
              <a:spcBef>
                <a:spcPct val="20000"/>
              </a:spcBef>
              <a:buClr>
                <a:schemeClr val="accent1"/>
              </a:buClr>
              <a:buSzPct val="80000"/>
              <a:buFont typeface="Wingdings 2" pitchFamily="18" charset="2"/>
              <a:buNone/>
            </a:pPr>
            <a:endParaRPr lang="ru-RU">
              <a:latin typeface="Century Schoolbook"/>
            </a:endParaRPr>
          </a:p>
        </p:txBody>
      </p:sp>
      <p:sp>
        <p:nvSpPr>
          <p:cNvPr id="8" name="Подзаголовок 2"/>
          <p:cNvSpPr txBox="1">
            <a:spLocks/>
          </p:cNvSpPr>
          <p:nvPr/>
        </p:nvSpPr>
        <p:spPr bwMode="auto">
          <a:xfrm>
            <a:off x="6372225" y="5445125"/>
            <a:ext cx="2303463" cy="1190625"/>
          </a:xfrm>
          <a:prstGeom prst="rect">
            <a:avLst/>
          </a:prstGeom>
          <a:noFill/>
          <a:ln w="9525">
            <a:noFill/>
            <a:miter lim="800000"/>
            <a:headEnd/>
            <a:tailEnd/>
          </a:ln>
        </p:spPr>
        <p:txBody>
          <a:bodyPr/>
          <a:lstStyle/>
          <a:p>
            <a:pPr lvl="1" algn="ctr">
              <a:spcBef>
                <a:spcPct val="20000"/>
              </a:spcBef>
              <a:buClr>
                <a:schemeClr val="accent1"/>
              </a:buClr>
              <a:buSzPct val="80000"/>
              <a:buFont typeface="Wingdings 2" pitchFamily="18" charset="2"/>
              <a:buNone/>
            </a:pPr>
            <a:endParaRPr lang="ru-RU">
              <a:latin typeface="Century Schoolbook"/>
            </a:endParaRPr>
          </a:p>
        </p:txBody>
      </p:sp>
      <p:sp>
        <p:nvSpPr>
          <p:cNvPr id="9" name="Заголовок 8"/>
          <p:cNvSpPr>
            <a:spLocks noGrp="1"/>
          </p:cNvSpPr>
          <p:nvPr>
            <p:ph type="ctrTitle"/>
          </p:nvPr>
        </p:nvSpPr>
        <p:spPr>
          <a:xfrm>
            <a:off x="1979613" y="1700213"/>
            <a:ext cx="6172200" cy="1895475"/>
          </a:xfrm>
        </p:spPr>
        <p:txBody>
          <a:bodyPr/>
          <a:lstStyle/>
          <a:p>
            <a:pPr algn="ctr" fontAlgn="auto">
              <a:spcAft>
                <a:spcPts val="0"/>
              </a:spcAft>
              <a:defRPr/>
            </a:pPr>
            <a:r>
              <a:rPr lang="ru-RU" sz="4000" dirty="0" smtClean="0">
                <a:solidFill>
                  <a:schemeClr val="tx1"/>
                </a:solidFill>
              </a:rPr>
              <a:t>Презентация</a:t>
            </a:r>
            <a:r>
              <a:rPr lang="ru-RU" sz="4000" dirty="0" smtClean="0"/>
              <a:t> </a:t>
            </a:r>
            <a:r>
              <a:rPr lang="ru-RU" sz="4000" dirty="0" smtClean="0">
                <a:solidFill>
                  <a:schemeClr val="tx1"/>
                </a:solidFill>
              </a:rPr>
              <a:t>«Кавказские горы»</a:t>
            </a:r>
            <a:endParaRPr lang="ru-RU" sz="4000" dirty="0">
              <a:solidFill>
                <a:schemeClr val="tx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endParaRPr lang="ru-RU" cap="none" smtClean="0"/>
          </a:p>
        </p:txBody>
      </p:sp>
      <p:sp>
        <p:nvSpPr>
          <p:cNvPr id="29699" name="Rectangle 3"/>
          <p:cNvSpPr>
            <a:spLocks noGrp="1"/>
          </p:cNvSpPr>
          <p:nvPr>
            <p:ph type="body" idx="4294967295"/>
          </p:nvPr>
        </p:nvSpPr>
        <p:spPr/>
        <p:txBody>
          <a:bodyPr/>
          <a:lstStyle/>
          <a:p>
            <a:endParaRPr lang="ru-RU" smtClean="0"/>
          </a:p>
        </p:txBody>
      </p:sp>
      <p:pic>
        <p:nvPicPr>
          <p:cNvPr id="29700" name="Picture 4" descr="111515_jastrzab_skrzydla_szpony_lot"/>
          <p:cNvPicPr>
            <a:picLocks noChangeAspect="1" noChangeArrowheads="1"/>
          </p:cNvPicPr>
          <p:nvPr/>
        </p:nvPicPr>
        <p:blipFill>
          <a:blip r:embed="rId2"/>
          <a:srcRect/>
          <a:stretch>
            <a:fillRect/>
          </a:stretch>
        </p:blipFill>
        <p:spPr bwMode="auto">
          <a:xfrm>
            <a:off x="0" y="-242888"/>
            <a:ext cx="9612313" cy="741680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1175" y="6021388"/>
            <a:ext cx="7467600" cy="1295400"/>
          </a:xfrm>
        </p:spPr>
        <p:txBody>
          <a:bodyPr>
            <a:normAutofit fontScale="90000"/>
          </a:bodyPr>
          <a:lstStyle/>
          <a:p>
            <a:pPr algn="ctr" fontAlgn="auto">
              <a:spcAft>
                <a:spcPts val="0"/>
              </a:spcAft>
              <a:defRPr/>
            </a:pPr>
            <a:r>
              <a:rPr lang="ru-RU" sz="3100" dirty="0" smtClean="0">
                <a:solidFill>
                  <a:schemeClr val="tx1"/>
                </a:solidFill>
              </a:rPr>
              <a:t>Разделяется на </a:t>
            </a:r>
            <a:r>
              <a:rPr lang="ru-RU" sz="3100" dirty="0">
                <a:solidFill>
                  <a:schemeClr val="tx1"/>
                </a:solidFill>
              </a:rPr>
              <a:t>две горные системы: Большой Кавказ и Малый Кавказ.</a:t>
            </a:r>
            <a:br>
              <a:rPr lang="ru-RU" sz="3100" dirty="0">
                <a:solidFill>
                  <a:schemeClr val="tx1"/>
                </a:solidFill>
              </a:rPr>
            </a:br>
            <a:r>
              <a:rPr lang="ru-RU" dirty="0"/>
              <a:t/>
            </a:r>
            <a:br>
              <a:rPr lang="ru-RU" dirty="0"/>
            </a:br>
            <a:endParaRPr lang="ru-RU" dirty="0"/>
          </a:p>
        </p:txBody>
      </p:sp>
      <p:pic>
        <p:nvPicPr>
          <p:cNvPr id="3074" name="Picture 2" descr="C:\Users\ЛЮБА_2\Desktop\280px-Caucasus_A2001306_0815_250m.jpg"/>
          <p:cNvPicPr>
            <a:picLocks noChangeAspect="1" noChangeArrowheads="1"/>
          </p:cNvPicPr>
          <p:nvPr/>
        </p:nvPicPr>
        <p:blipFill>
          <a:blip r:embed="rId2"/>
          <a:srcRect/>
          <a:stretch>
            <a:fillRect/>
          </a:stretch>
        </p:blipFill>
        <p:spPr bwMode="auto">
          <a:xfrm>
            <a:off x="1789113" y="1844675"/>
            <a:ext cx="5111750" cy="3160713"/>
          </a:xfrm>
          <a:prstGeom prst="rect">
            <a:avLst/>
          </a:prstGeom>
          <a:noFill/>
          <a:ln w="9525">
            <a:noFill/>
            <a:miter lim="800000"/>
            <a:headEnd/>
            <a:tailEnd/>
          </a:ln>
        </p:spPr>
      </p:pic>
      <p:sp>
        <p:nvSpPr>
          <p:cNvPr id="5" name="Заголовок 1"/>
          <p:cNvSpPr txBox="1">
            <a:spLocks/>
          </p:cNvSpPr>
          <p:nvPr/>
        </p:nvSpPr>
        <p:spPr>
          <a:xfrm>
            <a:off x="517525" y="404813"/>
            <a:ext cx="7467600" cy="1295400"/>
          </a:xfrm>
          <a:prstGeom prst="rect">
            <a:avLst/>
          </a:prstGeom>
        </p:spPr>
        <p:txBody>
          <a:bodyPr anchor="b">
            <a:normAutofit fontScale="90000" lnSpcReduction="1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fontAlgn="auto">
              <a:spcAft>
                <a:spcPts val="0"/>
              </a:spcAft>
              <a:defRPr/>
            </a:pPr>
            <a:r>
              <a:rPr lang="ru-RU" sz="3100" dirty="0" smtClean="0">
                <a:solidFill>
                  <a:schemeClr val="tx1"/>
                </a:solidFill>
              </a:rPr>
              <a:t/>
            </a:r>
            <a:br>
              <a:rPr lang="ru-RU" sz="3100" dirty="0" smtClean="0">
                <a:solidFill>
                  <a:schemeClr val="tx1"/>
                </a:solidFill>
              </a:rPr>
            </a:br>
            <a:r>
              <a:rPr lang="ru-RU" dirty="0" smtClean="0"/>
              <a:t/>
            </a:r>
            <a:br>
              <a:rPr lang="ru-RU" dirty="0" smtClean="0"/>
            </a:br>
            <a:endParaRPr lang="ru-RU" dirty="0"/>
          </a:p>
        </p:txBody>
      </p:sp>
      <p:sp>
        <p:nvSpPr>
          <p:cNvPr id="6" name="Заголовок 1"/>
          <p:cNvSpPr txBox="1">
            <a:spLocks/>
          </p:cNvSpPr>
          <p:nvPr/>
        </p:nvSpPr>
        <p:spPr>
          <a:xfrm>
            <a:off x="514350" y="393700"/>
            <a:ext cx="7467600" cy="1295400"/>
          </a:xfrm>
          <a:prstGeom prst="rect">
            <a:avLst/>
          </a:prstGeom>
        </p:spPr>
        <p:txBody>
          <a:bodyPr anchor="b">
            <a:normAutofit fontScale="90000" lnSpcReduction="1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fontAlgn="auto">
              <a:spcAft>
                <a:spcPts val="0"/>
              </a:spcAft>
              <a:defRPr/>
            </a:pPr>
            <a:r>
              <a:rPr lang="ru-RU" sz="3100" dirty="0" smtClean="0">
                <a:solidFill>
                  <a:schemeClr val="tx1"/>
                </a:solidFill>
              </a:rPr>
              <a:t/>
            </a:r>
            <a:br>
              <a:rPr lang="ru-RU" sz="3100" dirty="0" smtClean="0">
                <a:solidFill>
                  <a:schemeClr val="tx1"/>
                </a:solidFill>
              </a:rPr>
            </a:br>
            <a:r>
              <a:rPr lang="ru-RU" dirty="0" smtClean="0"/>
              <a:t/>
            </a:r>
            <a:br>
              <a:rPr lang="ru-RU" dirty="0" smtClean="0"/>
            </a:br>
            <a:endParaRPr lang="ru-RU" dirty="0"/>
          </a:p>
        </p:txBody>
      </p:sp>
      <p:sp>
        <p:nvSpPr>
          <p:cNvPr id="7" name="Заголовок 1"/>
          <p:cNvSpPr txBox="1">
            <a:spLocks/>
          </p:cNvSpPr>
          <p:nvPr/>
        </p:nvSpPr>
        <p:spPr>
          <a:xfrm>
            <a:off x="649288" y="549275"/>
            <a:ext cx="7467600" cy="1150938"/>
          </a:xfrm>
          <a:prstGeom prst="rect">
            <a:avLst/>
          </a:prstGeom>
        </p:spPr>
        <p:txBody>
          <a:bodyPr anchor="b">
            <a:normAutofit fontScale="30000" lnSpcReduction="2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fontAlgn="auto">
              <a:spcAft>
                <a:spcPts val="0"/>
              </a:spcAft>
              <a:defRPr/>
            </a:pPr>
            <a:r>
              <a:rPr lang="ru-RU" sz="7100" dirty="0">
                <a:solidFill>
                  <a:schemeClr val="tx1"/>
                </a:solidFill>
              </a:rPr>
              <a:t> </a:t>
            </a:r>
            <a:r>
              <a:rPr lang="ru-RU" sz="9300" dirty="0" smtClean="0">
                <a:solidFill>
                  <a:schemeClr val="tx1"/>
                </a:solidFill>
              </a:rPr>
              <a:t>Кавказские горы-горная </a:t>
            </a:r>
            <a:r>
              <a:rPr lang="ru-RU" sz="9300" dirty="0">
                <a:solidFill>
                  <a:schemeClr val="tx1"/>
                </a:solidFill>
              </a:rPr>
              <a:t>система между Чёрным и Каспийским морями.</a:t>
            </a:r>
          </a:p>
          <a:p>
            <a:pPr algn="ctr" fontAlgn="auto">
              <a:spcAft>
                <a:spcPts val="0"/>
              </a:spcAft>
              <a:defRPr/>
            </a:pPr>
            <a:r>
              <a:rPr lang="ru-RU" sz="3100" dirty="0" smtClean="0">
                <a:solidFill>
                  <a:schemeClr val="tx1"/>
                </a:solidFill>
              </a:rPr>
              <a:t/>
            </a:r>
            <a:br>
              <a:rPr lang="ru-RU" sz="3100" dirty="0" smtClean="0">
                <a:solidFill>
                  <a:schemeClr val="tx1"/>
                </a:solidFill>
              </a:rPr>
            </a:br>
            <a:r>
              <a:rPr lang="ru-RU" dirty="0" smtClean="0"/>
              <a:t/>
            </a:r>
            <a:br>
              <a:rPr lang="ru-RU" dirty="0" smtClean="0"/>
            </a:br>
            <a:endParaRPr lang="ru-RU"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ircle(in)">
                                      <p:cBhvr>
                                        <p:cTn id="12" dur="20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188913"/>
            <a:ext cx="7467600" cy="581025"/>
          </a:xfrm>
        </p:spPr>
        <p:txBody>
          <a:bodyPr>
            <a:normAutofit fontScale="90000"/>
          </a:bodyPr>
          <a:lstStyle/>
          <a:p>
            <a:pPr algn="ctr" fontAlgn="auto">
              <a:spcAft>
                <a:spcPts val="0"/>
              </a:spcAft>
              <a:defRPr/>
            </a:pPr>
            <a:r>
              <a:rPr lang="ru-RU" sz="4000" dirty="0" smtClean="0">
                <a:solidFill>
                  <a:schemeClr val="tx1"/>
                </a:solidFill>
              </a:rPr>
              <a:t>Геология</a:t>
            </a:r>
            <a:endParaRPr lang="ru-RU" sz="4000" dirty="0">
              <a:solidFill>
                <a:schemeClr val="tx1"/>
              </a:solidFill>
            </a:endParaRPr>
          </a:p>
        </p:txBody>
      </p:sp>
      <p:sp>
        <p:nvSpPr>
          <p:cNvPr id="3" name="Объект 2"/>
          <p:cNvSpPr>
            <a:spLocks noGrp="1"/>
          </p:cNvSpPr>
          <p:nvPr>
            <p:ph sz="quarter" idx="1"/>
          </p:nvPr>
        </p:nvSpPr>
        <p:spPr>
          <a:xfrm>
            <a:off x="539750" y="981075"/>
            <a:ext cx="7467600" cy="5708650"/>
          </a:xfrm>
        </p:spPr>
        <p:txBody>
          <a:bodyPr>
            <a:normAutofit fontScale="92500" lnSpcReduction="10000"/>
          </a:bodyPr>
          <a:lstStyle/>
          <a:p>
            <a:pPr marL="274320" indent="-274320" fontAlgn="auto">
              <a:spcAft>
                <a:spcPts val="0"/>
              </a:spcAft>
              <a:buFont typeface="Wingdings"/>
              <a:buChar char=""/>
              <a:defRPr/>
            </a:pPr>
            <a:r>
              <a:rPr lang="ru-RU" dirty="0"/>
              <a:t>Кавказ — это складчатые горы с некоторой вулканической активностью, которые сформировались как Альпы. Кавказ образует широкую зону деформации, которая является частью пояса столкновения континентальных плит от Альп до Гималаев. Архитектоника области сформирована перемещением Аравийской плиты на север на Евразийскую плиту. Прижатая Африканской плитой, она двигается каждый год примерно на несколько сантиметров. Поэтому в конце XX века на Кавказе происходили большие землетрясения с интенсивностью от 6,5 до 7 баллов, имевшие катастрофические последствия для населения и экономики в регионе. Более 25 тысяч человек погибли в Спитаке в Армении 7 декабря 1988 года, примерно 20 тысяч были ранены и примерно 515 тысяч остались без крова.</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650" y="260350"/>
            <a:ext cx="7467600" cy="652463"/>
          </a:xfrm>
        </p:spPr>
        <p:txBody>
          <a:bodyPr/>
          <a:lstStyle/>
          <a:p>
            <a:pPr fontAlgn="auto">
              <a:spcAft>
                <a:spcPts val="0"/>
              </a:spcAft>
              <a:defRPr/>
            </a:pPr>
            <a:r>
              <a:rPr lang="ru-RU" sz="3200" dirty="0">
                <a:solidFill>
                  <a:schemeClr val="tx1"/>
                </a:solidFill>
              </a:rPr>
              <a:t>Географическая принадлежность</a:t>
            </a:r>
          </a:p>
        </p:txBody>
      </p:sp>
      <p:sp>
        <p:nvSpPr>
          <p:cNvPr id="17410" name="Объект 2"/>
          <p:cNvSpPr>
            <a:spLocks noGrp="1"/>
          </p:cNvSpPr>
          <p:nvPr>
            <p:ph sz="quarter" idx="1"/>
          </p:nvPr>
        </p:nvSpPr>
        <p:spPr>
          <a:xfrm>
            <a:off x="479425" y="1196975"/>
            <a:ext cx="7693025" cy="5184775"/>
          </a:xfrm>
        </p:spPr>
        <p:txBody>
          <a:bodyPr/>
          <a:lstStyle/>
          <a:p>
            <a:r>
              <a:rPr lang="ru-RU" smtClean="0"/>
              <a:t>Нет чёткой договоренности о том, являются ли Кавказские горы частью Европы или Азии. В зависимости от подхода, самой высокой горой Европы считается соответственно либо Гора Эльбрус (5642 м), либо Монблан (4810 м) в Альпах, на итало-французской границе. Кавказские горы находятся в центре Евразийской плиты между Европой и Азией. </a:t>
            </a:r>
          </a:p>
          <a:p>
            <a:endParaRPr lang="ru-RU" smtClean="0"/>
          </a:p>
          <a:p>
            <a:endParaRPr lang="ru-RU" smtClean="0"/>
          </a:p>
        </p:txBody>
      </p:sp>
      <p:pic>
        <p:nvPicPr>
          <p:cNvPr id="17411" name="Picture 3"/>
          <p:cNvPicPr>
            <a:picLocks noChangeAspect="1" noChangeArrowheads="1"/>
          </p:cNvPicPr>
          <p:nvPr/>
        </p:nvPicPr>
        <p:blipFill>
          <a:blip r:embed="rId2"/>
          <a:srcRect/>
          <a:stretch>
            <a:fillRect/>
          </a:stretch>
        </p:blipFill>
        <p:spPr bwMode="auto">
          <a:xfrm>
            <a:off x="755650" y="4652963"/>
            <a:ext cx="7346950" cy="1703387"/>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0"/>
            <a:ext cx="7467600" cy="796925"/>
          </a:xfrm>
        </p:spPr>
        <p:txBody>
          <a:bodyPr/>
          <a:lstStyle/>
          <a:p>
            <a:pPr algn="ctr" fontAlgn="auto">
              <a:spcAft>
                <a:spcPts val="0"/>
              </a:spcAft>
              <a:defRPr/>
            </a:pPr>
            <a:r>
              <a:rPr lang="ru-RU" sz="4000" dirty="0" smtClean="0">
                <a:solidFill>
                  <a:schemeClr val="tx1"/>
                </a:solidFill>
              </a:rPr>
              <a:t>Население</a:t>
            </a:r>
            <a:endParaRPr lang="ru-RU" sz="4000" dirty="0">
              <a:solidFill>
                <a:schemeClr val="tx1"/>
              </a:solidFill>
            </a:endParaRPr>
          </a:p>
        </p:txBody>
      </p:sp>
      <p:sp>
        <p:nvSpPr>
          <p:cNvPr id="18434" name="Объект 2"/>
          <p:cNvSpPr>
            <a:spLocks noGrp="1"/>
          </p:cNvSpPr>
          <p:nvPr>
            <p:ph sz="quarter" idx="1"/>
          </p:nvPr>
        </p:nvSpPr>
        <p:spPr>
          <a:xfrm>
            <a:off x="457200" y="765175"/>
            <a:ext cx="7786688" cy="2951163"/>
          </a:xfrm>
        </p:spPr>
        <p:txBody>
          <a:bodyPr/>
          <a:lstStyle/>
          <a:p>
            <a:r>
              <a:rPr lang="ru-RU" sz="2000" smtClean="0"/>
              <a:t>На Кавказе живут примерно 50 народов, которые обозначаются как кавказские народы (например: аварцы, черкесы, чеченцы), русские и т. д., говорящие на кавказских, индоевропейских, а также алтайских языках. Местные жители являются частично мусульманами, частично христианами (русские, армяне, осетины, грузины, часть кабардинцев). Армянская Церковь и Грузинская Церковь являются одними из древнейших христианских церквей в мире.</a:t>
            </a:r>
          </a:p>
        </p:txBody>
      </p:sp>
      <p:pic>
        <p:nvPicPr>
          <p:cNvPr id="18435" name="Picture 2" descr="C:\Users\ЛЮБА_2\Desktop\Kavkaz.jpg"/>
          <p:cNvPicPr>
            <a:picLocks noChangeAspect="1" noChangeArrowheads="1"/>
          </p:cNvPicPr>
          <p:nvPr/>
        </p:nvPicPr>
        <p:blipFill>
          <a:blip r:embed="rId2"/>
          <a:srcRect/>
          <a:stretch>
            <a:fillRect/>
          </a:stretch>
        </p:blipFill>
        <p:spPr bwMode="auto">
          <a:xfrm>
            <a:off x="395288" y="3573463"/>
            <a:ext cx="3878262" cy="2951162"/>
          </a:xfrm>
          <a:prstGeom prst="rect">
            <a:avLst/>
          </a:prstGeom>
          <a:noFill/>
          <a:ln w="9525">
            <a:noFill/>
            <a:miter lim="800000"/>
            <a:headEnd/>
            <a:tailEnd/>
          </a:ln>
        </p:spPr>
      </p:pic>
      <p:sp>
        <p:nvSpPr>
          <p:cNvPr id="18436" name="Прямоугольник 3"/>
          <p:cNvSpPr>
            <a:spLocks noChangeArrowheads="1"/>
          </p:cNvSpPr>
          <p:nvPr/>
        </p:nvSpPr>
        <p:spPr bwMode="auto">
          <a:xfrm>
            <a:off x="4310063" y="3355975"/>
            <a:ext cx="4572000" cy="3168650"/>
          </a:xfrm>
          <a:prstGeom prst="rect">
            <a:avLst/>
          </a:prstGeom>
          <a:noFill/>
          <a:ln w="9525">
            <a:noFill/>
            <a:miter lim="800000"/>
            <a:headEnd/>
            <a:tailEnd/>
          </a:ln>
        </p:spPr>
        <p:txBody>
          <a:bodyPr>
            <a:spAutoFit/>
          </a:bodyPr>
          <a:lstStyle/>
          <a:p>
            <a:r>
              <a:rPr lang="ru-RU" sz="2000">
                <a:latin typeface="Century Schoolbook"/>
              </a:rPr>
              <a:t>Армянская Церковь и Грузинская Церковь являются одними из древнейших христианских церквей в мире. Обе церкви имеют исключительно важную роль в качестве пропаганды и защиты национальной самобытности народов, которые на протяжении двух столетий были под иностранным правлением </a:t>
            </a: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750" y="115888"/>
            <a:ext cx="7467600" cy="581025"/>
          </a:xfrm>
        </p:spPr>
        <p:txBody>
          <a:bodyPr>
            <a:normAutofit fontScale="90000"/>
          </a:bodyPr>
          <a:lstStyle/>
          <a:p>
            <a:pPr algn="ctr" fontAlgn="auto">
              <a:spcAft>
                <a:spcPts val="0"/>
              </a:spcAft>
              <a:defRPr/>
            </a:pPr>
            <a:r>
              <a:rPr lang="ru-RU" sz="3600" dirty="0" smtClean="0">
                <a:solidFill>
                  <a:schemeClr val="tx1"/>
                </a:solidFill>
              </a:rPr>
              <a:t>Флора</a:t>
            </a:r>
            <a:endParaRPr lang="ru-RU" sz="3600" dirty="0">
              <a:solidFill>
                <a:schemeClr val="tx1"/>
              </a:solidFill>
            </a:endParaRPr>
          </a:p>
        </p:txBody>
      </p:sp>
      <p:sp>
        <p:nvSpPr>
          <p:cNvPr id="3" name="Объект 2"/>
          <p:cNvSpPr>
            <a:spLocks noGrp="1"/>
          </p:cNvSpPr>
          <p:nvPr>
            <p:ph sz="quarter" idx="1"/>
          </p:nvPr>
        </p:nvSpPr>
        <p:spPr>
          <a:xfrm>
            <a:off x="539750" y="836613"/>
            <a:ext cx="7467600" cy="4873625"/>
          </a:xfrm>
        </p:spPr>
        <p:txBody>
          <a:bodyPr/>
          <a:lstStyle/>
          <a:p>
            <a:r>
              <a:rPr lang="ru-RU" sz="2000" smtClean="0"/>
              <a:t>На Кавказе, 6350 видов цветковых растений, в том числе 1600 местных видов. 17 видов горных растений зародились на Кавказе. Гигантский Борщевик, который считается в Европе неофитом захватнических видов, происходит из этого региона. Он импортировался в 1890 году как декоративное растение в Европу.</a:t>
            </a:r>
          </a:p>
          <a:p>
            <a:endParaRPr lang="ru-RU" sz="2000" smtClean="0"/>
          </a:p>
          <a:p>
            <a:r>
              <a:rPr lang="ru-RU" sz="2000" smtClean="0"/>
              <a:t>Биоразнообразие Кавказа падает с тревожной скоростью. Горный регион с точки зрения охраны природы один из 25 наиболее уязвимых регионов на Земле.</a:t>
            </a:r>
          </a:p>
          <a:p>
            <a:endParaRPr lang="ru-RU" smtClean="0"/>
          </a:p>
          <a:p>
            <a:endParaRPr lang="ru-RU" smtClean="0"/>
          </a:p>
        </p:txBody>
      </p:sp>
      <p:pic>
        <p:nvPicPr>
          <p:cNvPr id="6146" name="Picture 2" descr="C:\Users\ЛЮБА_2\Desktop\0_1c75c_56dc3b18_XL.jpg"/>
          <p:cNvPicPr>
            <a:picLocks noChangeAspect="1" noChangeArrowheads="1"/>
          </p:cNvPicPr>
          <p:nvPr/>
        </p:nvPicPr>
        <p:blipFill>
          <a:blip r:embed="rId2"/>
          <a:srcRect/>
          <a:stretch>
            <a:fillRect/>
          </a:stretch>
        </p:blipFill>
        <p:spPr bwMode="auto">
          <a:xfrm>
            <a:off x="323850" y="4581525"/>
            <a:ext cx="2771775" cy="2078038"/>
          </a:xfrm>
          <a:prstGeom prst="rect">
            <a:avLst/>
          </a:prstGeom>
          <a:noFill/>
          <a:ln w="9525">
            <a:noFill/>
            <a:miter lim="800000"/>
            <a:headEnd/>
            <a:tailEnd/>
          </a:ln>
        </p:spPr>
      </p:pic>
      <p:pic>
        <p:nvPicPr>
          <p:cNvPr id="6147" name="Picture 3" descr="C:\Users\ЛЮБА_2\Desktop\37-30b.jpg"/>
          <p:cNvPicPr>
            <a:picLocks noChangeAspect="1" noChangeArrowheads="1"/>
          </p:cNvPicPr>
          <p:nvPr/>
        </p:nvPicPr>
        <p:blipFill>
          <a:blip r:embed="rId3"/>
          <a:srcRect/>
          <a:stretch>
            <a:fillRect/>
          </a:stretch>
        </p:blipFill>
        <p:spPr bwMode="auto">
          <a:xfrm>
            <a:off x="3203575" y="4581525"/>
            <a:ext cx="2520950" cy="2078038"/>
          </a:xfrm>
          <a:prstGeom prst="rect">
            <a:avLst/>
          </a:prstGeom>
          <a:noFill/>
          <a:ln w="9525">
            <a:noFill/>
            <a:miter lim="800000"/>
            <a:headEnd/>
            <a:tailEnd/>
          </a:ln>
        </p:spPr>
      </p:pic>
      <p:pic>
        <p:nvPicPr>
          <p:cNvPr id="6148" name="Picture 4" descr="C:\Users\ЛЮБА_2\Desktop\5.jpg"/>
          <p:cNvPicPr>
            <a:picLocks noChangeAspect="1" noChangeArrowheads="1"/>
          </p:cNvPicPr>
          <p:nvPr/>
        </p:nvPicPr>
        <p:blipFill>
          <a:blip r:embed="rId4"/>
          <a:srcRect/>
          <a:stretch>
            <a:fillRect/>
          </a:stretch>
        </p:blipFill>
        <p:spPr bwMode="auto">
          <a:xfrm>
            <a:off x="5900738" y="4572000"/>
            <a:ext cx="2797175" cy="209708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146"/>
                                        </p:tgtEl>
                                        <p:attrNameLst>
                                          <p:attrName>style.visibility</p:attrName>
                                        </p:attrNameLst>
                                      </p:cBhvr>
                                      <p:to>
                                        <p:strVal val="visible"/>
                                      </p:to>
                                    </p:set>
                                    <p:animEffect transition="in" filter="randombar(horizontal)">
                                      <p:cBhvr>
                                        <p:cTn id="24" dur="500"/>
                                        <p:tgtEl>
                                          <p:spTgt spid="614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6147"/>
                                        </p:tgtEl>
                                        <p:attrNameLst>
                                          <p:attrName>style.visibility</p:attrName>
                                        </p:attrNameLst>
                                      </p:cBhvr>
                                      <p:to>
                                        <p:strVal val="visible"/>
                                      </p:to>
                                    </p:set>
                                    <p:animEffect transition="in" filter="randombar(horizontal)">
                                      <p:cBhvr>
                                        <p:cTn id="29" dur="500"/>
                                        <p:tgtEl>
                                          <p:spTgt spid="6147"/>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6148"/>
                                        </p:tgtEl>
                                        <p:attrNameLst>
                                          <p:attrName>style.visibility</p:attrName>
                                        </p:attrNameLst>
                                      </p:cBhvr>
                                      <p:to>
                                        <p:strVal val="visible"/>
                                      </p:to>
                                    </p:set>
                                    <p:animEffect transition="in" filter="randombar(horizontal)">
                                      <p:cBhvr>
                                        <p:cTn id="34"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188913"/>
            <a:ext cx="7467600" cy="508000"/>
          </a:xfrm>
        </p:spPr>
        <p:txBody>
          <a:bodyPr>
            <a:normAutofit fontScale="90000"/>
          </a:bodyPr>
          <a:lstStyle/>
          <a:p>
            <a:pPr algn="ctr" fontAlgn="auto">
              <a:spcAft>
                <a:spcPts val="0"/>
              </a:spcAft>
              <a:defRPr/>
            </a:pPr>
            <a:r>
              <a:rPr lang="ru-RU" sz="3200" dirty="0" smtClean="0">
                <a:solidFill>
                  <a:schemeClr val="tx1"/>
                </a:solidFill>
              </a:rPr>
              <a:t>Фауна</a:t>
            </a:r>
            <a:endParaRPr lang="ru-RU" sz="3200" dirty="0">
              <a:solidFill>
                <a:schemeClr val="tx1"/>
              </a:solidFill>
            </a:endParaRPr>
          </a:p>
        </p:txBody>
      </p:sp>
      <p:sp>
        <p:nvSpPr>
          <p:cNvPr id="20482" name="Объект 2"/>
          <p:cNvSpPr>
            <a:spLocks noGrp="1"/>
          </p:cNvSpPr>
          <p:nvPr>
            <p:ph sz="quarter" idx="1"/>
          </p:nvPr>
        </p:nvSpPr>
        <p:spPr>
          <a:xfrm>
            <a:off x="684213" y="908050"/>
            <a:ext cx="7467600" cy="4875213"/>
          </a:xfrm>
        </p:spPr>
        <p:txBody>
          <a:bodyPr/>
          <a:lstStyle/>
          <a:p>
            <a:r>
              <a:rPr lang="ru-RU" smtClean="0"/>
              <a:t>Помимо повсеместно распространённых диких животных встречаются дикие кабаны, серны, горные козлы, а также беркуты. Кроме того все ещё встречаются дикие медведи. Крайне редко встречается Кавказский леопард который переоткрывался лишь в 2003 году. В исторический период были также Азиатские львы и Каспийские тигры, но вскоре после рождения Христа были искоренены полностью. Подвид Европейского зубра, кавказский зубр, вымер в 1925 году. Последний экземпляр кавказского лося был убит в 1810 году. На Кавказе очень много видов беспозвоночных животных, к примеру, примерно 1000 видов пауков там подтверждены до сих пор</a:t>
            </a:r>
          </a:p>
          <a:p>
            <a:endParaRPr lang="ru-RU" smtClean="0"/>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endParaRPr lang="ru-RU" cap="none" smtClean="0"/>
          </a:p>
        </p:txBody>
      </p:sp>
      <p:sp>
        <p:nvSpPr>
          <p:cNvPr id="27652" name="Rectangle 4"/>
          <p:cNvSpPr>
            <a:spLocks noGrp="1"/>
          </p:cNvSpPr>
          <p:nvPr>
            <p:ph type="body" idx="4294967295"/>
          </p:nvPr>
        </p:nvSpPr>
        <p:spPr/>
        <p:txBody>
          <a:bodyPr/>
          <a:lstStyle/>
          <a:p>
            <a:endParaRPr lang="ru-RU" smtClean="0"/>
          </a:p>
        </p:txBody>
      </p:sp>
      <p:pic>
        <p:nvPicPr>
          <p:cNvPr id="27653" name="Picture 5" descr="4935808"/>
          <p:cNvPicPr>
            <a:picLocks noChangeAspect="1" noChangeArrowheads="1"/>
          </p:cNvPicPr>
          <p:nvPr/>
        </p:nvPicPr>
        <p:blipFill>
          <a:blip r:embed="rId2"/>
          <a:srcRect/>
          <a:stretch>
            <a:fillRect/>
          </a:stretch>
        </p:blipFill>
        <p:spPr bwMode="auto">
          <a:xfrm>
            <a:off x="0" y="260350"/>
            <a:ext cx="9144000" cy="63373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endParaRPr lang="ru-RU" cap="none" smtClean="0"/>
          </a:p>
        </p:txBody>
      </p:sp>
      <p:pic>
        <p:nvPicPr>
          <p:cNvPr id="28677" name="Picture 5" descr="alpine-ibex-animal-1536x2048"/>
          <p:cNvPicPr>
            <a:picLocks noChangeAspect="1" noChangeArrowheads="1"/>
          </p:cNvPicPr>
          <p:nvPr>
            <p:ph type="body" idx="4294967295"/>
          </p:nvPr>
        </p:nvPicPr>
        <p:blipFill>
          <a:blip r:embed="rId2"/>
          <a:srcRect/>
          <a:stretch>
            <a:fillRect/>
          </a:stretch>
        </p:blipFill>
        <p:spPr>
          <a:xfrm>
            <a:off x="0" y="-531813"/>
            <a:ext cx="9612313" cy="7777163"/>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Override1.xml><?xml version="1.0" encoding="utf-8"?>
<a:themeOverride xmlns:a="http://schemas.openxmlformats.org/drawingml/2006/main">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185</TotalTime>
  <Words>414</Words>
  <Application>Microsoft Office PowerPoint</Application>
  <PresentationFormat>Экран (4:3)</PresentationFormat>
  <Paragraphs>19</Paragraphs>
  <Slides>10</Slides>
  <Notes>0</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7</vt:i4>
      </vt:variant>
      <vt:variant>
        <vt:lpstr>Заголовки слайдов</vt:lpstr>
      </vt:variant>
      <vt:variant>
        <vt:i4>10</vt:i4>
      </vt:variant>
    </vt:vector>
  </HeadingPairs>
  <TitlesOfParts>
    <vt:vector size="22" baseType="lpstr">
      <vt:lpstr>Century Schoolbook</vt:lpstr>
      <vt:lpstr>Arial</vt:lpstr>
      <vt:lpstr>Wingdings</vt:lpstr>
      <vt:lpstr>Wingdings 2</vt:lpstr>
      <vt:lpstr>Calibri</vt:lpstr>
      <vt:lpstr>Эркер</vt:lpstr>
      <vt:lpstr>Эркер</vt:lpstr>
      <vt:lpstr>Эркер</vt:lpstr>
      <vt:lpstr>Эркер</vt:lpstr>
      <vt:lpstr>Эркер</vt:lpstr>
      <vt:lpstr>Эркер</vt:lpstr>
      <vt:lpstr>Эркер</vt:lpstr>
      <vt:lpstr>ПРЕЗЕНТАЦИЯ «КАВКАЗСКИЕ ГОРЫ»</vt:lpstr>
      <vt:lpstr>РАЗДЕЛЯЕТСЯ НА ДВЕ ГОРНЫЕ СИСТЕМЫ: БОЛЬШОЙ КАВКАЗ И МАЛЫЙ КАВКАЗ.  </vt:lpstr>
      <vt:lpstr>ГЕОЛОГИЯ</vt:lpstr>
      <vt:lpstr>ГЕОГРАФИЧЕСКАЯ ПРИНАДЛЕЖНОСТЬ</vt:lpstr>
      <vt:lpstr>НАСЕЛЕНИЕ</vt:lpstr>
      <vt:lpstr>ФЛОРА</vt:lpstr>
      <vt:lpstr>ФАУНА</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ЛЮБА</dc:creator>
  <cp:lastModifiedBy>Misha</cp:lastModifiedBy>
  <cp:revision>22</cp:revision>
  <dcterms:created xsi:type="dcterms:W3CDTF">2011-12-13T17:50:51Z</dcterms:created>
  <dcterms:modified xsi:type="dcterms:W3CDTF">2014-02-19T12:34:18Z</dcterms:modified>
</cp:coreProperties>
</file>