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1" r:id="rId3"/>
    <p:sldId id="298" r:id="rId4"/>
    <p:sldId id="297" r:id="rId5"/>
    <p:sldId id="258" r:id="rId6"/>
    <p:sldId id="299" r:id="rId7"/>
    <p:sldId id="300" r:id="rId8"/>
    <p:sldId id="259" r:id="rId9"/>
    <p:sldId id="301" r:id="rId10"/>
    <p:sldId id="302" r:id="rId11"/>
    <p:sldId id="260" r:id="rId12"/>
    <p:sldId id="257" r:id="rId13"/>
    <p:sldId id="303" r:id="rId14"/>
    <p:sldId id="304" r:id="rId15"/>
    <p:sldId id="262" r:id="rId16"/>
    <p:sldId id="305" r:id="rId17"/>
    <p:sldId id="263" r:id="rId18"/>
    <p:sldId id="306" r:id="rId19"/>
    <p:sldId id="264" r:id="rId20"/>
    <p:sldId id="265" r:id="rId21"/>
    <p:sldId id="266" r:id="rId22"/>
    <p:sldId id="272" r:id="rId23"/>
    <p:sldId id="267" r:id="rId24"/>
    <p:sldId id="268" r:id="rId25"/>
    <p:sldId id="269" r:id="rId26"/>
    <p:sldId id="270" r:id="rId27"/>
    <p:sldId id="271" r:id="rId28"/>
    <p:sldId id="273" r:id="rId29"/>
    <p:sldId id="274" r:id="rId30"/>
    <p:sldId id="275" r:id="rId31"/>
    <p:sldId id="280" r:id="rId32"/>
    <p:sldId id="276" r:id="rId33"/>
    <p:sldId id="277" r:id="rId34"/>
    <p:sldId id="278" r:id="rId35"/>
    <p:sldId id="279" r:id="rId36"/>
    <p:sldId id="281" r:id="rId37"/>
    <p:sldId id="293" r:id="rId38"/>
    <p:sldId id="282" r:id="rId39"/>
    <p:sldId id="283" r:id="rId40"/>
    <p:sldId id="284" r:id="rId41"/>
    <p:sldId id="285" r:id="rId42"/>
    <p:sldId id="286" r:id="rId43"/>
    <p:sldId id="287" r:id="rId44"/>
    <p:sldId id="307" r:id="rId45"/>
    <p:sldId id="288" r:id="rId46"/>
    <p:sldId id="308" r:id="rId47"/>
    <p:sldId id="289" r:id="rId48"/>
    <p:sldId id="309" r:id="rId49"/>
    <p:sldId id="310" r:id="rId50"/>
    <p:sldId id="311" r:id="rId51"/>
    <p:sldId id="290" r:id="rId52"/>
    <p:sldId id="312" r:id="rId53"/>
    <p:sldId id="296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BDA99-109B-468C-8B14-E2D4AD4E282A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5B5CEE-C157-4EF4-B55C-7FE7806FB9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86;&#1103;%20&#1084;&#1091;&#1079;&#1099;&#1082;&#1072;\&#1042;&#1089;&#1103;&#1082;&#1086;&#1077;\01%20&#1071;%20&#1083;&#1102;&#1073;&#1083;&#1102;%20&#1090;&#1077;&#1073;&#1103;,%20&#1057;&#1077;&#1088;&#1075;&#1077;&#1081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14338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Урок игра   6 класс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Обобщающий урок – игра по теме «Системы счисления»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01 Я люблю тебя, Серг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5500702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8024" y="565310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Учитель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: Ярыгина З.Т</a:t>
            </a:r>
            <a:r>
              <a:rPr lang="ru-RU" sz="1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1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40 бит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993454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400" dirty="0" smtClean="0"/>
              <a:t>Выразите в битах </a:t>
            </a:r>
            <a:r>
              <a:rPr lang="ru-RU" sz="5400" dirty="0" smtClean="0"/>
              <a:t>5</a:t>
            </a:r>
            <a:r>
              <a:rPr lang="ru-RU" sz="4400" dirty="0" smtClean="0"/>
              <a:t> байт.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3929090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Носителем информации является:       </a:t>
            </a:r>
          </a:p>
          <a:p>
            <a:pPr algn="ctr">
              <a:buFont typeface="Wingdings" pitchFamily="2" charset="2"/>
              <a:buChar char="v"/>
            </a:pPr>
            <a:r>
              <a:rPr lang="ru-RU" sz="4000" dirty="0" smtClean="0"/>
              <a:t>Клавиатура</a:t>
            </a:r>
          </a:p>
          <a:p>
            <a:pPr algn="ctr">
              <a:buFont typeface="Wingdings" pitchFamily="2" charset="2"/>
              <a:buChar char="v"/>
            </a:pPr>
            <a:r>
              <a:rPr lang="ru-RU" sz="4000" dirty="0" smtClean="0"/>
              <a:t>Мышь </a:t>
            </a:r>
          </a:p>
          <a:p>
            <a:pPr algn="ctr">
              <a:buFont typeface="Wingdings" pitchFamily="2" charset="2"/>
              <a:buChar char="v"/>
            </a:pPr>
            <a:r>
              <a:rPr lang="ru-RU" sz="4000" dirty="0" smtClean="0"/>
              <a:t>Магнитный диск </a:t>
            </a:r>
          </a:p>
          <a:p>
            <a:pPr algn="ctr">
              <a:buFont typeface="Wingdings" pitchFamily="2" charset="2"/>
              <a:buChar char="v"/>
            </a:pPr>
            <a:r>
              <a:rPr lang="ru-RU" sz="4000" dirty="0" smtClean="0"/>
              <a:t>Принтер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2910" y="585789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/>
              <a:t>Ответ: Магнитный диск</a:t>
            </a:r>
            <a:endParaRPr lang="en-US" sz="4000" dirty="0" smtClean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285992"/>
            <a:ext cx="2143140" cy="21431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 тур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8934"/>
            <a:ext cx="9144000" cy="157163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Выразите в байтах </a:t>
            </a:r>
            <a:r>
              <a:rPr lang="ru-RU" sz="4800" dirty="0" smtClean="0"/>
              <a:t>4</a:t>
            </a:r>
            <a:r>
              <a:rPr lang="ru-RU" sz="4000" dirty="0" smtClean="0"/>
              <a:t> Кбайт. 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85918" y="5214950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dirty="0" smtClean="0"/>
              <a:t>Ответ: 4096</a:t>
            </a:r>
            <a:endParaRPr lang="en-US" sz="48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3578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</a:t>
            </a:r>
            <a:r>
              <a:rPr lang="en-US" sz="5400" dirty="0" smtClean="0">
                <a:solidFill>
                  <a:schemeClr val="tx1"/>
                </a:solidFill>
              </a:rPr>
              <a:t>:</a:t>
            </a:r>
            <a:r>
              <a:rPr lang="ru-RU" sz="5400" dirty="0" smtClean="0">
                <a:solidFill>
                  <a:schemeClr val="tx1"/>
                </a:solidFill>
              </a:rPr>
              <a:t> 256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2428892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400" dirty="0" smtClean="0"/>
              <a:t>Сколько символов можно закодировать с помощью одного байта? </a:t>
            </a:r>
            <a:endParaRPr lang="en-US" sz="4400" dirty="0" smtClean="0"/>
          </a:p>
          <a:p>
            <a:endParaRPr lang="ru-RU" sz="11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48 бит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922016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Выразите в битах </a:t>
            </a:r>
            <a:r>
              <a:rPr lang="en-US" sz="4000" dirty="0" smtClean="0"/>
              <a:t>6</a:t>
            </a:r>
            <a:r>
              <a:rPr lang="ru-RU" sz="4000" dirty="0" smtClean="0"/>
              <a:t> байт. 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543956" cy="16430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smtClean="0"/>
              <a:t>C</a:t>
            </a:r>
            <a:r>
              <a:rPr lang="ru-RU" sz="4000" dirty="0" err="1" smtClean="0"/>
              <a:t>равните</a:t>
            </a:r>
            <a:r>
              <a:rPr lang="ru-RU" sz="4000" dirty="0" smtClean="0"/>
              <a:t> и укажите, что больше: </a:t>
            </a:r>
            <a:r>
              <a:rPr lang="ru-RU" sz="4800" dirty="0" smtClean="0"/>
              <a:t>15360</a:t>
            </a:r>
            <a:r>
              <a:rPr lang="ru-RU" sz="4000" dirty="0" smtClean="0"/>
              <a:t> байт или </a:t>
            </a:r>
            <a:r>
              <a:rPr lang="ru-RU" sz="4800" dirty="0" smtClean="0"/>
              <a:t>16</a:t>
            </a:r>
            <a:r>
              <a:rPr lang="ru-RU" sz="4000" dirty="0" smtClean="0"/>
              <a:t> Кбайт?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20" y="5000636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Ответ: 16 Кбайт  &gt; 15360 байт (15360 байт = 15 Кбайт)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857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29 байт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1779272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6400" dirty="0" smtClean="0"/>
              <a:t>Какой объем информации содержится в сообщении</a:t>
            </a:r>
            <a:endParaRPr lang="en-US" sz="6400" dirty="0" smtClean="0"/>
          </a:p>
          <a:p>
            <a:pPr>
              <a:buNone/>
            </a:pPr>
            <a:r>
              <a:rPr lang="ru-RU" sz="5700" dirty="0" smtClean="0"/>
              <a:t> </a:t>
            </a:r>
            <a:r>
              <a:rPr lang="ru-RU" sz="6400" dirty="0" smtClean="0"/>
              <a:t>«В английском алфавите 26</a:t>
            </a:r>
            <a:r>
              <a:rPr lang="en-US" sz="6400" dirty="0" smtClean="0"/>
              <a:t> </a:t>
            </a:r>
            <a:r>
              <a:rPr lang="ru-RU" sz="6400" dirty="0" smtClean="0"/>
              <a:t>букв»? </a:t>
            </a:r>
            <a:endParaRPr lang="ru-RU" sz="57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192882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Верно ли, что </a:t>
            </a:r>
            <a:r>
              <a:rPr lang="ru-RU" sz="4800" dirty="0" smtClean="0"/>
              <a:t>120</a:t>
            </a:r>
            <a:r>
              <a:rPr lang="ru-RU" sz="4000" dirty="0" smtClean="0"/>
              <a:t> Мбайт 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равны </a:t>
            </a:r>
            <a:r>
              <a:rPr lang="ru-RU" sz="4800" dirty="0" smtClean="0"/>
              <a:t>122880</a:t>
            </a:r>
            <a:r>
              <a:rPr lang="ru-RU" sz="4000" dirty="0" smtClean="0"/>
              <a:t> Кбайт? 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5000636"/>
            <a:ext cx="4929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400" dirty="0" smtClean="0"/>
              <a:t>Ответ: да 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tx1"/>
                </a:solidFill>
              </a:rPr>
              <a:t>Ответ: нет (6 Мбайт=6144 </a:t>
            </a:r>
            <a:r>
              <a:rPr lang="ru-RU" sz="4900" dirty="0" err="1" smtClean="0">
                <a:solidFill>
                  <a:schemeClr val="tx1"/>
                </a:solidFill>
              </a:rPr>
              <a:t>Кбайта</a:t>
            </a:r>
            <a:r>
              <a:rPr lang="ru-RU" sz="4900" dirty="0" smtClean="0">
                <a:solidFill>
                  <a:schemeClr val="tx1"/>
                </a:solidFill>
              </a:rPr>
              <a:t>)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86874" cy="206502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Верно ли, что 6 Мбайт</a:t>
            </a:r>
            <a:endParaRPr lang="en-US" sz="4000" dirty="0" smtClean="0"/>
          </a:p>
          <a:p>
            <a:pPr algn="ctr">
              <a:buNone/>
            </a:pPr>
            <a:r>
              <a:rPr lang="ru-RU" sz="4000" dirty="0" smtClean="0"/>
              <a:t> равны 6144 Гбайт? 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285860"/>
            <a:ext cx="2257412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 тур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3786214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Какой объем информации содержится в статье, которая находится на 2 страницах по 50 строк на каждой странице, по 40 символов в строке. 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614364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4000 байт 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000108"/>
            <a:ext cx="1928826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 тур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786058"/>
            <a:ext cx="9001156" cy="17859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Что больше – </a:t>
            </a:r>
            <a:r>
              <a:rPr lang="ru-RU" sz="4800" dirty="0" smtClean="0"/>
              <a:t>1</a:t>
            </a:r>
            <a:r>
              <a:rPr lang="ru-RU" sz="4000" dirty="0" smtClean="0"/>
              <a:t> Мбайт или </a:t>
            </a:r>
            <a:r>
              <a:rPr lang="ru-RU" sz="4800" dirty="0" smtClean="0"/>
              <a:t>1</a:t>
            </a:r>
            <a:r>
              <a:rPr lang="ru-RU" sz="4000" dirty="0" smtClean="0"/>
              <a:t> Кбайт ? 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4929198"/>
            <a:ext cx="585791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900" dirty="0" smtClean="0"/>
              <a:t>Ответ: 1 Мбайт.</a:t>
            </a:r>
            <a:endParaRPr lang="en-US" sz="4900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250033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Перечислите все единицы измерения  информации в порядке возрастания.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50" y="5786454"/>
            <a:ext cx="8929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/>
              <a:t>Ответ: бит, байт, килобайт, мегабайт, гигабайт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07196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Сообщение состоит из 20 строк по 30 символов в каждой строке. Какой объем информации оно содержит? 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5857892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/>
              <a:t>Ответ: 600 байт.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2786082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Сколько байт в следующей фразе: </a:t>
            </a:r>
          </a:p>
          <a:p>
            <a:pPr>
              <a:buNone/>
            </a:pPr>
            <a:r>
              <a:rPr lang="ru-RU" sz="4800" dirty="0" smtClean="0"/>
              <a:t>       «Мы учимся в школе?» 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57214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</a:t>
            </a:r>
            <a:r>
              <a:rPr lang="en-US" sz="3600" dirty="0" smtClean="0"/>
              <a:t> </a:t>
            </a:r>
            <a:r>
              <a:rPr lang="ru-RU" sz="3600" dirty="0" smtClean="0"/>
              <a:t>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86808" cy="29289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dirty="0" smtClean="0"/>
          </a:p>
          <a:p>
            <a:pPr>
              <a:buFont typeface="Wingdings" pitchFamily="2" charset="2"/>
              <a:buChar char="ü"/>
            </a:pPr>
            <a:r>
              <a:rPr lang="ru-RU" sz="4800" dirty="0" smtClean="0"/>
              <a:t>Верно ли ,что </a:t>
            </a:r>
            <a:r>
              <a:rPr lang="ru-RU" sz="5400" dirty="0" smtClean="0"/>
              <a:t>2</a:t>
            </a:r>
            <a:r>
              <a:rPr lang="ru-RU" sz="4800" dirty="0" smtClean="0"/>
              <a:t> </a:t>
            </a:r>
            <a:r>
              <a:rPr lang="ru-RU" sz="4800" dirty="0" err="1" smtClean="0"/>
              <a:t>Гбайта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     равны </a:t>
            </a:r>
            <a:r>
              <a:rPr lang="ru-RU" sz="5400" dirty="0" smtClean="0"/>
              <a:t>2048</a:t>
            </a: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5286388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Ответ: нет (2 </a:t>
            </a:r>
            <a:r>
              <a:rPr lang="ru-RU" sz="2800" dirty="0" err="1" smtClean="0"/>
              <a:t>Гбайта</a:t>
            </a:r>
            <a:r>
              <a:rPr lang="ru-RU" sz="2800" dirty="0" smtClean="0"/>
              <a:t> = 2048 </a:t>
            </a:r>
            <a:r>
              <a:rPr lang="ru-RU" sz="2800" dirty="0" err="1" smtClean="0"/>
              <a:t>Мбайта</a:t>
            </a:r>
            <a:r>
              <a:rPr lang="ru-RU" sz="2800" dirty="0" smtClean="0"/>
              <a:t> = 2*1024байт)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253175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Какому десятичному числу соответствует двоичный код </a:t>
            </a:r>
            <a:r>
              <a:rPr lang="ru-RU" sz="5400" dirty="0" smtClean="0"/>
              <a:t>11000</a:t>
            </a:r>
            <a:r>
              <a:rPr lang="ru-RU" sz="4800" dirty="0" smtClean="0"/>
              <a:t>? 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5643578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400" dirty="0" smtClean="0"/>
              <a:t>Ответ: 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190022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тур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85752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5400" dirty="0" smtClean="0"/>
              <a:t>Какому десятичному числу соответствует двоичный        код </a:t>
            </a:r>
            <a:r>
              <a:rPr lang="ru-RU" sz="6000" dirty="0" smtClean="0"/>
              <a:t>10101</a:t>
            </a:r>
            <a:r>
              <a:rPr lang="ru-RU" sz="5400" dirty="0" smtClean="0"/>
              <a:t>?</a:t>
            </a: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ru-RU" sz="5400" dirty="0" smtClean="0"/>
              <a:t> </a:t>
            </a:r>
          </a:p>
          <a:p>
            <a:pPr>
              <a:buNone/>
            </a:pPr>
            <a:endParaRPr lang="ru-RU" sz="5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8794" y="5643578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Ответ</a:t>
            </a:r>
            <a:r>
              <a:rPr lang="ru-RU" sz="4000" dirty="0" smtClean="0"/>
              <a:t>: </a:t>
            </a:r>
            <a:r>
              <a:rPr lang="ru-RU" sz="4400" dirty="0" smtClean="0"/>
              <a:t>21</a:t>
            </a:r>
            <a:endParaRPr lang="ru-RU" sz="4000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314327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6000" dirty="0" smtClean="0"/>
              <a:t>Какому десятичному числу соответствует двоичный код </a:t>
            </a:r>
            <a:r>
              <a:rPr lang="ru-RU" sz="6600" dirty="0" smtClean="0"/>
              <a:t>11111</a:t>
            </a:r>
            <a:r>
              <a:rPr lang="ru-RU" sz="6000" dirty="0" smtClean="0"/>
              <a:t>?</a:t>
            </a:r>
            <a:endParaRPr lang="en-US" sz="6000" dirty="0" smtClean="0"/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endParaRPr lang="ru-RU" sz="6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643578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/>
              <a:t>Ответ: 31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285752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5400" dirty="0" smtClean="0"/>
              <a:t>Какому десятичному числу соответствует двоичный код </a:t>
            </a:r>
            <a:r>
              <a:rPr lang="ru-RU" sz="6000" dirty="0" smtClean="0"/>
              <a:t>100 000</a:t>
            </a:r>
            <a:r>
              <a:rPr lang="ru-RU" sz="5400" dirty="0" smtClean="0"/>
              <a:t>? </a:t>
            </a:r>
            <a:endParaRPr lang="en-US" sz="5400" dirty="0" smtClean="0"/>
          </a:p>
          <a:p>
            <a:pPr algn="ctr">
              <a:buFont typeface="Wingdings" pitchFamily="2" charset="2"/>
              <a:buChar char="ü"/>
            </a:pPr>
            <a:endParaRPr lang="en-US" sz="5400" dirty="0" smtClean="0"/>
          </a:p>
          <a:p>
            <a:pPr algn="ctr">
              <a:buNone/>
            </a:pP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500702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400" dirty="0" smtClean="0"/>
              <a:t>Ответ: 32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08032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11100" dirty="0" smtClean="0"/>
              <a:t>Какому десятичному числу соответствует двоичный код 10 000?</a:t>
            </a:r>
            <a:endParaRPr lang="en-US" sz="11100" dirty="0" smtClean="0"/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929198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Ответ: 16</a:t>
            </a:r>
            <a:endParaRPr lang="ru-RU" sz="40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235745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6600" dirty="0" smtClean="0"/>
              <a:t>Найти двоичный код числа </a:t>
            </a:r>
            <a:r>
              <a:rPr lang="ru-RU" sz="7200" dirty="0" smtClean="0"/>
              <a:t>55</a:t>
            </a:r>
            <a:r>
              <a:rPr lang="ru-RU" sz="6600" dirty="0" smtClean="0"/>
              <a:t>. </a:t>
            </a:r>
            <a:endParaRPr lang="en-US" sz="6600" dirty="0" smtClean="0"/>
          </a:p>
          <a:p>
            <a:pPr>
              <a:buNone/>
            </a:pPr>
            <a:endParaRPr lang="en-US" sz="6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71670" y="550070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dirty="0" smtClean="0"/>
              <a:t>Ответ: 110111</a:t>
            </a:r>
            <a:endParaRPr lang="ru-RU" sz="4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14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1 бит.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71744"/>
            <a:ext cx="8229600" cy="1636396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Укажите наименьшую единицу измерения информации.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3116"/>
            <a:ext cx="8229600" cy="242889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6600" dirty="0" smtClean="0"/>
              <a:t>Найти двоичный код числа </a:t>
            </a:r>
            <a:r>
              <a:rPr lang="ru-RU" sz="7200" dirty="0" smtClean="0"/>
              <a:t>34</a:t>
            </a:r>
            <a:r>
              <a:rPr lang="ru-RU" sz="6600" dirty="0" smtClean="0"/>
              <a:t>. </a:t>
            </a:r>
            <a:endParaRPr lang="en-US" sz="6600" dirty="0" smtClean="0"/>
          </a:p>
          <a:p>
            <a:pPr>
              <a:buNone/>
            </a:pPr>
            <a:endParaRPr lang="en-US" sz="6600" dirty="0" smtClean="0"/>
          </a:p>
          <a:p>
            <a:pPr>
              <a:buNone/>
            </a:pP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715016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400" dirty="0" smtClean="0"/>
              <a:t>Ответ: 100010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18287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5 тур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543956" cy="435771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Выбрать непозиционную систему счисления:</a:t>
            </a:r>
          </a:p>
          <a:p>
            <a:pPr lvl="0"/>
            <a:r>
              <a:rPr lang="ru-RU" sz="3200" dirty="0" smtClean="0"/>
              <a:t>Десятичная</a:t>
            </a:r>
          </a:p>
          <a:p>
            <a:r>
              <a:rPr lang="ru-RU" sz="3200" dirty="0" smtClean="0"/>
              <a:t>Двоичная</a:t>
            </a:r>
          </a:p>
          <a:p>
            <a:pPr lvl="0"/>
            <a:r>
              <a:rPr lang="ru-RU" sz="3200" dirty="0" smtClean="0"/>
              <a:t>Троичная</a:t>
            </a:r>
          </a:p>
          <a:p>
            <a:pPr lvl="0"/>
            <a:r>
              <a:rPr lang="ru-RU" sz="3200" dirty="0" smtClean="0"/>
              <a:t>Римская</a:t>
            </a:r>
          </a:p>
          <a:p>
            <a:pPr lvl="0"/>
            <a:r>
              <a:rPr lang="ru-RU" sz="3200" dirty="0" smtClean="0"/>
              <a:t>Двадцатеричная</a:t>
            </a:r>
          </a:p>
          <a:p>
            <a:pPr lvl="0"/>
            <a:r>
              <a:rPr lang="ru-RU" sz="3200" dirty="0" smtClean="0"/>
              <a:t>Восьмеричная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635795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римская.</a:t>
            </a:r>
            <a:endParaRPr lang="ru-RU" sz="32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44291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Выбрать позиционную систему счисления:  </a:t>
            </a:r>
          </a:p>
          <a:p>
            <a:pPr lvl="0"/>
            <a:r>
              <a:rPr lang="ru-RU" sz="3600" dirty="0" smtClean="0"/>
              <a:t>Десятичная</a:t>
            </a:r>
          </a:p>
          <a:p>
            <a:pPr lvl="0"/>
            <a:r>
              <a:rPr lang="ru-RU" sz="3600" dirty="0" smtClean="0"/>
              <a:t>Двоичная</a:t>
            </a:r>
          </a:p>
          <a:p>
            <a:pPr lvl="0"/>
            <a:r>
              <a:rPr lang="ru-RU" sz="3600" dirty="0" smtClean="0"/>
              <a:t>Троичная</a:t>
            </a:r>
          </a:p>
          <a:p>
            <a:pPr lvl="0"/>
            <a:r>
              <a:rPr lang="ru-RU" sz="3600" dirty="0" smtClean="0"/>
              <a:t>Римская</a:t>
            </a:r>
          </a:p>
          <a:p>
            <a:pPr lvl="0"/>
            <a:r>
              <a:rPr lang="ru-RU" sz="3600" dirty="0" smtClean="0"/>
              <a:t>Восьмеричная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6000768"/>
            <a:ext cx="871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Ответ: Десятичная,  Двоичная,  Троичная, Восьмеричная</a:t>
            </a:r>
            <a:endParaRPr lang="ru-RU" sz="2400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250033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Верно ли, что двоичный код числа  </a:t>
            </a:r>
            <a:r>
              <a:rPr lang="ru-RU" sz="5400" dirty="0" smtClean="0"/>
              <a:t>136</a:t>
            </a:r>
            <a:r>
              <a:rPr lang="ru-RU" sz="4800" dirty="0" smtClean="0"/>
              <a:t> равен </a:t>
            </a:r>
            <a:r>
              <a:rPr lang="ru-RU" sz="5400" dirty="0" smtClean="0"/>
              <a:t>10001001</a:t>
            </a:r>
            <a:r>
              <a:rPr lang="ru-RU" sz="4800" dirty="0" smtClean="0"/>
              <a:t>? 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64357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нет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92895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Верно ли, что двоичный код числа  </a:t>
            </a:r>
            <a:r>
              <a:rPr lang="ru-RU" sz="5400" dirty="0" smtClean="0"/>
              <a:t>160</a:t>
            </a:r>
            <a:r>
              <a:rPr lang="ru-RU" sz="4800" dirty="0" smtClean="0"/>
              <a:t> равен </a:t>
            </a:r>
            <a:r>
              <a:rPr lang="ru-RU" sz="5400" dirty="0" smtClean="0"/>
              <a:t>1010000</a:t>
            </a:r>
            <a:r>
              <a:rPr lang="ru-RU" sz="4800" dirty="0" smtClean="0"/>
              <a:t>? 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564357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нет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192882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Верно ли, что двоичный код числа  </a:t>
            </a:r>
            <a:r>
              <a:rPr lang="ru-RU" sz="5400" dirty="0" smtClean="0"/>
              <a:t>112</a:t>
            </a:r>
            <a:r>
              <a:rPr lang="ru-RU" sz="4800" dirty="0" smtClean="0"/>
              <a:t> равен </a:t>
            </a:r>
            <a:r>
              <a:rPr lang="ru-RU" sz="5400" dirty="0" smtClean="0"/>
              <a:t>111000</a:t>
            </a:r>
            <a:r>
              <a:rPr lang="ru-RU" sz="4800" dirty="0" smtClean="0"/>
              <a:t>? 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5500702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/>
              <a:t>Ответ: нет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229600" cy="264320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Верно ли, что двоичный код числа  </a:t>
            </a:r>
            <a:r>
              <a:rPr lang="ru-RU" sz="5400" dirty="0" smtClean="0"/>
              <a:t>140</a:t>
            </a:r>
            <a:r>
              <a:rPr lang="ru-RU" sz="4800" dirty="0" smtClean="0"/>
              <a:t> равен </a:t>
            </a:r>
            <a:r>
              <a:rPr lang="ru-RU" sz="5400" dirty="0" smtClean="0"/>
              <a:t>10001111</a:t>
            </a:r>
            <a:r>
              <a:rPr lang="ru-RU" sz="4800" dirty="0" smtClean="0"/>
              <a:t>?</a:t>
            </a:r>
            <a:endParaRPr lang="en-US" sz="4800" dirty="0" smtClean="0"/>
          </a:p>
          <a:p>
            <a:pPr>
              <a:buFont typeface="Wingdings" pitchFamily="2" charset="2"/>
              <a:buChar char="ü"/>
            </a:pPr>
            <a:endParaRPr lang="en-US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5643578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Ответ: нет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190022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 тур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08032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Верно ли, что двоичный код числа  </a:t>
            </a:r>
            <a:r>
              <a:rPr lang="ru-RU" sz="5400" dirty="0" smtClean="0"/>
              <a:t>148</a:t>
            </a:r>
            <a:r>
              <a:rPr lang="ru-RU" sz="4800" dirty="0" smtClean="0"/>
              <a:t> равен </a:t>
            </a:r>
            <a:r>
              <a:rPr lang="ru-RU" sz="5400" dirty="0" smtClean="0"/>
              <a:t>10010100</a:t>
            </a:r>
            <a:r>
              <a:rPr lang="ru-RU" sz="4800" dirty="0" smtClean="0"/>
              <a:t>?</a:t>
            </a:r>
            <a:endParaRPr lang="en-US" sz="4800" dirty="0" smtClean="0"/>
          </a:p>
          <a:p>
            <a:pPr algn="ctr">
              <a:buFont typeface="Wingdings" pitchFamily="2" charset="2"/>
              <a:buChar char="ü"/>
            </a:pPr>
            <a:endParaRPr lang="en-US" sz="4800" dirty="0" smtClean="0"/>
          </a:p>
          <a:p>
            <a:pPr algn="ctr">
              <a:buNone/>
            </a:pP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5500702"/>
            <a:ext cx="485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400" dirty="0" smtClean="0"/>
              <a:t>Ответ: да</a:t>
            </a:r>
            <a:endParaRPr lang="en-US" sz="4800" dirty="0" smtClean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9371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Верно ли, что двоичный код числа  </a:t>
            </a:r>
            <a:r>
              <a:rPr lang="ru-RU" sz="5400" dirty="0" smtClean="0"/>
              <a:t>132</a:t>
            </a:r>
            <a:r>
              <a:rPr lang="ru-RU" sz="4800" dirty="0" smtClean="0"/>
              <a:t> равен </a:t>
            </a:r>
            <a:r>
              <a:rPr lang="ru-RU" sz="5400" dirty="0" smtClean="0"/>
              <a:t>10000100</a:t>
            </a:r>
            <a:r>
              <a:rPr lang="ru-RU" sz="4800" dirty="0" smtClean="0"/>
              <a:t>?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3108" y="5500702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/>
              <a:t>Ответ: да</a:t>
            </a:r>
            <a:endParaRPr lang="ru-RU" sz="40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508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dirty="0" smtClean="0"/>
              <a:t>Перевести число </a:t>
            </a:r>
            <a:r>
              <a:rPr lang="ru-RU" sz="6000" dirty="0" smtClean="0"/>
              <a:t>100</a:t>
            </a:r>
            <a:r>
              <a:rPr lang="ru-RU" sz="4800" dirty="0" smtClean="0"/>
              <a:t> из десятичной в двоичную систему счисления. 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57214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1100100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8 бит.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85057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Сколько бит в одном байте? </a:t>
            </a:r>
            <a:endParaRPr lang="en-US" sz="4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378621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/>
              <a:t>В какой систему счисления вес каждой цифры не зависит от ее места (позиции) в записи числа, а определяется только ее написанием?</a:t>
            </a:r>
            <a:endParaRPr lang="en-US" sz="4400" dirty="0" smtClean="0"/>
          </a:p>
          <a:p>
            <a:pPr>
              <a:buNone/>
            </a:pP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571501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/>
              <a:t>Ответ: в непозиционной (римской)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79404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Перевести число </a:t>
            </a:r>
            <a:r>
              <a:rPr lang="ru-RU" sz="6000" dirty="0" smtClean="0"/>
              <a:t>144</a:t>
            </a:r>
            <a:r>
              <a:rPr lang="ru-RU" sz="4800" dirty="0" smtClean="0"/>
              <a:t> из десятичной в двоичную систему счисления.  </a:t>
            </a:r>
            <a:endParaRPr lang="en-US" sz="4800" dirty="0" smtClean="0"/>
          </a:p>
          <a:p>
            <a:pPr>
              <a:buFont typeface="Wingdings" pitchFamily="2" charset="2"/>
              <a:buChar char="ü"/>
            </a:pPr>
            <a:endParaRPr lang="en-US" sz="4800" dirty="0" smtClean="0"/>
          </a:p>
          <a:p>
            <a:pPr>
              <a:buNone/>
            </a:pPr>
            <a:endParaRPr lang="ru-RU" sz="48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557214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10010000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79404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800" dirty="0" smtClean="0"/>
              <a:t>Перевести число </a:t>
            </a:r>
            <a:r>
              <a:rPr lang="ru-RU" sz="6000" dirty="0" smtClean="0"/>
              <a:t>75</a:t>
            </a:r>
            <a:r>
              <a:rPr lang="ru-RU" sz="4800" dirty="0" smtClean="0"/>
              <a:t> из десятичной в двоичную систему счисления.  </a:t>
            </a:r>
            <a:endParaRPr lang="en-US" sz="4800" dirty="0" smtClean="0"/>
          </a:p>
          <a:p>
            <a:pPr>
              <a:buFont typeface="Wingdings" pitchFamily="2" charset="2"/>
              <a:buChar char="ü"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ru-RU" sz="48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550070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1001011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1471594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ru-RU" b="1" dirty="0" smtClean="0">
                <a:solidFill>
                  <a:srgbClr val="FF0000"/>
                </a:solidFill>
              </a:rPr>
              <a:t> тур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8229600" cy="118111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Найти двоичный код числа </a:t>
            </a:r>
            <a:r>
              <a:rPr lang="ru-RU" sz="5600" dirty="0" smtClean="0"/>
              <a:t>15</a:t>
            </a:r>
            <a:r>
              <a:rPr lang="ru-RU" sz="4000" dirty="0" smtClean="0"/>
              <a:t>. </a:t>
            </a:r>
            <a:endParaRPr lang="en-US" sz="40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000636"/>
            <a:ext cx="53578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Ответ: 1111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111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3786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Укажите, как записывается десятичное число </a:t>
            </a:r>
            <a:r>
              <a:rPr lang="ru-RU" sz="4000" dirty="0" smtClean="0"/>
              <a:t>7</a:t>
            </a:r>
            <a:r>
              <a:rPr lang="ru-RU" sz="3200" dirty="0" smtClean="0"/>
              <a:t> в двоичной системе счисления:</a:t>
            </a:r>
          </a:p>
          <a:p>
            <a:r>
              <a:rPr lang="ru-RU" sz="3200" dirty="0" smtClean="0"/>
              <a:t>100</a:t>
            </a:r>
          </a:p>
          <a:p>
            <a:r>
              <a:rPr lang="ru-RU" sz="3200" dirty="0" smtClean="0"/>
              <a:t>1001</a:t>
            </a:r>
          </a:p>
          <a:p>
            <a:r>
              <a:rPr lang="ru-RU" sz="3200" dirty="0" smtClean="0"/>
              <a:t>111</a:t>
            </a:r>
          </a:p>
          <a:p>
            <a:r>
              <a:rPr lang="ru-RU" sz="3200" dirty="0" smtClean="0"/>
              <a:t>1111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21471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Перевести число </a:t>
            </a:r>
            <a:r>
              <a:rPr lang="ru-RU" sz="6000" dirty="0" smtClean="0"/>
              <a:t>1111</a:t>
            </a:r>
            <a:r>
              <a:rPr lang="ru-RU" sz="4000" dirty="0" smtClean="0"/>
              <a:t> из двоичной системы счисления  в десятичную. </a:t>
            </a:r>
            <a:endParaRPr lang="en-US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21495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/>
              <a:t>Ответ: 15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</a:t>
            </a:r>
            <a:r>
              <a:rPr lang="en-US" sz="5400" dirty="0" smtClean="0">
                <a:solidFill>
                  <a:schemeClr val="tx1"/>
                </a:solidFill>
              </a:rPr>
              <a:t>9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3600" dirty="0" smtClean="0"/>
              <a:t>Перевести число </a:t>
            </a:r>
            <a:r>
              <a:rPr lang="ru-RU" sz="5400" dirty="0" smtClean="0"/>
              <a:t>1001</a:t>
            </a:r>
            <a:r>
              <a:rPr lang="ru-RU" sz="3600" dirty="0" smtClean="0"/>
              <a:t> из двоичной системы счисления  в десятичную. </a:t>
            </a:r>
            <a:endParaRPr lang="en-US" sz="36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342902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400" dirty="0" smtClean="0"/>
              <a:t>Перевести число </a:t>
            </a:r>
            <a:r>
              <a:rPr lang="ru-RU" sz="6600" dirty="0" smtClean="0"/>
              <a:t>10011</a:t>
            </a:r>
            <a:r>
              <a:rPr lang="ru-RU" sz="4400" dirty="0" smtClean="0"/>
              <a:t> из двоичной системы счисления  в десятичную. </a:t>
            </a:r>
            <a:endParaRPr lang="en-US" sz="4400" dirty="0" smtClean="0"/>
          </a:p>
          <a:p>
            <a:pPr>
              <a:buNone/>
            </a:pPr>
            <a:endParaRPr lang="ru-RU" sz="44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5357826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dirty="0" smtClean="0"/>
              <a:t>Ответ: 1</a:t>
            </a:r>
            <a:r>
              <a:rPr lang="en-US" sz="4800" dirty="0" smtClean="0"/>
              <a:t>9</a:t>
            </a:r>
            <a:endParaRPr lang="ru-RU" sz="4800" dirty="0" smtClean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6434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10000000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3600" dirty="0" smtClean="0"/>
              <a:t>Перевести число </a:t>
            </a:r>
            <a:r>
              <a:rPr lang="ru-RU" sz="4800" dirty="0" smtClean="0"/>
              <a:t>128</a:t>
            </a:r>
            <a:r>
              <a:rPr lang="ru-RU" sz="3600" dirty="0" smtClean="0"/>
              <a:t> из двоичной системы счисления  в десятичную.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435771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Выбрать непозиционную систему счисления:</a:t>
            </a:r>
          </a:p>
          <a:p>
            <a:pPr lvl="0"/>
            <a:r>
              <a:rPr lang="ru-RU" sz="3200" dirty="0" smtClean="0"/>
              <a:t>Десятичная</a:t>
            </a:r>
          </a:p>
          <a:p>
            <a:r>
              <a:rPr lang="ru-RU" sz="3200" dirty="0" smtClean="0"/>
              <a:t>Двоичная</a:t>
            </a:r>
          </a:p>
          <a:p>
            <a:pPr lvl="0"/>
            <a:r>
              <a:rPr lang="ru-RU" sz="3200" dirty="0" smtClean="0"/>
              <a:t>Троичная</a:t>
            </a:r>
          </a:p>
          <a:p>
            <a:pPr lvl="0"/>
            <a:r>
              <a:rPr lang="ru-RU" sz="3200" dirty="0" smtClean="0"/>
              <a:t>Римская</a:t>
            </a:r>
          </a:p>
          <a:p>
            <a:pPr lvl="0"/>
            <a:r>
              <a:rPr lang="ru-RU" sz="3200" dirty="0" smtClean="0"/>
              <a:t>Двадцатеричная</a:t>
            </a:r>
          </a:p>
          <a:p>
            <a:pPr lvl="0"/>
            <a:r>
              <a:rPr lang="ru-RU" sz="3200" dirty="0" smtClean="0"/>
              <a:t>Восьмеричная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635795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римская.</a:t>
            </a:r>
            <a:endParaRPr lang="ru-RU" sz="32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92869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Сколько байт в одном </a:t>
            </a:r>
            <a:r>
              <a:rPr lang="ru-RU" sz="4000" dirty="0" err="1" smtClean="0"/>
              <a:t>Кбайте</a:t>
            </a:r>
            <a:r>
              <a:rPr lang="ru-RU" sz="4000" dirty="0" smtClean="0"/>
              <a:t>? </a:t>
            </a:r>
            <a:endParaRPr lang="en-US" sz="4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5214950"/>
            <a:ext cx="400052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900" dirty="0" smtClean="0"/>
              <a:t>Ответ: 1024</a:t>
            </a:r>
            <a:endParaRPr lang="en-US" sz="4900" dirty="0" smtClean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44291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Выбрать позиционную систему счисления:  </a:t>
            </a:r>
          </a:p>
          <a:p>
            <a:pPr lvl="0"/>
            <a:r>
              <a:rPr lang="ru-RU" sz="3600" dirty="0" smtClean="0"/>
              <a:t>Десятичная</a:t>
            </a:r>
          </a:p>
          <a:p>
            <a:pPr lvl="0"/>
            <a:r>
              <a:rPr lang="ru-RU" sz="3600" dirty="0" smtClean="0"/>
              <a:t>Двоичная</a:t>
            </a:r>
          </a:p>
          <a:p>
            <a:pPr lvl="0"/>
            <a:r>
              <a:rPr lang="ru-RU" sz="3600" dirty="0" smtClean="0"/>
              <a:t>Троичная</a:t>
            </a:r>
          </a:p>
          <a:p>
            <a:pPr lvl="0"/>
            <a:r>
              <a:rPr lang="ru-RU" sz="3600" dirty="0" smtClean="0"/>
              <a:t>Римская</a:t>
            </a:r>
          </a:p>
          <a:p>
            <a:pPr lvl="0"/>
            <a:r>
              <a:rPr lang="ru-RU" sz="3600" dirty="0" smtClean="0"/>
              <a:t>Восьмеричная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6000768"/>
            <a:ext cx="871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Ответ: Десятичная,  Двоичная,  Троичная, Восьмеричная</a:t>
            </a:r>
            <a:endParaRPr lang="ru-RU" sz="24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502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400" dirty="0" smtClean="0"/>
              <a:t>Выразите в битах </a:t>
            </a:r>
            <a:r>
              <a:rPr lang="ru-RU" sz="6000" dirty="0" smtClean="0"/>
              <a:t>12</a:t>
            </a:r>
            <a:r>
              <a:rPr lang="ru-RU" sz="4400" dirty="0" smtClean="0"/>
              <a:t> байтов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557214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/>
              <a:t>Ответ: 96 бит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14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Ответ: 2048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9345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400" dirty="0" smtClean="0"/>
              <a:t>Выразите в </a:t>
            </a:r>
            <a:r>
              <a:rPr lang="ru-RU" sz="4800" dirty="0" smtClean="0"/>
              <a:t>байтах</a:t>
            </a:r>
            <a:r>
              <a:rPr lang="ru-RU" sz="4400" dirty="0" smtClean="0"/>
              <a:t> </a:t>
            </a:r>
            <a:r>
              <a:rPr lang="ru-RU" sz="6600" dirty="0" smtClean="0"/>
              <a:t>2</a:t>
            </a:r>
            <a:r>
              <a:rPr lang="ru-RU" sz="4400" dirty="0" smtClean="0"/>
              <a:t> </a:t>
            </a:r>
            <a:r>
              <a:rPr lang="ru-RU" sz="4400" dirty="0" err="1" smtClean="0"/>
              <a:t>Кбайта</a:t>
            </a:r>
            <a:r>
              <a:rPr lang="ru-RU" sz="4400" dirty="0" smtClean="0"/>
              <a:t>.</a:t>
            </a:r>
            <a:endParaRPr lang="en-US" sz="44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36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0070C0"/>
                </a:solidFill>
              </a:rPr>
              <a:t>Спасибо за игру !</a:t>
            </a:r>
            <a:endParaRPr lang="ru-RU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5005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1024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779140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Сколько Мбайт в одном </a:t>
            </a:r>
            <a:r>
              <a:rPr lang="ru-RU" sz="4000" dirty="0" err="1" smtClean="0"/>
              <a:t>Гбайте</a:t>
            </a:r>
            <a:r>
              <a:rPr lang="ru-RU" sz="4000" dirty="0" smtClean="0"/>
              <a:t>?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1024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993454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Сколько Кбайт в одном </a:t>
            </a:r>
            <a:r>
              <a:rPr lang="ru-RU" sz="4000" dirty="0" err="1" smtClean="0"/>
              <a:t>Мбайте</a:t>
            </a:r>
            <a:r>
              <a:rPr lang="ru-RU" sz="4000" dirty="0" smtClean="0"/>
              <a:t>?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1071570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Выразите в битах </a:t>
            </a:r>
            <a:r>
              <a:rPr lang="ru-RU" sz="4800" dirty="0" smtClean="0"/>
              <a:t>15</a:t>
            </a:r>
            <a:r>
              <a:rPr lang="ru-RU" sz="4000" dirty="0" smtClean="0"/>
              <a:t> байтов. </a:t>
            </a:r>
            <a:endParaRPr lang="en-US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5214950"/>
            <a:ext cx="471490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900" dirty="0" smtClean="0"/>
              <a:t>Ответ: 120 бит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720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Ответ: 3072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850578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sz="4000" dirty="0" smtClean="0"/>
              <a:t>Выразите в байтах 3 </a:t>
            </a:r>
            <a:r>
              <a:rPr lang="ru-RU" sz="4000" dirty="0" err="1" smtClean="0"/>
              <a:t>Кбайта</a:t>
            </a:r>
            <a:r>
              <a:rPr lang="ru-RU" sz="4000" dirty="0" smtClean="0"/>
              <a:t>. </a:t>
            </a:r>
            <a:endParaRPr lang="en-US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753</Words>
  <Application>Microsoft Office PowerPoint</Application>
  <PresentationFormat>Экран (4:3)</PresentationFormat>
  <Paragraphs>161</Paragraphs>
  <Slides>53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Поток</vt:lpstr>
      <vt:lpstr>Урок игра   6 класс Обобщающий урок – игра по теме «Системы счисления» </vt:lpstr>
      <vt:lpstr>1 тур</vt:lpstr>
      <vt:lpstr>Ответ: 1 бит. </vt:lpstr>
      <vt:lpstr>Ответ: 8 бит. </vt:lpstr>
      <vt:lpstr>Презентация PowerPoint</vt:lpstr>
      <vt:lpstr>Ответ: 1024 </vt:lpstr>
      <vt:lpstr>Ответ: 1024 </vt:lpstr>
      <vt:lpstr>Презентация PowerPoint</vt:lpstr>
      <vt:lpstr>Ответ: 3072 </vt:lpstr>
      <vt:lpstr>Ответ: 40 бит </vt:lpstr>
      <vt:lpstr>Презентация PowerPoint</vt:lpstr>
      <vt:lpstr>2 тур  </vt:lpstr>
      <vt:lpstr>Ответ: 256 </vt:lpstr>
      <vt:lpstr>Ответ: 48 бит </vt:lpstr>
      <vt:lpstr>Презентация PowerPoint</vt:lpstr>
      <vt:lpstr>Ответ: 29 байт </vt:lpstr>
      <vt:lpstr>Презентация PowerPoint</vt:lpstr>
      <vt:lpstr>Ответ: нет (6 Мбайт=6144 Кбайта)  </vt:lpstr>
      <vt:lpstr>3 тур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 тур</vt:lpstr>
      <vt:lpstr>Ответ: 111 </vt:lpstr>
      <vt:lpstr>Презентация PowerPoint</vt:lpstr>
      <vt:lpstr>Ответ: 9 </vt:lpstr>
      <vt:lpstr>Презентация PowerPoint</vt:lpstr>
      <vt:lpstr>Ответ: 10000000 </vt:lpstr>
      <vt:lpstr>Презентация PowerPoint</vt:lpstr>
      <vt:lpstr>Презентация PowerPoint</vt:lpstr>
      <vt:lpstr>Презентация PowerPoint</vt:lpstr>
      <vt:lpstr>Ответ: 2048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игра   6 класс Обобщающий урок – игра по теме «Системы счисления» </dc:title>
  <dc:creator>Admin</dc:creator>
  <cp:lastModifiedBy>Дом</cp:lastModifiedBy>
  <cp:revision>29</cp:revision>
  <dcterms:created xsi:type="dcterms:W3CDTF">2011-01-26T17:27:27Z</dcterms:created>
  <dcterms:modified xsi:type="dcterms:W3CDTF">2013-02-10T10:21:22Z</dcterms:modified>
</cp:coreProperties>
</file>