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2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304800" y="228600"/>
            <a:ext cx="11595100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82575" y="5354638"/>
            <a:ext cx="11630025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09699" y="4499676"/>
              <a:ext cx="4296201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801" y="4319027"/>
              <a:ext cx="8279823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779" y="4334834"/>
              <a:ext cx="8166157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122" y="4316769"/>
              <a:ext cx="4940898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9A39B-BFAB-4B46-A8E1-897517BFEA5C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02225-1E4A-45A2-A808-5DD587546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A574-8019-4E02-90BA-875C2B81B553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84624-79D8-40B8-8203-2C9979B2D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304800" y="228600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82575" y="714375"/>
            <a:ext cx="11630025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09699" y="4501687"/>
              <a:ext cx="4296201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801" y="4318998"/>
              <a:ext cx="8279823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779" y="4334786"/>
              <a:ext cx="8166157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122" y="4316742"/>
              <a:ext cx="4940898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9A6E2-B03B-4471-9E15-AF709BA35066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9B54E-9235-49C8-A258-DD09CD5294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A85F1-06EA-43BE-960B-26786C7BE282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AA567-5B75-472F-BB3F-6FCCDC511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304800" y="228600"/>
            <a:ext cx="11595100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8062913" y="4203700"/>
            <a:ext cx="383540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3492500" y="4075113"/>
            <a:ext cx="739298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3771900" y="4087813"/>
            <a:ext cx="728980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7478713" y="4073525"/>
            <a:ext cx="4411662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82575" y="4059238"/>
            <a:ext cx="11630025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F7267-3144-4B59-81D3-BCD8BCEF4C55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E40A9-3F1E-4F50-A0CC-68F44766C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5348-A7EF-4344-8F54-A332DF04FAFF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8B68D-A353-49B9-AE79-2BEE660CA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372D5-DFBF-46DF-A565-97093479B04B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46DAB-D91C-4271-9E11-9DA9FCD32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1F4EF-581B-4F1D-8A94-5A4EDE35A861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42A49-F3F2-4D12-9164-24E038FE4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304800" y="228600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82575" y="714375"/>
            <a:ext cx="11630025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207" y="4499677"/>
              <a:ext cx="4296377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25" y="4319028"/>
              <a:ext cx="8279773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456" y="4334834"/>
              <a:ext cx="8165962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792" y="4316769"/>
              <a:ext cx="4940122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6F80F-91A3-44A8-8761-C97A0A947DA6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67CA7-A03A-41C6-BB86-05EBD2B6B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304800" y="228600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82575" y="714375"/>
            <a:ext cx="11630025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09699" y="4501687"/>
              <a:ext cx="4296201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801" y="4318998"/>
              <a:ext cx="8279823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779" y="4334786"/>
              <a:ext cx="8166157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122" y="4316742"/>
              <a:ext cx="4940898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388ED-760F-4198-A8D5-17CD51386E3F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342AE-E20F-4146-AAFD-923356B9D1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304800" y="228600"/>
            <a:ext cx="11595100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82575" y="5354638"/>
            <a:ext cx="11630025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09699" y="4499676"/>
              <a:ext cx="4296201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801" y="4319027"/>
              <a:ext cx="8279823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779" y="4334834"/>
              <a:ext cx="8166157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122" y="4316769"/>
              <a:ext cx="4940898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02D9B-AEBB-4716-8269-A2E35C67A725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10029-38E7-44C0-8018-2DE8B504D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5100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82575" y="1679575"/>
            <a:ext cx="11630025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207" y="4499677"/>
              <a:ext cx="4296377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25" y="4319028"/>
              <a:ext cx="8279773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456" y="4334834"/>
              <a:ext cx="8165962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792" y="4316769"/>
              <a:ext cx="4940122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338138"/>
            <a:ext cx="109728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988" y="6249988"/>
            <a:ext cx="5048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018456-3490-4BEA-AD4E-521BB7B103EB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763" y="6249988"/>
            <a:ext cx="5048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300" y="6249988"/>
            <a:ext cx="154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872A45-A2B0-42B9-9945-0DD648B206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62050" y="2674938"/>
            <a:ext cx="9879013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2" r:id="rId4"/>
    <p:sldLayoutId id="2147483741" r:id="rId5"/>
    <p:sldLayoutId id="2147483740" r:id="rId6"/>
    <p:sldLayoutId id="2147483746" r:id="rId7"/>
    <p:sldLayoutId id="2147483747" r:id="rId8"/>
    <p:sldLayoutId id="2147483748" r:id="rId9"/>
    <p:sldLayoutId id="2147483739" r:id="rId10"/>
    <p:sldLayoutId id="21474837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79588"/>
          </a:xfrm>
        </p:spPr>
        <p:txBody>
          <a:bodyPr/>
          <a:lstStyle/>
          <a:p>
            <a:r>
              <a:rPr lang="ru-RU" smtClean="0"/>
              <a:t>Ультрафиолетовое излучение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Презентация на тему инфракрасные излучения - скачать решебник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1625" y="452438"/>
            <a:ext cx="8080375" cy="60594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 descr="http://www.ms.regard-tour.ru/photo/shop/00000332267_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08075" y="420688"/>
            <a:ext cx="9156700" cy="60880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/>
              <a:t>1)Определение электронной структуры</a:t>
            </a:r>
            <a:r>
              <a:rPr lang="ru-RU" b="1" dirty="0" smtClean="0"/>
              <a:t>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/>
              <a:t>2) Медицина</a:t>
            </a:r>
            <a:r>
              <a:rPr lang="ru-RU" b="1" dirty="0" smtClean="0"/>
              <a:t>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/>
              <a:t>3) </a:t>
            </a:r>
            <a:r>
              <a:rPr lang="ru-RU" b="1" dirty="0" smtClean="0"/>
              <a:t>Косметология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/>
              <a:t>4</a:t>
            </a:r>
            <a:r>
              <a:rPr lang="ru-RU" b="1" dirty="0"/>
              <a:t>) Пищевая промышленность</a:t>
            </a:r>
            <a:r>
              <a:rPr lang="ru-RU" b="1" dirty="0" smtClean="0"/>
              <a:t>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/>
              <a:t>5</a:t>
            </a:r>
            <a:r>
              <a:rPr lang="ru-RU" b="1" dirty="0"/>
              <a:t>) Сельское хозяйство и животноводство</a:t>
            </a:r>
            <a:r>
              <a:rPr lang="ru-RU" b="1" dirty="0" smtClean="0"/>
              <a:t>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/>
              <a:t>6) </a:t>
            </a:r>
            <a:r>
              <a:rPr lang="ru-RU" b="1" dirty="0" smtClean="0"/>
              <a:t>Полиграфия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/>
              <a:t>7</a:t>
            </a:r>
            <a:r>
              <a:rPr lang="ru-RU" b="1" dirty="0"/>
              <a:t>) </a:t>
            </a:r>
            <a:r>
              <a:rPr lang="ru-RU" b="1" dirty="0" smtClean="0"/>
              <a:t>Детектор валют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/>
              <a:t>8) </a:t>
            </a:r>
            <a:r>
              <a:rPr lang="ru-RU" b="1" dirty="0" smtClean="0"/>
              <a:t>Криминалистика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/>
              <a:t>9) </a:t>
            </a:r>
            <a:r>
              <a:rPr lang="ru-RU" b="1" dirty="0"/>
              <a:t>Лампы для </a:t>
            </a:r>
            <a:r>
              <a:rPr lang="ru-RU" b="1" dirty="0" err="1"/>
              <a:t>обезораживания</a:t>
            </a:r>
            <a:endParaRPr lang="ru-RU" dirty="0"/>
          </a:p>
        </p:txBody>
      </p:sp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Применение Ультрафиолетовое излучение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Положительное</a:t>
            </a:r>
          </a:p>
          <a:p>
            <a:endParaRPr lang="ru-RU" smtClean="0"/>
          </a:p>
          <a:p>
            <a:r>
              <a:rPr lang="ru-RU" smtClean="0"/>
              <a:t>Влияет на синтез гормонов</a:t>
            </a:r>
          </a:p>
          <a:p>
            <a:r>
              <a:rPr lang="ru-RU" smtClean="0"/>
              <a:t>Бактерицидная функция</a:t>
            </a:r>
          </a:p>
          <a:p>
            <a:r>
              <a:rPr lang="ru-RU" smtClean="0"/>
              <a:t>Профилактика рахита</a:t>
            </a:r>
          </a:p>
        </p:txBody>
      </p:sp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Воздействие на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ъект 2"/>
          <p:cNvSpPr>
            <a:spLocks noGrp="1"/>
          </p:cNvSpPr>
          <p:nvPr>
            <p:ph idx="1"/>
          </p:nvPr>
        </p:nvSpPr>
        <p:spPr>
          <a:xfrm>
            <a:off x="838200" y="598488"/>
            <a:ext cx="10515600" cy="5578475"/>
          </a:xfrm>
        </p:spPr>
        <p:txBody>
          <a:bodyPr/>
          <a:lstStyle/>
          <a:p>
            <a:r>
              <a:rPr lang="ru-RU" smtClean="0">
                <a:solidFill>
                  <a:srgbClr val="000000"/>
                </a:solidFill>
                <a:latin typeface="lucida grande"/>
              </a:rPr>
              <a:t>Негативное</a:t>
            </a:r>
          </a:p>
          <a:p>
            <a:endParaRPr lang="ru-RU" smtClean="0">
              <a:solidFill>
                <a:srgbClr val="000000"/>
              </a:solidFill>
              <a:latin typeface="lucida grande"/>
            </a:endParaRPr>
          </a:p>
          <a:p>
            <a:r>
              <a:rPr lang="ru-RU" smtClean="0">
                <a:solidFill>
                  <a:srgbClr val="000000"/>
                </a:solidFill>
                <a:latin typeface="lucida grande"/>
              </a:rPr>
              <a:t>Солнечный ожог</a:t>
            </a:r>
          </a:p>
          <a:p>
            <a:r>
              <a:rPr lang="ru-RU" smtClean="0">
                <a:solidFill>
                  <a:srgbClr val="000000"/>
                </a:solidFill>
                <a:latin typeface="lucida grande"/>
              </a:rPr>
              <a:t>Структурные поражения</a:t>
            </a:r>
          </a:p>
          <a:p>
            <a:r>
              <a:rPr lang="ru-RU" smtClean="0">
                <a:solidFill>
                  <a:srgbClr val="000000"/>
                </a:solidFill>
                <a:latin typeface="lucida grande"/>
              </a:rPr>
              <a:t>Вызванные длительным излучением острые поражения глаз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solidFill>
                  <a:srgbClr val="000000"/>
                </a:solidFill>
                <a:latin typeface="lucida grande"/>
              </a:rPr>
              <a:t>Загар предохраняет организм от избыточного проникновения УФЛ. Загар предохраняет организм от избыточного проникновения УФЛ. Самый благоприятный загар возникает под воздействием УФЛ с длиной волны примерно 320 нм, т.е. при воздействии длинноволновой части УФ - спектра. Самый благоприятный загар возникает под воздействием УФЛ с длиной волны примерно 320 нм, т.е. при воздействии длинноволновой части УФ - спектра.</a:t>
            </a:r>
            <a:endParaRPr lang="ru-RU" smtClean="0"/>
          </a:p>
        </p:txBody>
      </p:sp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Загар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ъект 2"/>
          <p:cNvSpPr>
            <a:spLocks noGrp="1"/>
          </p:cNvSpPr>
          <p:nvPr>
            <p:ph idx="1"/>
          </p:nvPr>
        </p:nvSpPr>
        <p:spPr>
          <a:xfrm>
            <a:off x="838200" y="498475"/>
            <a:ext cx="10515600" cy="5678488"/>
          </a:xfrm>
        </p:spPr>
        <p:txBody>
          <a:bodyPr/>
          <a:lstStyle/>
          <a:p>
            <a:r>
              <a:rPr lang="ru-RU" smtClean="0">
                <a:solidFill>
                  <a:srgbClr val="000000"/>
                </a:solidFill>
                <a:latin typeface="lucida grande"/>
              </a:rPr>
              <a:t>Коротковолновые лучи наиболее подвержены рассеиванию. А рассеивание лучше всего происходит в чистой атмосфере и в северном регионе. Таким образом, наиболее полезный загар на севере – он более длительный, более темный. Коротковолновые лучи наиболее подвержены рассеиванию. А рассеивание лучше всего происходит в чистой атмосфере и в северном регионе. Таким образом, наиболее полезный загар на севере – он более длительный, более темный.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ъект 2"/>
          <p:cNvSpPr>
            <a:spLocks noGrp="1"/>
          </p:cNvSpPr>
          <p:nvPr>
            <p:ph idx="1"/>
          </p:nvPr>
        </p:nvSpPr>
        <p:spPr>
          <a:xfrm>
            <a:off x="838200" y="1114425"/>
            <a:ext cx="10515600" cy="5062538"/>
          </a:xfrm>
        </p:spPr>
        <p:txBody>
          <a:bodyPr/>
          <a:lstStyle/>
          <a:p>
            <a:r>
              <a:rPr lang="ru-RU" smtClean="0">
                <a:solidFill>
                  <a:srgbClr val="000000"/>
                </a:solidFill>
                <a:latin typeface="lucida grande"/>
              </a:rPr>
              <a:t>Избыточное ультрафиолетовое облучение во время высокой солнечной активности вызывает воспалительную реакцию кожи, сопровождающуюся зудом, отеком, иногда образованием пузырей и рядом изменений в коже. Длительное действие УФЛ ускоряет старение кожи, создает условия для злокачественного перерождения клеток. Избыточное ультрафиолетовое облучение во время высокой солнечной активности вызывает воспалительную реакцию кожи, сопровождающуюся зудом, отеком, иногда образованием пузырей и рядом изменений в коже. Длительное действие УФЛ ускоряет старение кожи, создает условия для злокачественного перерождения клеток.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solidFill>
                  <a:srgbClr val="336600"/>
                </a:solidFill>
                <a:latin typeface="Arial" charset="0"/>
              </a:rPr>
              <a:t>Ультрафиолетовое излучение – это невидимое глазом эл.-магнитное излучение, занимающее спектральную область между видимым и рентгеновским излучением в пределах длин волн от 400 до 10нм. Область УФ излучения условно делится не ближнюю ( 400-200 нм.) и далекую, или вакуумную (200-10 нм.);последнее название обусловлено тем,что УФ излучение этого диапазона сильно поглощается воздухом и его исследование возможно только в вакууме.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После </a:t>
            </a:r>
            <a:r>
              <a:rPr lang="ru-RU" dirty="0"/>
              <a:t>того, как было обнаружено инфракрасное излучение, немецкий физик Иоганн Вильгельм Риттер начал поиски излучения и в противоположном конце спектра, с длиной волны короче, чем у фиолетового цвета. В 1801 году он обнаружил, что хлорид серебра, разлагающийся под действием света, быстрее разлагается под действием невидимого излучения за пределами фиолетовой области спектра. Хлорид серебра белого цвета в течение нескольких минут темнеет на свету. Разные участки спектра по-разному влияют на скорость потемнения. Быстрее всего это происходит перед фиолетовой областью спектра. Тогда многие ученые, включая Риттера, пришли к соглашению, что свет состоит из трех отдельных компонентов: окислительного или теплового (инфракрасного) компонента, осветительного компонента (видимого света), и восстановительного (ультрафиолетового) компонента. В то время ультрафиолетовое излучение называли также актиническим излучением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История открытия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4779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ru-RU" smtClean="0">
              <a:solidFill>
                <a:srgbClr val="0066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mtClean="0">
                <a:solidFill>
                  <a:srgbClr val="006600"/>
                </a:solidFill>
                <a:latin typeface="Arial" charset="0"/>
              </a:rPr>
              <a:t>Основной источник ультрафиолетового излучения на Земле — Солнце. Соотношение интенсивности излучения УФ-А и УФ-Б, общее количество ультрафиолетовых лучей, достигающих поверхности Земли, зависит от следующих факторов:</a:t>
            </a:r>
          </a:p>
          <a:p>
            <a:pPr>
              <a:lnSpc>
                <a:spcPct val="90000"/>
              </a:lnSpc>
            </a:pPr>
            <a:endParaRPr lang="ru-RU" smtClean="0">
              <a:solidFill>
                <a:srgbClr val="0066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mtClean="0">
                <a:solidFill>
                  <a:srgbClr val="006600"/>
                </a:solidFill>
                <a:latin typeface="Arial" charset="0"/>
              </a:rPr>
              <a:t>от концентрации атмосферного озона над земной поверхностью </a:t>
            </a:r>
          </a:p>
          <a:p>
            <a:pPr>
              <a:lnSpc>
                <a:spcPct val="90000"/>
              </a:lnSpc>
            </a:pPr>
            <a:r>
              <a:rPr lang="ru-RU" smtClean="0">
                <a:solidFill>
                  <a:srgbClr val="006600"/>
                </a:solidFill>
                <a:latin typeface="Arial" charset="0"/>
              </a:rPr>
              <a:t>от высоты Солнца над горизонтом</a:t>
            </a:r>
          </a:p>
          <a:p>
            <a:pPr>
              <a:lnSpc>
                <a:spcPct val="90000"/>
              </a:lnSpc>
            </a:pPr>
            <a:r>
              <a:rPr lang="ru-RU" smtClean="0">
                <a:solidFill>
                  <a:srgbClr val="006600"/>
                </a:solidFill>
                <a:latin typeface="Arial" charset="0"/>
              </a:rPr>
              <a:t>от высоты над уровнем моря</a:t>
            </a:r>
          </a:p>
          <a:p>
            <a:pPr>
              <a:lnSpc>
                <a:spcPct val="90000"/>
              </a:lnSpc>
            </a:pPr>
            <a:r>
              <a:rPr lang="ru-RU" smtClean="0">
                <a:solidFill>
                  <a:srgbClr val="006600"/>
                </a:solidFill>
                <a:latin typeface="Arial" charset="0"/>
              </a:rPr>
              <a:t>от атмосферного рассеивания</a:t>
            </a:r>
          </a:p>
          <a:p>
            <a:pPr>
              <a:lnSpc>
                <a:spcPct val="90000"/>
              </a:lnSpc>
            </a:pPr>
            <a:r>
              <a:rPr lang="ru-RU" smtClean="0">
                <a:solidFill>
                  <a:srgbClr val="006600"/>
                </a:solidFill>
                <a:latin typeface="Arial" charset="0"/>
              </a:rPr>
              <a:t>от состояния облачного покрова</a:t>
            </a:r>
          </a:p>
          <a:p>
            <a:pPr>
              <a:lnSpc>
                <a:spcPct val="90000"/>
              </a:lnSpc>
            </a:pPr>
            <a:r>
              <a:rPr lang="ru-RU" smtClean="0">
                <a:solidFill>
                  <a:srgbClr val="006600"/>
                </a:solidFill>
                <a:latin typeface="Arial" charset="0"/>
              </a:rPr>
              <a:t>от степени отражения УФ-лучей от поверхности (воды, почвы)</a:t>
            </a:r>
          </a:p>
        </p:txBody>
      </p:sp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Источники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Звёзды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Лазерные установки.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Газоразрядные лампы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Ртутные выпрямители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Твердые тела при температуре свыше 1000 градусов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Другие источники.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ttp://www.dreifas.net/wp-content/uploads/2007i/UV_80/small04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546100"/>
            <a:ext cx="7835900" cy="5876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http://900igr.net/datas/fizika/Infrakrasnoe-izluchenie/0020-020-Infrakrasnoe-izlucheni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78000" y="546100"/>
            <a:ext cx="7886700" cy="5915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http://www.unesourisetmoi.info/wallpaper_38/images/opo9901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28800" y="315913"/>
            <a:ext cx="7794625" cy="6235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ttp://news.a42.ru/uploads/images/parsed/news/2011/08/249974/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49700" y="2674938"/>
            <a:ext cx="4303713" cy="3451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</TotalTime>
  <Words>484</Words>
  <Application>Microsoft Office PowerPoint</Application>
  <PresentationFormat>Произвольный</PresentationFormat>
  <Paragraphs>46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17</vt:i4>
      </vt:variant>
    </vt:vector>
  </HeadingPairs>
  <TitlesOfParts>
    <vt:vector size="29" baseType="lpstr">
      <vt:lpstr>Candara</vt:lpstr>
      <vt:lpstr>Arial</vt:lpstr>
      <vt:lpstr>Symbol</vt:lpstr>
      <vt:lpstr>Calibri</vt:lpstr>
      <vt:lpstr>lucida grande</vt:lpstr>
      <vt:lpstr>Волна</vt:lpstr>
      <vt:lpstr>Волна</vt:lpstr>
      <vt:lpstr>Волна</vt:lpstr>
      <vt:lpstr>Волна</vt:lpstr>
      <vt:lpstr>Волна</vt:lpstr>
      <vt:lpstr>Волна</vt:lpstr>
      <vt:lpstr>Волна</vt:lpstr>
      <vt:lpstr>Ультрафиолетовое излучение</vt:lpstr>
      <vt:lpstr>Слайд 2</vt:lpstr>
      <vt:lpstr>История открытия</vt:lpstr>
      <vt:lpstr>Источники</vt:lpstr>
      <vt:lpstr>Другие источники.</vt:lpstr>
      <vt:lpstr>Слайд 6</vt:lpstr>
      <vt:lpstr>Слайд 7</vt:lpstr>
      <vt:lpstr>Слайд 8</vt:lpstr>
      <vt:lpstr>Слайд 9</vt:lpstr>
      <vt:lpstr>Слайд 10</vt:lpstr>
      <vt:lpstr>Слайд 11</vt:lpstr>
      <vt:lpstr>Применение Ультрафиолетовое излучение</vt:lpstr>
      <vt:lpstr>Воздействие на человека</vt:lpstr>
      <vt:lpstr>Слайд 14</vt:lpstr>
      <vt:lpstr>Загар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Ультрафиолетовое излучение</dc:title>
  <dc:creator>user</dc:creator>
  <cp:lastModifiedBy>Альфия</cp:lastModifiedBy>
  <cp:revision>7</cp:revision>
  <dcterms:created xsi:type="dcterms:W3CDTF">2015-02-17T14:07:55Z</dcterms:created>
  <dcterms:modified xsi:type="dcterms:W3CDTF">2015-02-23T04:51:59Z</dcterms:modified>
</cp:coreProperties>
</file>