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7" r:id="rId1"/>
  </p:sldMasterIdLst>
  <p:notesMasterIdLst>
    <p:notesMasterId r:id="rId24"/>
  </p:notesMasterIdLst>
  <p:sldIdLst>
    <p:sldId id="302" r:id="rId2"/>
    <p:sldId id="294" r:id="rId3"/>
    <p:sldId id="295" r:id="rId4"/>
    <p:sldId id="296" r:id="rId5"/>
    <p:sldId id="278" r:id="rId6"/>
    <p:sldId id="300" r:id="rId7"/>
    <p:sldId id="259" r:id="rId8"/>
    <p:sldId id="264" r:id="rId9"/>
    <p:sldId id="256" r:id="rId10"/>
    <p:sldId id="283" r:id="rId11"/>
    <p:sldId id="279" r:id="rId12"/>
    <p:sldId id="285" r:id="rId13"/>
    <p:sldId id="286" r:id="rId14"/>
    <p:sldId id="268" r:id="rId15"/>
    <p:sldId id="280" r:id="rId16"/>
    <p:sldId id="270" r:id="rId17"/>
    <p:sldId id="271" r:id="rId18"/>
    <p:sldId id="272" r:id="rId19"/>
    <p:sldId id="273" r:id="rId20"/>
    <p:sldId id="269" r:id="rId21"/>
    <p:sldId id="274" r:id="rId22"/>
    <p:sldId id="297" r:id="rId2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4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978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4" Type="http://schemas.openxmlformats.org/officeDocument/2006/relationships/image" Target="../media/image2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8FEBBC1C-A10C-4F89-911F-3EB79502E6F6}" type="datetimeFigureOut">
              <a:rPr lang="ru-RU"/>
              <a:pPr>
                <a:defRPr/>
              </a:pPr>
              <a:t>12.12.2014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FFB17164-20E4-46BA-8A41-FD5D008055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49773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B17164-20E4-46BA-8A41-FD5D00805560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45261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CC0984-5BDE-4910-BD85-2CBD9B82C437}" type="slidenum">
              <a:rPr lang="ru-RU"/>
              <a:pPr/>
              <a:t>6</a:t>
            </a:fld>
            <a:endParaRPr lang="ru-RU"/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B17164-20E4-46BA-8A41-FD5D00805560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970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A1339A5-EA3F-4F7F-A5B7-52E14083364A}" type="slidenum">
              <a:rPr lang="ru-RU" smtClean="0"/>
              <a:pPr/>
              <a:t>14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8406D0A-D323-4C71-86D2-74BC33BA769C}" type="datetimeFigureOut">
              <a:rPr lang="ru-RU" smtClean="0"/>
              <a:pPr>
                <a:defRPr/>
              </a:pPr>
              <a:t>12.12.2014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21830D-C80D-4993-99D8-9E751C0387F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EF3414E-ED9A-4F8D-94D7-6777BBDF5A32}" type="datetimeFigureOut">
              <a:rPr lang="ru-RU" smtClean="0"/>
              <a:pPr>
                <a:defRPr/>
              </a:pPr>
              <a:t>12.12.2014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835E89-AA60-4D3D-B600-89F83AF30FB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F1393D8-88B5-411F-ACB1-C7115DEBA411}" type="datetimeFigureOut">
              <a:rPr lang="ru-RU" smtClean="0"/>
              <a:pPr>
                <a:defRPr/>
              </a:pPr>
              <a:t>12.12.2014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AFDE43-C32A-410F-ACAF-711486818FA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EA2EBBB-E5BD-41FC-9589-6E698BBEDCEF}" type="datetimeFigureOut">
              <a:rPr lang="ru-RU" smtClean="0"/>
              <a:pPr>
                <a:defRPr/>
              </a:pPr>
              <a:t>12.12.2014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960297-3F74-420F-9E59-4D0DBB20128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7C3368A-0575-4EA7-9DD8-3E0447006502}" type="datetimeFigureOut">
              <a:rPr lang="ru-RU" smtClean="0"/>
              <a:pPr>
                <a:defRPr/>
              </a:pPr>
              <a:t>12.12.2014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C76AB7-94A5-43EF-BF21-7B6D46133BA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BBD5829-265C-4676-9AC0-B6208928D900}" type="datetimeFigureOut">
              <a:rPr lang="ru-RU" smtClean="0"/>
              <a:pPr>
                <a:defRPr/>
              </a:pPr>
              <a:t>12.12.2014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C172D4-CD04-4387-8D8F-A3B9B16DEE6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D6C2D41-C8CD-4464-822C-8E9D889E431D}" type="datetimeFigureOut">
              <a:rPr lang="ru-RU" smtClean="0"/>
              <a:pPr>
                <a:defRPr/>
              </a:pPr>
              <a:t>12.12.2014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8FB966-329A-4689-B961-D3645C4DDDB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1016D2E-D344-4F0D-9945-E8397E8A1F5D}" type="datetimeFigureOut">
              <a:rPr lang="ru-RU" smtClean="0"/>
              <a:pPr>
                <a:defRPr/>
              </a:pPr>
              <a:t>12.12.2014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814999-FA78-4A2F-A51A-51482B5A9F9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040D174-48D3-4A05-AB7D-A1B92F7137D9}" type="datetimeFigureOut">
              <a:rPr lang="ru-RU" smtClean="0"/>
              <a:pPr>
                <a:defRPr/>
              </a:pPr>
              <a:t>12.12.2014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021EDA-F5C0-4683-99D5-88A0084B00F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881FEAF-6CDC-422C-A76E-E10E911D365D}" type="datetimeFigureOut">
              <a:rPr lang="ru-RU" smtClean="0"/>
              <a:pPr>
                <a:defRPr/>
              </a:pPr>
              <a:t>12.12.2014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8CCD3B-6AB3-4CB0-9A9F-CDC8636E486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6D6DCC6-5209-4874-9836-702797DA2A65}" type="datetimeFigureOut">
              <a:rPr lang="ru-RU" smtClean="0"/>
              <a:pPr>
                <a:defRPr/>
              </a:pPr>
              <a:t>12.12.2014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BE58DA-3328-4672-BB24-3953A27D10C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34E33B97-4A11-4976-9CFB-21EC85393626}" type="datetimeFigureOut">
              <a:rPr lang="ru-RU" smtClean="0"/>
              <a:pPr>
                <a:defRPr/>
              </a:pPr>
              <a:t>12.12.2014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0D992F0E-A527-4E27-8B5F-00C26840B9C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8" r:id="rId1"/>
    <p:sldLayoutId id="2147483899" r:id="rId2"/>
    <p:sldLayoutId id="2147483900" r:id="rId3"/>
    <p:sldLayoutId id="2147483901" r:id="rId4"/>
    <p:sldLayoutId id="2147483902" r:id="rId5"/>
    <p:sldLayoutId id="2147483903" r:id="rId6"/>
    <p:sldLayoutId id="2147483904" r:id="rId7"/>
    <p:sldLayoutId id="2147483905" r:id="rId8"/>
    <p:sldLayoutId id="2147483906" r:id="rId9"/>
    <p:sldLayoutId id="2147483907" r:id="rId10"/>
    <p:sldLayoutId id="2147483908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image" Target="../media/image22.jpeg"/><Relationship Id="rId7" Type="http://schemas.openxmlformats.org/officeDocument/2006/relationships/image" Target="../media/image2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8.bin"/><Relationship Id="rId11" Type="http://schemas.openxmlformats.org/officeDocument/2006/relationships/image" Target="../media/image21.wmf"/><Relationship Id="rId5" Type="http://schemas.openxmlformats.org/officeDocument/2006/relationships/image" Target="../media/image19.wmf"/><Relationship Id="rId10" Type="http://schemas.openxmlformats.org/officeDocument/2006/relationships/oleObject" Target="../embeddings/oleObject10.bin"/><Relationship Id="rId4" Type="http://schemas.openxmlformats.org/officeDocument/2006/relationships/oleObject" Target="../embeddings/oleObject7.bin"/><Relationship Id="rId9" Type="http://schemas.openxmlformats.org/officeDocument/2006/relationships/image" Target="../media/image4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microsoft.com/office/2007/relationships/hdphoto" Target="../media/hdphoto2.wdp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microsoft.com/office/2007/relationships/hdphoto" Target="../media/hdphoto2.wdp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microsoft.com/office/2007/relationships/hdphoto" Target="../media/hdphoto2.wdp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1.bin"/><Relationship Id="rId10" Type="http://schemas.openxmlformats.org/officeDocument/2006/relationships/image" Target="../media/image6.wmf"/><Relationship Id="rId4" Type="http://schemas.openxmlformats.org/officeDocument/2006/relationships/image" Target="../media/image7.jpeg"/><Relationship Id="rId9" Type="http://schemas.openxmlformats.org/officeDocument/2006/relationships/oleObject" Target="../embeddings/oleObject3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11.png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4.bin"/><Relationship Id="rId10" Type="http://schemas.openxmlformats.org/officeDocument/2006/relationships/image" Target="../media/image10.wmf"/><Relationship Id="rId4" Type="http://schemas.openxmlformats.org/officeDocument/2006/relationships/image" Target="../media/image12.png"/><Relationship Id="rId9" Type="http://schemas.openxmlformats.org/officeDocument/2006/relationships/oleObject" Target="../embeddings/oleObject6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6.gif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79103"/>
            <a:ext cx="8712968" cy="65347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09396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250283"/>
            <a:ext cx="8715375" cy="3071812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познакомиться с понятием равнодействующей силы;</a:t>
            </a:r>
            <a:br>
              <a:rPr lang="ru-RU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научиться пользоваться правилами определения равнодействующей сил, направленных по одной прямой; </a:t>
            </a:r>
            <a:br>
              <a:rPr lang="ru-RU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показать практическое значение учета всех сил действующих на тело</a:t>
            </a:r>
          </a:p>
        </p:txBody>
      </p:sp>
      <p:sp>
        <p:nvSpPr>
          <p:cNvPr id="14339" name="TextBox 2"/>
          <p:cNvSpPr txBox="1">
            <a:spLocks noChangeArrowheads="1"/>
          </p:cNvSpPr>
          <p:nvPr/>
        </p:nvSpPr>
        <p:spPr bwMode="auto">
          <a:xfrm>
            <a:off x="785813" y="357188"/>
            <a:ext cx="501032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Цели урока: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6625" name="Picture 1" descr="F:\slojenie1.gif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rot="1073688">
            <a:off x="662862" y="4264658"/>
            <a:ext cx="3514725" cy="2543175"/>
          </a:xfrm>
          <a:prstGeom prst="rect">
            <a:avLst/>
          </a:prstGeom>
          <a:noFill/>
        </p:spPr>
      </p:pic>
      <p:pic>
        <p:nvPicPr>
          <p:cNvPr id="26626" name="Picture 2" descr="F:\slojenie2.gif"/>
          <p:cNvPicPr>
            <a:picLocks noChangeAspect="1" noChangeArrowheads="1"/>
          </p:cNvPicPr>
          <p:nvPr/>
        </p:nvPicPr>
        <p:blipFill>
          <a:blip r:embed="rId3" cstate="print">
            <a:lum bright="20000"/>
          </a:blip>
          <a:srcRect/>
          <a:stretch>
            <a:fillRect/>
          </a:stretch>
        </p:blipFill>
        <p:spPr bwMode="auto">
          <a:xfrm rot="20440361">
            <a:off x="4621078" y="-39315"/>
            <a:ext cx="2971800" cy="25431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Содержимое 3" descr="Shelby GT 40 MK II (3).jpg"/>
          <p:cNvPicPr>
            <a:picLocks noGrp="1" noChangeAspect="1"/>
          </p:cNvPicPr>
          <p:nvPr>
            <p:ph sz="quarter" idx="13"/>
          </p:nvPr>
        </p:nvPicPr>
        <p:blipFill>
          <a:blip r:embed="rId3" cstate="print"/>
          <a:srcRect l="7813" t="21765" r="3906" b="16609"/>
          <a:stretch>
            <a:fillRect/>
          </a:stretch>
        </p:blipFill>
        <p:spPr>
          <a:xfrm>
            <a:off x="285720" y="214290"/>
            <a:ext cx="8629650" cy="4000519"/>
          </a:xfrm>
          <a:effectLst>
            <a:softEdge rad="112500"/>
          </a:effectLst>
        </p:spPr>
      </p:pic>
      <p:sp>
        <p:nvSpPr>
          <p:cNvPr id="5" name="Стрелка вправо 4"/>
          <p:cNvSpPr/>
          <p:nvPr/>
        </p:nvSpPr>
        <p:spPr>
          <a:xfrm>
            <a:off x="5286375" y="3571875"/>
            <a:ext cx="1785938" cy="285750"/>
          </a:xfrm>
          <a:prstGeom prst="right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aphicFrame>
        <p:nvGraphicFramePr>
          <p:cNvPr id="2050" name="Object 3"/>
          <p:cNvGraphicFramePr>
            <a:graphicFrameLocks noChangeAspect="1"/>
          </p:cNvGraphicFramePr>
          <p:nvPr/>
        </p:nvGraphicFramePr>
        <p:xfrm>
          <a:off x="6572250" y="4000500"/>
          <a:ext cx="536575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4" name="Формула" r:id="rId4" imgW="253780" imgH="266469" progId="Equation.3">
                  <p:embed/>
                </p:oleObj>
              </mc:Choice>
              <mc:Fallback>
                <p:oleObj name="Формула" r:id="rId4" imgW="253780" imgH="266469" progId="Equation.3">
                  <p:embed/>
                  <p:pic>
                    <p:nvPicPr>
                      <p:cNvPr id="0" name="Picture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72250" y="4000500"/>
                        <a:ext cx="536575" cy="563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Группа 12"/>
          <p:cNvGrpSpPr>
            <a:grpSpLocks/>
          </p:cNvGrpSpPr>
          <p:nvPr/>
        </p:nvGrpSpPr>
        <p:grpSpPr bwMode="auto">
          <a:xfrm>
            <a:off x="2286000" y="3571875"/>
            <a:ext cx="3000375" cy="1036638"/>
            <a:chOff x="1643042" y="4714884"/>
            <a:chExt cx="3000396" cy="1036642"/>
          </a:xfrm>
        </p:grpSpPr>
        <p:sp>
          <p:nvSpPr>
            <p:cNvPr id="7" name="Стрелка влево 6"/>
            <p:cNvSpPr/>
            <p:nvPr/>
          </p:nvSpPr>
          <p:spPr>
            <a:xfrm>
              <a:off x="1643042" y="4714884"/>
              <a:ext cx="3000396" cy="285751"/>
            </a:xfrm>
            <a:prstGeom prst="leftArrow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graphicFrame>
          <p:nvGraphicFramePr>
            <p:cNvPr id="4101" name="Object 7"/>
            <p:cNvGraphicFramePr>
              <a:graphicFrameLocks noChangeAspect="1"/>
            </p:cNvGraphicFramePr>
            <p:nvPr/>
          </p:nvGraphicFramePr>
          <p:xfrm>
            <a:off x="1714460" y="5214951"/>
            <a:ext cx="696912" cy="5365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55" name="Формула" r:id="rId6" imgW="330057" imgH="253890" progId="Equation.3">
                    <p:embed/>
                  </p:oleObj>
                </mc:Choice>
                <mc:Fallback>
                  <p:oleObj name="Формула" r:id="rId6" imgW="330057" imgH="253890" progId="Equation.3">
                    <p:embed/>
                    <p:pic>
                      <p:nvPicPr>
                        <p:cNvPr id="0" name="Picture 2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14460" y="5214951"/>
                          <a:ext cx="696912" cy="5365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0" name="Стрелка вверх 9"/>
          <p:cNvSpPr/>
          <p:nvPr/>
        </p:nvSpPr>
        <p:spPr>
          <a:xfrm>
            <a:off x="5143500" y="2571750"/>
            <a:ext cx="285750" cy="1071563"/>
          </a:xfrm>
          <a:prstGeom prst="upArrow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pSp>
        <p:nvGrpSpPr>
          <p:cNvPr id="3" name="Группа 13"/>
          <p:cNvGrpSpPr>
            <a:grpSpLocks/>
          </p:cNvGrpSpPr>
          <p:nvPr/>
        </p:nvGrpSpPr>
        <p:grpSpPr bwMode="auto">
          <a:xfrm>
            <a:off x="5143500" y="3786188"/>
            <a:ext cx="785813" cy="1179512"/>
            <a:chOff x="4500562" y="4929198"/>
            <a:chExt cx="785815" cy="1179517"/>
          </a:xfrm>
        </p:grpSpPr>
        <p:sp>
          <p:nvSpPr>
            <p:cNvPr id="9" name="Стрелка вниз 8"/>
            <p:cNvSpPr/>
            <p:nvPr/>
          </p:nvSpPr>
          <p:spPr>
            <a:xfrm>
              <a:off x="4500562" y="4929198"/>
              <a:ext cx="285751" cy="1071567"/>
            </a:xfrm>
            <a:prstGeom prst="downArrow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graphicFrame>
          <p:nvGraphicFramePr>
            <p:cNvPr id="4100" name="Object 8"/>
            <p:cNvGraphicFramePr>
              <a:graphicFrameLocks noChangeAspect="1"/>
            </p:cNvGraphicFramePr>
            <p:nvPr/>
          </p:nvGraphicFramePr>
          <p:xfrm>
            <a:off x="4857752" y="5572140"/>
            <a:ext cx="428625" cy="5365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56" name="Формула" r:id="rId8" imgW="203024" imgH="253780" progId="Equation.3">
                    <p:embed/>
                  </p:oleObj>
                </mc:Choice>
                <mc:Fallback>
                  <p:oleObj name="Формула" r:id="rId8" imgW="203024" imgH="253780" progId="Equation.3">
                    <p:embed/>
                    <p:pic>
                      <p:nvPicPr>
                        <p:cNvPr id="0" name="Picture 2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57752" y="5572140"/>
                          <a:ext cx="428625" cy="5365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4" name="Стрелка влево 13"/>
          <p:cNvSpPr/>
          <p:nvPr/>
        </p:nvSpPr>
        <p:spPr>
          <a:xfrm>
            <a:off x="4071938" y="3357563"/>
            <a:ext cx="1285875" cy="714375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285750" y="4929188"/>
            <a:ext cx="8501063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FF0000"/>
                </a:solidFill>
                <a:latin typeface="Cambria" pitchFamily="18" charset="0"/>
              </a:rPr>
              <a:t>Силу</a:t>
            </a:r>
            <a:r>
              <a:rPr lang="ru-RU" sz="2800" b="1">
                <a:latin typeface="Cambria" pitchFamily="18" charset="0"/>
              </a:rPr>
              <a:t>,  которая  производит  на  тело  такое  же  действие, как  несколько  одновременно действующих   сил,   называют   </a:t>
            </a:r>
            <a:r>
              <a:rPr lang="ru-RU" sz="2800" b="1">
                <a:solidFill>
                  <a:srgbClr val="FF0000"/>
                </a:solidFill>
                <a:latin typeface="Cambria" pitchFamily="18" charset="0"/>
              </a:rPr>
              <a:t>равнодействующей  </a:t>
            </a:r>
            <a:r>
              <a:rPr lang="ru-RU" sz="2800" b="1">
                <a:latin typeface="Cambria" pitchFamily="18" charset="0"/>
              </a:rPr>
              <a:t>этих  сил.</a:t>
            </a:r>
            <a:endParaRPr lang="ru-RU" sz="2800"/>
          </a:p>
        </p:txBody>
      </p:sp>
      <p:graphicFrame>
        <p:nvGraphicFramePr>
          <p:cNvPr id="4" name="Object 13"/>
          <p:cNvGraphicFramePr>
            <a:graphicFrameLocks noChangeAspect="1"/>
          </p:cNvGraphicFramePr>
          <p:nvPr/>
        </p:nvGraphicFramePr>
        <p:xfrm>
          <a:off x="4286250" y="4071938"/>
          <a:ext cx="347663" cy="563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7" name="Формула" r:id="rId10" imgW="177569" imgH="266353" progId="Equation.3">
                  <p:embed/>
                </p:oleObj>
              </mc:Choice>
              <mc:Fallback>
                <p:oleObj name="Формула" r:id="rId10" imgW="177569" imgH="266353" progId="Equation.3">
                  <p:embed/>
                  <p:pic>
                    <p:nvPicPr>
                      <p:cNvPr id="0" name="Picture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6250" y="4071938"/>
                        <a:ext cx="347663" cy="563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4" grpId="0" animBg="1"/>
      <p:bldP spid="1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785813" y="0"/>
            <a:ext cx="7772400" cy="1143000"/>
          </a:xfrm>
        </p:spPr>
        <p:txBody>
          <a:bodyPr/>
          <a:lstStyle/>
          <a:p>
            <a:pPr algn="ctr"/>
            <a:r>
              <a:rPr lang="ru-RU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Сложение сил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13"/>
          </p:nvPr>
        </p:nvSpPr>
        <p:spPr>
          <a:xfrm>
            <a:off x="3857620" y="1428736"/>
            <a:ext cx="5000628" cy="457200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Модуль равнодействующей сил равен </a:t>
            </a:r>
            <a:r>
              <a:rPr lang="ru-RU" dirty="0" smtClean="0">
                <a:solidFill>
                  <a:srgbClr val="FF0000"/>
                </a:solidFill>
              </a:rPr>
              <a:t>сумме </a:t>
            </a:r>
            <a:r>
              <a:rPr lang="ru-RU" dirty="0" smtClean="0"/>
              <a:t>модулей всех действующих сил, если они направлены вдоль одной прямой и </a:t>
            </a:r>
            <a:r>
              <a:rPr lang="ru-RU" dirty="0" smtClean="0">
                <a:solidFill>
                  <a:srgbClr val="FF0000"/>
                </a:solidFill>
              </a:rPr>
              <a:t>в одну сторону</a:t>
            </a:r>
            <a:r>
              <a:rPr lang="ru-RU" dirty="0" smtClean="0"/>
              <a:t>. Направление </a:t>
            </a:r>
            <a:r>
              <a:rPr lang="ru-RU" dirty="0" err="1" smtClean="0"/>
              <a:t>равнодействую-щей</a:t>
            </a:r>
            <a:r>
              <a:rPr lang="ru-RU" dirty="0" smtClean="0"/>
              <a:t> в этом случае </a:t>
            </a:r>
            <a:r>
              <a:rPr lang="ru-RU" dirty="0" smtClean="0">
                <a:solidFill>
                  <a:srgbClr val="FF0000"/>
                </a:solidFill>
              </a:rPr>
              <a:t>совпадает </a:t>
            </a:r>
            <a:r>
              <a:rPr lang="ru-RU" dirty="0" smtClean="0"/>
              <a:t>с направлением действующих сил.</a:t>
            </a:r>
          </a:p>
        </p:txBody>
      </p:sp>
      <p:pic>
        <p:nvPicPr>
          <p:cNvPr id="15364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50" y="1643063"/>
            <a:ext cx="1500188" cy="380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85720" y="5715000"/>
            <a:ext cx="435771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b="1" dirty="0"/>
              <a:t>F </a:t>
            </a:r>
            <a:r>
              <a:rPr lang="en-US" sz="3200" dirty="0"/>
              <a:t>= 5</a:t>
            </a:r>
            <a:r>
              <a:rPr lang="ru-RU" sz="3200" dirty="0"/>
              <a:t> Н </a:t>
            </a:r>
            <a:r>
              <a:rPr lang="en-US" sz="3200" dirty="0"/>
              <a:t>+</a:t>
            </a:r>
            <a:r>
              <a:rPr lang="ru-RU" sz="3200" dirty="0"/>
              <a:t> </a:t>
            </a:r>
            <a:r>
              <a:rPr lang="en-US" sz="3200" dirty="0"/>
              <a:t>3</a:t>
            </a:r>
            <a:r>
              <a:rPr lang="ru-RU" sz="3200" dirty="0"/>
              <a:t> Н = 8 Н ;</a:t>
            </a:r>
          </a:p>
        </p:txBody>
      </p:sp>
      <p:sp>
        <p:nvSpPr>
          <p:cNvPr id="8" name="Стрелка вниз 7"/>
          <p:cNvSpPr/>
          <p:nvPr/>
        </p:nvSpPr>
        <p:spPr>
          <a:xfrm>
            <a:off x="2428875" y="4357688"/>
            <a:ext cx="500063" cy="1285875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10" name="Прямая со стрелкой 9"/>
          <p:cNvCxnSpPr/>
          <p:nvPr/>
        </p:nvCxnSpPr>
        <p:spPr>
          <a:xfrm rot="10800000">
            <a:off x="2214563" y="3000375"/>
            <a:ext cx="785812" cy="214313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Стрелка вниз 6"/>
          <p:cNvSpPr/>
          <p:nvPr/>
        </p:nvSpPr>
        <p:spPr>
          <a:xfrm>
            <a:off x="2428875" y="2000250"/>
            <a:ext cx="500063" cy="1643063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/>
      <p:bldP spid="8" grpId="0" animBg="1"/>
      <p:bldP spid="7" grpId="0" animBg="1"/>
      <p:bldP spid="7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785813" y="0"/>
            <a:ext cx="7772400" cy="1143000"/>
          </a:xfrm>
        </p:spPr>
        <p:txBody>
          <a:bodyPr/>
          <a:lstStyle/>
          <a:p>
            <a:pPr algn="ctr"/>
            <a:r>
              <a:rPr lang="ru-RU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Разность сил</a:t>
            </a:r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4"/>
          </p:nvPr>
        </p:nvSpPr>
        <p:spPr>
          <a:xfrm>
            <a:off x="4071934" y="1447800"/>
            <a:ext cx="4611691" cy="457200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Модуль </a:t>
            </a:r>
            <a:r>
              <a:rPr lang="ru-RU" dirty="0" err="1" smtClean="0"/>
              <a:t>равнодейству-ющей</a:t>
            </a:r>
            <a:r>
              <a:rPr lang="ru-RU" dirty="0" smtClean="0"/>
              <a:t> сил равен </a:t>
            </a:r>
            <a:r>
              <a:rPr lang="ru-RU" dirty="0" smtClean="0">
                <a:solidFill>
                  <a:srgbClr val="FF0000"/>
                </a:solidFill>
              </a:rPr>
              <a:t>разности </a:t>
            </a:r>
            <a:r>
              <a:rPr lang="ru-RU" dirty="0" smtClean="0"/>
              <a:t>модулей действующих сил, если они направлены вдоль одной прямой и </a:t>
            </a:r>
            <a:r>
              <a:rPr lang="ru-RU" dirty="0" smtClean="0">
                <a:solidFill>
                  <a:srgbClr val="FF0000"/>
                </a:solidFill>
              </a:rPr>
              <a:t>в противоположные стороны</a:t>
            </a:r>
            <a:r>
              <a:rPr lang="ru-RU" dirty="0" smtClean="0"/>
              <a:t>. Направлена равнодействующая в этом случае </a:t>
            </a:r>
            <a:r>
              <a:rPr lang="ru-RU" dirty="0" smtClean="0">
                <a:solidFill>
                  <a:srgbClr val="FF0000"/>
                </a:solidFill>
              </a:rPr>
              <a:t>в сторону большей  </a:t>
            </a:r>
            <a:r>
              <a:rPr lang="ru-RU" dirty="0" smtClean="0"/>
              <a:t>по модулю силы.</a:t>
            </a:r>
          </a:p>
        </p:txBody>
      </p:sp>
      <p:pic>
        <p:nvPicPr>
          <p:cNvPr id="16388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1688" y="1785938"/>
            <a:ext cx="1524000" cy="3929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57158" y="6000750"/>
            <a:ext cx="407196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b="1" dirty="0"/>
              <a:t>F</a:t>
            </a:r>
            <a:r>
              <a:rPr lang="en-US" sz="3200" dirty="0"/>
              <a:t> = </a:t>
            </a:r>
            <a:r>
              <a:rPr lang="ru-RU" sz="3200" dirty="0"/>
              <a:t>3 Н – 2 Н = 1 Н</a:t>
            </a:r>
          </a:p>
        </p:txBody>
      </p:sp>
      <p:cxnSp>
        <p:nvCxnSpPr>
          <p:cNvPr id="7" name="Прямая со стрелкой 6"/>
          <p:cNvCxnSpPr/>
          <p:nvPr/>
        </p:nvCxnSpPr>
        <p:spPr>
          <a:xfrm rot="16200000" flipH="1">
            <a:off x="2500313" y="4143375"/>
            <a:ext cx="714375" cy="14287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Стрелка вниз 7"/>
          <p:cNvSpPr/>
          <p:nvPr/>
        </p:nvSpPr>
        <p:spPr>
          <a:xfrm>
            <a:off x="2643188" y="5286375"/>
            <a:ext cx="357187" cy="785813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Стрелка вверх 8"/>
          <p:cNvSpPr/>
          <p:nvPr/>
        </p:nvSpPr>
        <p:spPr>
          <a:xfrm>
            <a:off x="2643188" y="1714500"/>
            <a:ext cx="357187" cy="1285875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/>
      <p:bldP spid="8" grpId="0" animBg="1"/>
      <p:bldP spid="8" grpId="1" animBg="1"/>
      <p:bldP spid="9" grpId="0" animBg="1"/>
      <p:bldP spid="9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84" name="Заголовок 1"/>
          <p:cNvSpPr>
            <a:spLocks noGrp="1"/>
          </p:cNvSpPr>
          <p:nvPr>
            <p:ph type="title"/>
          </p:nvPr>
        </p:nvSpPr>
        <p:spPr>
          <a:xfrm>
            <a:off x="785813" y="0"/>
            <a:ext cx="7674619" cy="980729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Как найти равнодействующую сил?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3"/>
          </p:nvPr>
        </p:nvGraphicFramePr>
        <p:xfrm>
          <a:off x="214313" y="1143000"/>
          <a:ext cx="8643999" cy="54633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1768"/>
                <a:gridCol w="3500462"/>
                <a:gridCol w="2571769"/>
              </a:tblGrid>
              <a:tr h="92869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eorgia" pitchFamily="18" charset="0"/>
                        </a:rPr>
                        <a:t>Направление 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eorgia" pitchFamily="18" charset="0"/>
                        </a:rPr>
                        <a:t>Рисунок 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eorgia" pitchFamily="18" charset="0"/>
                        </a:rPr>
                        <a:t>Формула 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eorgia" pitchFamily="18" charset="0"/>
                      </a:endParaRPr>
                    </a:p>
                  </a:txBody>
                  <a:tcPr horzOverflow="overflow"/>
                </a:tc>
              </a:tr>
              <a:tr h="13902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eorgia" pitchFamily="18" charset="0"/>
                        </a:rPr>
                        <a:t>По одной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eorgia" pitchFamily="18" charset="0"/>
                        </a:rPr>
                        <a:t>прямой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eorgia" pitchFamily="18" charset="0"/>
                        </a:rPr>
                        <a:t> 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eorgia" pitchFamily="18" charset="0"/>
                        </a:rPr>
                        <a:t>в одну сторону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eorgia" pitchFamily="18" charset="0"/>
                        </a:rPr>
                        <a:t> 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</a:t>
                      </a:r>
                      <a:r>
                        <a:rPr kumimoji="0" lang="en-US" sz="28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  <a:r>
                        <a:rPr kumimoji="0" 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28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</a:t>
                      </a:r>
                      <a:r>
                        <a:rPr kumimoji="0" lang="ru-RU" sz="28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8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</a:t>
                      </a:r>
                      <a:r>
                        <a:rPr kumimoji="0" lang="ru-RU" sz="28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</a:t>
                      </a:r>
                      <a:r>
                        <a:rPr kumimoji="0" lang="en-US" sz="28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  <a:r>
                        <a:rPr kumimoji="0" 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ru-RU" sz="28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-25000" dirty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eorgia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-25000" dirty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eorgia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-25000" dirty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eorgia" pitchFamily="18" charset="0"/>
                      </a:endParaRPr>
                    </a:p>
                  </a:txBody>
                  <a:tcPr horzOverflow="overflow"/>
                </a:tc>
              </a:tr>
              <a:tr h="1230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Georgia" pitchFamily="18" charset="0"/>
                        </a:rPr>
                        <a:t>По одной прямой в разные стороны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Georgia" pitchFamily="18" charset="0"/>
                        </a:rPr>
                        <a:t> 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F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R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   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400" b="1" dirty="0" smtClean="0">
                          <a:solidFill>
                            <a:srgbClr val="3333CC"/>
                          </a:solidFill>
                          <a:latin typeface="Georgia" pitchFamily="18" charset="0"/>
                        </a:rPr>
                        <a:t>F</a:t>
                      </a:r>
                      <a:r>
                        <a:rPr lang="en-US" sz="2400" b="1" baseline="-25000" dirty="0" smtClean="0">
                          <a:solidFill>
                            <a:srgbClr val="3333CC"/>
                          </a:solidFill>
                          <a:latin typeface="Georgia" pitchFamily="18" charset="0"/>
                        </a:rPr>
                        <a:t>2</a:t>
                      </a:r>
                      <a:r>
                        <a:rPr lang="en-US" sz="2400" b="1" dirty="0" smtClean="0">
                          <a:solidFill>
                            <a:srgbClr val="3333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eorgia" pitchFamily="18" charset="0"/>
                        </a:rPr>
                        <a:t> </a:t>
                      </a:r>
                      <a:r>
                        <a:rPr lang="en-US" sz="2400" b="1" dirty="0" smtClean="0">
                          <a:solidFill>
                            <a:srgbClr val="3333CC"/>
                          </a:solidFill>
                          <a:effectLst/>
                          <a:latin typeface="Georgia" pitchFamily="18" charset="0"/>
                        </a:rPr>
                        <a:t>&gt;</a:t>
                      </a:r>
                      <a:r>
                        <a:rPr lang="en-US" sz="2400" b="1" dirty="0" smtClean="0">
                          <a:solidFill>
                            <a:srgbClr val="3333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eorgia" pitchFamily="18" charset="0"/>
                        </a:rPr>
                        <a:t>  </a:t>
                      </a:r>
                      <a:r>
                        <a:rPr lang="en-US" sz="2400" b="1" dirty="0" smtClean="0">
                          <a:solidFill>
                            <a:srgbClr val="3333CC"/>
                          </a:solidFill>
                          <a:latin typeface="Georgia" pitchFamily="18" charset="0"/>
                        </a:rPr>
                        <a:t>F</a:t>
                      </a:r>
                      <a:r>
                        <a:rPr lang="en-US" sz="2400" b="1" baseline="-25000" dirty="0" smtClean="0">
                          <a:solidFill>
                            <a:srgbClr val="3333CC"/>
                          </a:solidFill>
                          <a:latin typeface="Georgia" pitchFamily="18" charset="0"/>
                        </a:rPr>
                        <a:t>1</a:t>
                      </a:r>
                      <a:endParaRPr kumimoji="0" lang="ru-RU" sz="2400" b="1" i="0" u="none" strike="noStrike" cap="none" normalizeH="0" baseline="-25000" dirty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eorgia" pitchFamily="18" charset="0"/>
                      </a:endParaRPr>
                    </a:p>
                  </a:txBody>
                  <a:tcPr horzOverflow="overflow"/>
                </a:tc>
              </a:tr>
              <a:tr h="15631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Georgia" pitchFamily="18" charset="0"/>
                        </a:rPr>
                        <a:t>По одной прямой в разные стороны,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Georgia" pitchFamily="18" charset="0"/>
                        </a:rPr>
                        <a:t> 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Georgia" pitchFamily="18" charset="0"/>
                        </a:rPr>
                        <a:t>равные друг другу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Georgia" pitchFamily="18" charset="0"/>
                        </a:rPr>
                        <a:t> 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F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eorgia" pitchFamily="18" charset="0"/>
                        </a:rPr>
                        <a:t/>
                      </a:r>
                      <a:b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eorgia" pitchFamily="18" charset="0"/>
                        </a:rPr>
                      </a:br>
                      <a:r>
                        <a:rPr lang="en-US" sz="2400" b="1" dirty="0" smtClean="0">
                          <a:solidFill>
                            <a:srgbClr val="3333CC"/>
                          </a:solidFill>
                          <a:latin typeface="Georgia" pitchFamily="18" charset="0"/>
                        </a:rPr>
                        <a:t>F</a:t>
                      </a:r>
                      <a:r>
                        <a:rPr lang="en-US" sz="2400" b="1" baseline="-25000" dirty="0" smtClean="0">
                          <a:solidFill>
                            <a:srgbClr val="3333CC"/>
                          </a:solidFill>
                          <a:latin typeface="Georgia" pitchFamily="18" charset="0"/>
                        </a:rPr>
                        <a:t>2</a:t>
                      </a:r>
                      <a:r>
                        <a:rPr lang="en-US" sz="2400" b="1" dirty="0" smtClean="0">
                          <a:solidFill>
                            <a:srgbClr val="3333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eorgia" pitchFamily="18" charset="0"/>
                        </a:rPr>
                        <a:t> </a:t>
                      </a:r>
                      <a:r>
                        <a:rPr lang="en-US" sz="2400" b="1" dirty="0" smtClean="0">
                          <a:solidFill>
                            <a:srgbClr val="3333CC"/>
                          </a:solidFill>
                          <a:effectLst/>
                          <a:latin typeface="Georgia" pitchFamily="18" charset="0"/>
                        </a:rPr>
                        <a:t>= </a:t>
                      </a:r>
                      <a:r>
                        <a:rPr lang="en-US" sz="2400" b="1" dirty="0" smtClean="0">
                          <a:solidFill>
                            <a:srgbClr val="3333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eorgia" pitchFamily="18" charset="0"/>
                        </a:rPr>
                        <a:t> </a:t>
                      </a:r>
                      <a:r>
                        <a:rPr lang="en-US" sz="2400" b="1" dirty="0" smtClean="0">
                          <a:solidFill>
                            <a:srgbClr val="3333CC"/>
                          </a:solidFill>
                          <a:latin typeface="Georgia" pitchFamily="18" charset="0"/>
                        </a:rPr>
                        <a:t>F</a:t>
                      </a:r>
                      <a:r>
                        <a:rPr lang="en-US" sz="2400" b="1" baseline="-25000" dirty="0" smtClean="0">
                          <a:solidFill>
                            <a:srgbClr val="3333CC"/>
                          </a:solidFill>
                          <a:latin typeface="Georgia" pitchFamily="18" charset="0"/>
                        </a:rPr>
                        <a:t>1</a:t>
                      </a:r>
                      <a:endParaRPr kumimoji="0" lang="ru-RU" sz="2400" b="1" i="0" u="none" strike="noStrike" cap="none" normalizeH="0" baseline="-25000" dirty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eorgia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ru-RU" sz="2400" b="1" dirty="0" smtClean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eorgia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eorgia" pitchFamily="18" charset="0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  <p:sp>
        <p:nvSpPr>
          <p:cNvPr id="12" name="Овал 11"/>
          <p:cNvSpPr/>
          <p:nvPr/>
        </p:nvSpPr>
        <p:spPr>
          <a:xfrm>
            <a:off x="4143375" y="4214813"/>
            <a:ext cx="571500" cy="57150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Стрелка вправо 13"/>
          <p:cNvSpPr/>
          <p:nvPr/>
        </p:nvSpPr>
        <p:spPr>
          <a:xfrm>
            <a:off x="4429125" y="4214813"/>
            <a:ext cx="642938" cy="5715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3214688" y="2786063"/>
            <a:ext cx="571500" cy="57150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>
            <a:off x="3500438" y="2786063"/>
            <a:ext cx="2214562" cy="5715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>
            <a:off x="3500438" y="2928938"/>
            <a:ext cx="785812" cy="285750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>
            <a:off x="3500438" y="3000375"/>
            <a:ext cx="1214437" cy="142875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>
            <a:off x="4429125" y="4429125"/>
            <a:ext cx="1214438" cy="142875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Стрелка влево 14"/>
          <p:cNvSpPr/>
          <p:nvPr/>
        </p:nvSpPr>
        <p:spPr>
          <a:xfrm>
            <a:off x="3786188" y="4357688"/>
            <a:ext cx="642937" cy="285750"/>
          </a:xfrm>
          <a:prstGeom prst="lef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4214813" y="5572125"/>
            <a:ext cx="571500" cy="57150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" name="Стрелка влево 16"/>
          <p:cNvSpPr/>
          <p:nvPr/>
        </p:nvSpPr>
        <p:spPr>
          <a:xfrm>
            <a:off x="3357563" y="5715000"/>
            <a:ext cx="1143000" cy="285750"/>
          </a:xfrm>
          <a:prstGeom prst="lef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" name="Стрелка вправо 17"/>
          <p:cNvSpPr/>
          <p:nvPr/>
        </p:nvSpPr>
        <p:spPr>
          <a:xfrm>
            <a:off x="4500563" y="5715000"/>
            <a:ext cx="1143000" cy="28575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6357938" y="2214563"/>
            <a:ext cx="2500312" cy="904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en-US" sz="2400" b="1" dirty="0" smtClean="0">
                <a:solidFill>
                  <a:srgbClr val="3333CC"/>
                </a:solidFill>
                <a:latin typeface="Georgia" pitchFamily="18" charset="0"/>
              </a:rPr>
              <a:t>R </a:t>
            </a:r>
            <a:r>
              <a:rPr lang="en-US" sz="2400" b="1" dirty="0">
                <a:solidFill>
                  <a:srgbClr val="3333CC"/>
                </a:solidFill>
                <a:latin typeface="Georgia" pitchFamily="18" charset="0"/>
              </a:rPr>
              <a:t>= F</a:t>
            </a:r>
            <a:r>
              <a:rPr lang="en-US" sz="2400" b="1" baseline="-25000" dirty="0">
                <a:solidFill>
                  <a:srgbClr val="3333CC"/>
                </a:solidFill>
                <a:latin typeface="Georgia" pitchFamily="18" charset="0"/>
              </a:rPr>
              <a:t>1</a:t>
            </a:r>
            <a:r>
              <a:rPr lang="en-US" sz="2400" b="1" dirty="0">
                <a:solidFill>
                  <a:srgbClr val="3333CC"/>
                </a:solidFill>
                <a:latin typeface="Georgia" pitchFamily="18" charset="0"/>
              </a:rPr>
              <a:t> + F</a:t>
            </a:r>
            <a:r>
              <a:rPr lang="en-US" sz="2400" b="1" baseline="-25000" dirty="0">
                <a:solidFill>
                  <a:srgbClr val="3333CC"/>
                </a:solidFill>
                <a:latin typeface="Georgia" pitchFamily="18" charset="0"/>
              </a:rPr>
              <a:t>2</a:t>
            </a:r>
            <a:endParaRPr lang="ru-RU" sz="2400" b="1" baseline="-25000" dirty="0">
              <a:solidFill>
                <a:srgbClr val="3333CC"/>
              </a:solidFill>
              <a:latin typeface="Georgia" pitchFamily="18" charset="0"/>
            </a:endParaRPr>
          </a:p>
          <a:p>
            <a:pPr algn="ctr">
              <a:spcBef>
                <a:spcPct val="20000"/>
              </a:spcBef>
              <a:defRPr/>
            </a:pPr>
            <a:endParaRPr lang="ru-RU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6429375" y="3786188"/>
            <a:ext cx="2286000" cy="120032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defRPr/>
            </a:pPr>
            <a:endParaRPr lang="en-US" sz="2400" b="1" dirty="0" smtClean="0">
              <a:solidFill>
                <a:srgbClr val="3333CC"/>
              </a:solidFill>
              <a:latin typeface="Georgia" pitchFamily="18" charset="0"/>
            </a:endParaRPr>
          </a:p>
          <a:p>
            <a:pPr algn="ctr">
              <a:spcBef>
                <a:spcPct val="20000"/>
              </a:spcBef>
              <a:defRPr/>
            </a:pPr>
            <a:r>
              <a:rPr lang="en-US" sz="2400" b="1" dirty="0" smtClean="0">
                <a:solidFill>
                  <a:srgbClr val="3333CC"/>
                </a:solidFill>
                <a:latin typeface="Georgia" pitchFamily="18" charset="0"/>
              </a:rPr>
              <a:t>R </a:t>
            </a:r>
            <a:r>
              <a:rPr lang="en-US" sz="2400" b="1" dirty="0">
                <a:solidFill>
                  <a:srgbClr val="3333CC"/>
                </a:solidFill>
                <a:latin typeface="Georgia" pitchFamily="18" charset="0"/>
              </a:rPr>
              <a:t>=</a:t>
            </a:r>
            <a:r>
              <a:rPr lang="en-US" sz="2400" b="1" dirty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 </a:t>
            </a:r>
            <a:r>
              <a:rPr lang="en-US" sz="2400" b="1" dirty="0">
                <a:solidFill>
                  <a:srgbClr val="3333CC"/>
                </a:solidFill>
                <a:latin typeface="Georgia" pitchFamily="18" charset="0"/>
              </a:rPr>
              <a:t>F</a:t>
            </a:r>
            <a:r>
              <a:rPr lang="en-US" sz="2400" b="1" baseline="-25000" dirty="0">
                <a:solidFill>
                  <a:srgbClr val="3333CC"/>
                </a:solidFill>
                <a:latin typeface="Georgia" pitchFamily="18" charset="0"/>
              </a:rPr>
              <a:t>2</a:t>
            </a:r>
            <a:r>
              <a:rPr lang="en-US" sz="2400" b="1" dirty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 -  </a:t>
            </a:r>
            <a:r>
              <a:rPr lang="en-US" sz="2400" b="1" dirty="0">
                <a:solidFill>
                  <a:srgbClr val="3333CC"/>
                </a:solidFill>
                <a:latin typeface="Georgia" pitchFamily="18" charset="0"/>
              </a:rPr>
              <a:t>F</a:t>
            </a:r>
            <a:r>
              <a:rPr lang="en-US" sz="2400" b="1" baseline="-25000" dirty="0">
                <a:solidFill>
                  <a:srgbClr val="3333CC"/>
                </a:solidFill>
                <a:latin typeface="Georgia" pitchFamily="18" charset="0"/>
              </a:rPr>
              <a:t>1</a:t>
            </a:r>
          </a:p>
          <a:p>
            <a:pPr algn="ctr">
              <a:spcBef>
                <a:spcPct val="20000"/>
              </a:spcBef>
              <a:defRPr/>
            </a:pPr>
            <a:endParaRPr lang="ru-RU" sz="2400" b="1" baseline="-25000" dirty="0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eorgia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300192" y="4941168"/>
            <a:ext cx="2520280" cy="17912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  <a:defRPr/>
            </a:pPr>
            <a:endParaRPr lang="en-US" sz="2400" b="1" dirty="0" smtClean="0">
              <a:solidFill>
                <a:srgbClr val="3333CC"/>
              </a:solidFill>
              <a:latin typeface="Georgia" pitchFamily="18" charset="0"/>
            </a:endParaRPr>
          </a:p>
          <a:p>
            <a:pPr algn="ctr">
              <a:spcBef>
                <a:spcPct val="20000"/>
              </a:spcBef>
              <a:defRPr/>
            </a:pPr>
            <a:endParaRPr lang="en-US" sz="2400" b="1" dirty="0" smtClean="0">
              <a:solidFill>
                <a:srgbClr val="3333CC"/>
              </a:solidFill>
              <a:latin typeface="Georgia" pitchFamily="18" charset="0"/>
            </a:endParaRPr>
          </a:p>
          <a:p>
            <a:pPr algn="ctr">
              <a:spcBef>
                <a:spcPct val="20000"/>
              </a:spcBef>
              <a:defRPr/>
            </a:pPr>
            <a:r>
              <a:rPr lang="en-US" sz="2400" b="1" dirty="0" smtClean="0">
                <a:solidFill>
                  <a:srgbClr val="3333CC"/>
                </a:solidFill>
                <a:latin typeface="Georgia" pitchFamily="18" charset="0"/>
              </a:rPr>
              <a:t>R </a:t>
            </a:r>
            <a:r>
              <a:rPr lang="en-US" sz="2400" b="1" dirty="0">
                <a:solidFill>
                  <a:srgbClr val="3333CC"/>
                </a:solidFill>
                <a:latin typeface="Georgia" pitchFamily="18" charset="0"/>
              </a:rPr>
              <a:t>= F</a:t>
            </a:r>
            <a:r>
              <a:rPr lang="en-US" sz="2400" b="1" baseline="-25000" dirty="0">
                <a:solidFill>
                  <a:srgbClr val="3333CC"/>
                </a:solidFill>
                <a:latin typeface="Georgia" pitchFamily="18" charset="0"/>
              </a:rPr>
              <a:t>2</a:t>
            </a:r>
            <a:r>
              <a:rPr lang="en-US" sz="2400" b="1" dirty="0">
                <a:solidFill>
                  <a:srgbClr val="3333CC"/>
                </a:solidFill>
                <a:latin typeface="Georgia" pitchFamily="18" charset="0"/>
              </a:rPr>
              <a:t> -  F</a:t>
            </a:r>
            <a:r>
              <a:rPr lang="en-US" sz="2400" b="1" baseline="-25000" dirty="0">
                <a:solidFill>
                  <a:srgbClr val="3333CC"/>
                </a:solidFill>
                <a:latin typeface="Georgia" pitchFamily="18" charset="0"/>
              </a:rPr>
              <a:t>1</a:t>
            </a:r>
            <a:r>
              <a:rPr lang="en-US" sz="2400" b="1" dirty="0">
                <a:solidFill>
                  <a:srgbClr val="3333CC"/>
                </a:solidFill>
                <a:latin typeface="Georgia" pitchFamily="18" charset="0"/>
              </a:rPr>
              <a:t> =</a:t>
            </a:r>
            <a:r>
              <a:rPr lang="ru-RU" sz="2400" b="1" dirty="0">
                <a:solidFill>
                  <a:srgbClr val="3333CC"/>
                </a:solidFill>
                <a:latin typeface="Georgia" pitchFamily="18" charset="0"/>
              </a:rPr>
              <a:t>  </a:t>
            </a:r>
            <a:r>
              <a:rPr lang="ru-RU" sz="2400" b="1" dirty="0">
                <a:solidFill>
                  <a:srgbClr val="FF0000"/>
                </a:solidFill>
                <a:latin typeface="Georgia" pitchFamily="18" charset="0"/>
              </a:rPr>
              <a:t>0</a:t>
            </a:r>
            <a:r>
              <a:rPr lang="en-US" sz="2400" b="1" dirty="0">
                <a:solidFill>
                  <a:srgbClr val="3333CC"/>
                </a:solidFill>
                <a:latin typeface="Georgia" pitchFamily="18" charset="0"/>
              </a:rPr>
              <a:t> </a:t>
            </a:r>
            <a:endParaRPr lang="ru-RU" sz="2400" b="1" dirty="0">
              <a:solidFill>
                <a:srgbClr val="3333CC"/>
              </a:solidFill>
              <a:latin typeface="Georgia" pitchFamily="18" charset="0"/>
            </a:endParaRPr>
          </a:p>
          <a:p>
            <a:pPr algn="ctr">
              <a:spcBef>
                <a:spcPct val="20000"/>
              </a:spcBef>
              <a:defRPr/>
            </a:pPr>
            <a:endParaRPr lang="ru-RU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1" grpId="0" animBg="1"/>
      <p:bldP spid="21" grpId="0"/>
      <p:bldP spid="22" grpId="0"/>
      <p:bldP spid="2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5013176"/>
            <a:ext cx="6512511" cy="11430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Каково показание динамометров?</a:t>
            </a:r>
            <a:endParaRPr lang="ru-RU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41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809476"/>
            <a:ext cx="2690813" cy="402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128" y="682476"/>
            <a:ext cx="2643187" cy="427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Прямая со стрелкой 6"/>
          <p:cNvCxnSpPr/>
          <p:nvPr/>
        </p:nvCxnSpPr>
        <p:spPr>
          <a:xfrm rot="10800000">
            <a:off x="1691680" y="2348880"/>
            <a:ext cx="714375" cy="285750"/>
          </a:xfrm>
          <a:prstGeom prst="straightConnector1">
            <a:avLst/>
          </a:prstGeom>
          <a:ln w="698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rot="10800000">
            <a:off x="6516216" y="2821632"/>
            <a:ext cx="714375" cy="1587"/>
          </a:xfrm>
          <a:prstGeom prst="straightConnector1">
            <a:avLst/>
          </a:prstGeom>
          <a:ln w="698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28638" y="485775"/>
            <a:ext cx="7504112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33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  <a:cs typeface="Arial" charset="0"/>
              </a:rPr>
              <a:t> </a:t>
            </a:r>
            <a:r>
              <a:rPr lang="ru-RU" sz="2800" b="1" dirty="0">
                <a:solidFill>
                  <a:srgbClr val="336600"/>
                </a:solidFill>
                <a:latin typeface="Georgia" pitchFamily="18" charset="0"/>
                <a:cs typeface="Arial" charset="0"/>
              </a:rPr>
              <a:t> </a:t>
            </a:r>
            <a:r>
              <a:rPr lang="ru-RU" sz="2800" b="1" dirty="0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  <a:t>1. Чему равна равнодействующая двух сил,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  <a:t>приложенных к телу в точке А?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9459" name="Rectangle 10"/>
          <p:cNvSpPr>
            <a:spLocks noChangeArrowheads="1"/>
          </p:cNvSpPr>
          <p:nvPr/>
        </p:nvSpPr>
        <p:spPr bwMode="auto">
          <a:xfrm>
            <a:off x="928688" y="2214563"/>
            <a:ext cx="48577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3600" b="1">
                <a:latin typeface="Cambria" pitchFamily="18" charset="0"/>
              </a:rPr>
              <a:t>А</a:t>
            </a:r>
          </a:p>
        </p:txBody>
      </p:sp>
      <p:grpSp>
        <p:nvGrpSpPr>
          <p:cNvPr id="2" name="Группа 19"/>
          <p:cNvGrpSpPr>
            <a:grpSpLocks/>
          </p:cNvGrpSpPr>
          <p:nvPr/>
        </p:nvGrpSpPr>
        <p:grpSpPr bwMode="auto">
          <a:xfrm>
            <a:off x="1785938" y="2928938"/>
            <a:ext cx="6461125" cy="1643062"/>
            <a:chOff x="1825437" y="2928934"/>
            <a:chExt cx="6461339" cy="1643074"/>
          </a:xfrm>
        </p:grpSpPr>
        <p:sp>
          <p:nvSpPr>
            <p:cNvPr id="19468" name="Rectangle 8"/>
            <p:cNvSpPr>
              <a:spLocks noChangeArrowheads="1"/>
            </p:cNvSpPr>
            <p:nvPr/>
          </p:nvSpPr>
          <p:spPr bwMode="auto">
            <a:xfrm>
              <a:off x="6357950" y="2928934"/>
              <a:ext cx="708848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ru-RU" sz="2800">
                  <a:latin typeface="Cambria" pitchFamily="18" charset="0"/>
                </a:rPr>
                <a:t>8Н </a:t>
              </a:r>
            </a:p>
          </p:txBody>
        </p:sp>
        <p:sp>
          <p:nvSpPr>
            <p:cNvPr id="16" name="Стрелка вправо 15"/>
            <p:cNvSpPr/>
            <p:nvPr/>
          </p:nvSpPr>
          <p:spPr>
            <a:xfrm>
              <a:off x="1825437" y="3071810"/>
              <a:ext cx="6461339" cy="1500198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</p:grpSp>
      <p:sp>
        <p:nvSpPr>
          <p:cNvPr id="19461" name="Oval 9"/>
          <p:cNvSpPr>
            <a:spLocks noChangeArrowheads="1"/>
          </p:cNvSpPr>
          <p:nvPr/>
        </p:nvSpPr>
        <p:spPr bwMode="auto">
          <a:xfrm>
            <a:off x="500063" y="3071813"/>
            <a:ext cx="1325562" cy="1500187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mbria" pitchFamily="18" charset="0"/>
            </a:endParaRPr>
          </a:p>
        </p:txBody>
      </p:sp>
      <p:grpSp>
        <p:nvGrpSpPr>
          <p:cNvPr id="19462" name="Группа 18"/>
          <p:cNvGrpSpPr>
            <a:grpSpLocks/>
          </p:cNvGrpSpPr>
          <p:nvPr/>
        </p:nvGrpSpPr>
        <p:grpSpPr bwMode="auto">
          <a:xfrm>
            <a:off x="1825625" y="2928938"/>
            <a:ext cx="3976688" cy="1455737"/>
            <a:chOff x="1825437" y="2928934"/>
            <a:chExt cx="3976209" cy="1455550"/>
          </a:xfrm>
        </p:grpSpPr>
        <p:sp>
          <p:nvSpPr>
            <p:cNvPr id="19466" name="Rectangle 8"/>
            <p:cNvSpPr>
              <a:spLocks noChangeArrowheads="1"/>
            </p:cNvSpPr>
            <p:nvPr/>
          </p:nvSpPr>
          <p:spPr bwMode="auto">
            <a:xfrm>
              <a:off x="4357686" y="2928934"/>
              <a:ext cx="708848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ru-RU" sz="2800">
                  <a:latin typeface="Cambria" pitchFamily="18" charset="0"/>
                </a:rPr>
                <a:t>5Н </a:t>
              </a:r>
            </a:p>
          </p:txBody>
        </p:sp>
        <p:sp>
          <p:nvSpPr>
            <p:cNvPr id="15" name="Стрелка вправо 14"/>
            <p:cNvSpPr/>
            <p:nvPr/>
          </p:nvSpPr>
          <p:spPr>
            <a:xfrm>
              <a:off x="1825437" y="3259092"/>
              <a:ext cx="3976209" cy="1125392"/>
            </a:xfrm>
            <a:prstGeom prst="rightArrow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</p:grpSp>
      <p:grpSp>
        <p:nvGrpSpPr>
          <p:cNvPr id="19463" name="Группа 17"/>
          <p:cNvGrpSpPr>
            <a:grpSpLocks/>
          </p:cNvGrpSpPr>
          <p:nvPr/>
        </p:nvGrpSpPr>
        <p:grpSpPr bwMode="auto">
          <a:xfrm>
            <a:off x="1825625" y="2928938"/>
            <a:ext cx="2484438" cy="1268412"/>
            <a:chOff x="1825437" y="2928934"/>
            <a:chExt cx="2485130" cy="1268025"/>
          </a:xfrm>
        </p:grpSpPr>
        <p:sp>
          <p:nvSpPr>
            <p:cNvPr id="19464" name="Rectangle 7"/>
            <p:cNvSpPr>
              <a:spLocks noChangeArrowheads="1"/>
            </p:cNvSpPr>
            <p:nvPr/>
          </p:nvSpPr>
          <p:spPr bwMode="auto">
            <a:xfrm>
              <a:off x="2428860" y="2928934"/>
              <a:ext cx="708848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ru-RU" sz="2800">
                  <a:latin typeface="Cambria" pitchFamily="18" charset="0"/>
                </a:rPr>
                <a:t>3 Н</a:t>
              </a:r>
            </a:p>
          </p:txBody>
        </p:sp>
        <p:sp>
          <p:nvSpPr>
            <p:cNvPr id="13" name="Стрелка вправо 12"/>
            <p:cNvSpPr/>
            <p:nvPr/>
          </p:nvSpPr>
          <p:spPr>
            <a:xfrm>
              <a:off x="1825437" y="3446301"/>
              <a:ext cx="2485130" cy="750658"/>
            </a:xfrm>
            <a:prstGeom prst="rightArrow">
              <a:avLst/>
            </a:prstGeom>
            <a:solidFill>
              <a:srgbClr val="0070C0">
                <a:alpha val="63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608013" y="485775"/>
            <a:ext cx="79470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33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cs typeface="Arial" charset="0"/>
              </a:rPr>
              <a:t> </a:t>
            </a:r>
            <a:r>
              <a:rPr lang="ru-RU" sz="2400" b="1" dirty="0">
                <a:solidFill>
                  <a:srgbClr val="33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>
                <a:solidFill>
                  <a:srgbClr val="33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3600" b="1" dirty="0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  <a:t>Чему равна равнодействующая двух сил,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  <a:t>приложенных к телу в точке А?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0483" name="Rectangle 11"/>
          <p:cNvSpPr>
            <a:spLocks noChangeArrowheads="1"/>
          </p:cNvSpPr>
          <p:nvPr/>
        </p:nvSpPr>
        <p:spPr bwMode="auto">
          <a:xfrm>
            <a:off x="3357563" y="2428875"/>
            <a:ext cx="51911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4000" b="1">
                <a:latin typeface="Cambria" pitchFamily="18" charset="0"/>
              </a:rPr>
              <a:t>А</a:t>
            </a:r>
          </a:p>
        </p:txBody>
      </p:sp>
      <p:grpSp>
        <p:nvGrpSpPr>
          <p:cNvPr id="20484" name="Группа 20"/>
          <p:cNvGrpSpPr>
            <a:grpSpLocks/>
          </p:cNvGrpSpPr>
          <p:nvPr/>
        </p:nvGrpSpPr>
        <p:grpSpPr bwMode="auto">
          <a:xfrm>
            <a:off x="4364038" y="3214688"/>
            <a:ext cx="2851150" cy="1436687"/>
            <a:chOff x="4364555" y="3214686"/>
            <a:chExt cx="2850651" cy="1437174"/>
          </a:xfrm>
        </p:grpSpPr>
        <p:sp>
          <p:nvSpPr>
            <p:cNvPr id="20492" name="Rectangle 9"/>
            <p:cNvSpPr>
              <a:spLocks noChangeArrowheads="1"/>
            </p:cNvSpPr>
            <p:nvPr/>
          </p:nvSpPr>
          <p:spPr bwMode="auto">
            <a:xfrm>
              <a:off x="5857884" y="3214686"/>
              <a:ext cx="708848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ru-RU" sz="2800">
                  <a:latin typeface="Cambria" pitchFamily="18" charset="0"/>
                </a:rPr>
                <a:t>4Н </a:t>
              </a:r>
            </a:p>
          </p:txBody>
        </p:sp>
        <p:sp>
          <p:nvSpPr>
            <p:cNvPr id="17" name="Стрелка вправо 16"/>
            <p:cNvSpPr/>
            <p:nvPr/>
          </p:nvSpPr>
          <p:spPr>
            <a:xfrm>
              <a:off x="4364555" y="3554526"/>
              <a:ext cx="2850651" cy="1097334"/>
            </a:xfrm>
            <a:prstGeom prst="rightArrow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</p:grpSp>
      <p:sp>
        <p:nvSpPr>
          <p:cNvPr id="20485" name="Oval 10"/>
          <p:cNvSpPr>
            <a:spLocks noChangeArrowheads="1"/>
          </p:cNvSpPr>
          <p:nvPr/>
        </p:nvSpPr>
        <p:spPr bwMode="auto">
          <a:xfrm>
            <a:off x="2857500" y="3214688"/>
            <a:ext cx="1541463" cy="1643062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mbria" pitchFamily="18" charset="0"/>
            </a:endParaRPr>
          </a:p>
        </p:txBody>
      </p:sp>
      <p:grpSp>
        <p:nvGrpSpPr>
          <p:cNvPr id="20486" name="Группа 18"/>
          <p:cNvGrpSpPr>
            <a:grpSpLocks/>
          </p:cNvGrpSpPr>
          <p:nvPr/>
        </p:nvGrpSpPr>
        <p:grpSpPr bwMode="auto">
          <a:xfrm>
            <a:off x="1285875" y="3143250"/>
            <a:ext cx="1597025" cy="1371600"/>
            <a:chOff x="1285852" y="3143248"/>
            <a:chExt cx="1596365" cy="1371465"/>
          </a:xfrm>
        </p:grpSpPr>
        <p:sp>
          <p:nvSpPr>
            <p:cNvPr id="20490" name="Rectangle 8"/>
            <p:cNvSpPr>
              <a:spLocks noChangeArrowheads="1"/>
            </p:cNvSpPr>
            <p:nvPr/>
          </p:nvSpPr>
          <p:spPr bwMode="auto">
            <a:xfrm>
              <a:off x="2000232" y="3143248"/>
              <a:ext cx="708848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ru-RU" sz="2800">
                  <a:latin typeface="Cambria" pitchFamily="18" charset="0"/>
                </a:rPr>
                <a:t>2 Н</a:t>
              </a:r>
            </a:p>
          </p:txBody>
        </p:sp>
        <p:sp>
          <p:nvSpPr>
            <p:cNvPr id="15" name="Стрелка влево 14"/>
            <p:cNvSpPr/>
            <p:nvPr/>
          </p:nvSpPr>
          <p:spPr>
            <a:xfrm>
              <a:off x="1285852" y="3692469"/>
              <a:ext cx="1596365" cy="822244"/>
            </a:xfrm>
            <a:prstGeom prst="leftArrow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</p:grpSp>
      <p:grpSp>
        <p:nvGrpSpPr>
          <p:cNvPr id="5" name="Группа 19"/>
          <p:cNvGrpSpPr>
            <a:grpSpLocks/>
          </p:cNvGrpSpPr>
          <p:nvPr/>
        </p:nvGrpSpPr>
        <p:grpSpPr bwMode="auto">
          <a:xfrm>
            <a:off x="4364038" y="3214688"/>
            <a:ext cx="1597025" cy="1300162"/>
            <a:chOff x="4364555" y="3214686"/>
            <a:chExt cx="1596365" cy="1300027"/>
          </a:xfrm>
        </p:grpSpPr>
        <p:sp>
          <p:nvSpPr>
            <p:cNvPr id="20488" name="Rectangle 8"/>
            <p:cNvSpPr>
              <a:spLocks noChangeArrowheads="1"/>
            </p:cNvSpPr>
            <p:nvPr/>
          </p:nvSpPr>
          <p:spPr bwMode="auto">
            <a:xfrm>
              <a:off x="4643438" y="3214686"/>
              <a:ext cx="708848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ru-RU" sz="2800">
                  <a:latin typeface="Cambria" pitchFamily="18" charset="0"/>
                </a:rPr>
                <a:t>2 Н</a:t>
              </a:r>
            </a:p>
          </p:txBody>
        </p:sp>
        <p:sp>
          <p:nvSpPr>
            <p:cNvPr id="16" name="Стрелка вправо 15"/>
            <p:cNvSpPr/>
            <p:nvPr/>
          </p:nvSpPr>
          <p:spPr>
            <a:xfrm>
              <a:off x="4364555" y="3692473"/>
              <a:ext cx="1596365" cy="822240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6"/>
          <p:cNvSpPr>
            <a:spLocks noChangeArrowheads="1"/>
          </p:cNvSpPr>
          <p:nvPr/>
        </p:nvSpPr>
        <p:spPr bwMode="auto">
          <a:xfrm>
            <a:off x="214313" y="428625"/>
            <a:ext cx="8715375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800" b="1">
                <a:solidFill>
                  <a:srgbClr val="336600"/>
                </a:solidFill>
                <a:latin typeface="Georgia" pitchFamily="18" charset="0"/>
                <a:cs typeface="Arial" charset="0"/>
              </a:rPr>
              <a:t>  3. Чему равна равнодействующая трёх сил, </a:t>
            </a:r>
          </a:p>
          <a:p>
            <a:pPr algn="ctr"/>
            <a:r>
              <a:rPr lang="ru-RU" sz="2800" b="1">
                <a:solidFill>
                  <a:srgbClr val="336600"/>
                </a:solidFill>
                <a:latin typeface="Georgia" pitchFamily="18" charset="0"/>
                <a:cs typeface="Arial" charset="0"/>
              </a:rPr>
              <a:t>приложенных к телу в точке А? </a:t>
            </a:r>
          </a:p>
          <a:p>
            <a:pPr algn="ctr"/>
            <a:r>
              <a:rPr lang="ru-RU" sz="2800" b="1">
                <a:solidFill>
                  <a:srgbClr val="336600"/>
                </a:solidFill>
                <a:latin typeface="Georgia" pitchFamily="18" charset="0"/>
                <a:cs typeface="Arial" charset="0"/>
              </a:rPr>
              <a:t>Чему равно ускорение с которым движется тело.</a:t>
            </a:r>
            <a:r>
              <a:rPr lang="ru-RU">
                <a:latin typeface="Cambria" pitchFamily="18" charset="0"/>
              </a:rPr>
              <a:t> </a:t>
            </a:r>
          </a:p>
        </p:txBody>
      </p:sp>
      <p:sp>
        <p:nvSpPr>
          <p:cNvPr id="21507" name="Rectangle 12"/>
          <p:cNvSpPr>
            <a:spLocks noChangeArrowheads="1"/>
          </p:cNvSpPr>
          <p:nvPr/>
        </p:nvSpPr>
        <p:spPr bwMode="auto">
          <a:xfrm>
            <a:off x="3571875" y="2214563"/>
            <a:ext cx="5191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4000" b="1">
                <a:latin typeface="Cambria" pitchFamily="18" charset="0"/>
              </a:rPr>
              <a:t>А</a:t>
            </a:r>
          </a:p>
        </p:txBody>
      </p:sp>
      <p:grpSp>
        <p:nvGrpSpPr>
          <p:cNvPr id="21508" name="Группа 20"/>
          <p:cNvGrpSpPr>
            <a:grpSpLocks/>
          </p:cNvGrpSpPr>
          <p:nvPr/>
        </p:nvGrpSpPr>
        <p:grpSpPr bwMode="auto">
          <a:xfrm>
            <a:off x="4395788" y="2928938"/>
            <a:ext cx="3248025" cy="1214437"/>
            <a:chOff x="4395786" y="2928934"/>
            <a:chExt cx="3248048" cy="1214446"/>
          </a:xfrm>
        </p:grpSpPr>
        <p:sp>
          <p:nvSpPr>
            <p:cNvPr id="21520" name="Rectangle 10"/>
            <p:cNvSpPr>
              <a:spLocks noChangeArrowheads="1"/>
            </p:cNvSpPr>
            <p:nvPr/>
          </p:nvSpPr>
          <p:spPr bwMode="auto">
            <a:xfrm>
              <a:off x="6286512" y="2928934"/>
              <a:ext cx="708848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ru-RU" sz="2800">
                  <a:latin typeface="Cambria" pitchFamily="18" charset="0"/>
                </a:rPr>
                <a:t>5Н </a:t>
              </a:r>
            </a:p>
          </p:txBody>
        </p:sp>
        <p:sp>
          <p:nvSpPr>
            <p:cNvPr id="17" name="Стрелка вправо 16"/>
            <p:cNvSpPr/>
            <p:nvPr/>
          </p:nvSpPr>
          <p:spPr>
            <a:xfrm>
              <a:off x="4395786" y="3114672"/>
              <a:ext cx="3248048" cy="1028708"/>
            </a:xfrm>
            <a:prstGeom prst="rightArrow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</p:grpSp>
      <p:sp>
        <p:nvSpPr>
          <p:cNvPr id="21509" name="Oval 11"/>
          <p:cNvSpPr>
            <a:spLocks noChangeArrowheads="1"/>
          </p:cNvSpPr>
          <p:nvPr/>
        </p:nvSpPr>
        <p:spPr bwMode="auto">
          <a:xfrm>
            <a:off x="3243263" y="3000375"/>
            <a:ext cx="1152525" cy="1143000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sz="3200" b="1" dirty="0">
              <a:latin typeface="Cambria" pitchFamily="18" charset="0"/>
            </a:endParaRPr>
          </a:p>
        </p:txBody>
      </p:sp>
      <p:grpSp>
        <p:nvGrpSpPr>
          <p:cNvPr id="21510" name="Группа 18"/>
          <p:cNvGrpSpPr>
            <a:grpSpLocks/>
          </p:cNvGrpSpPr>
          <p:nvPr/>
        </p:nvGrpSpPr>
        <p:grpSpPr bwMode="auto">
          <a:xfrm>
            <a:off x="1357313" y="2857500"/>
            <a:ext cx="1885950" cy="1057275"/>
            <a:chOff x="1357290" y="2857496"/>
            <a:chExt cx="1885963" cy="1057282"/>
          </a:xfrm>
        </p:grpSpPr>
        <p:sp>
          <p:nvSpPr>
            <p:cNvPr id="21518" name="Rectangle 14"/>
            <p:cNvSpPr>
              <a:spLocks noChangeArrowheads="1"/>
            </p:cNvSpPr>
            <p:nvPr/>
          </p:nvSpPr>
          <p:spPr bwMode="auto">
            <a:xfrm>
              <a:off x="2071670" y="2857496"/>
              <a:ext cx="708848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ru-RU" sz="2800">
                  <a:latin typeface="Cambria" pitchFamily="18" charset="0"/>
                </a:rPr>
                <a:t>3 Н</a:t>
              </a:r>
            </a:p>
          </p:txBody>
        </p:sp>
        <p:sp>
          <p:nvSpPr>
            <p:cNvPr id="15" name="Стрелка влево 14"/>
            <p:cNvSpPr/>
            <p:nvPr/>
          </p:nvSpPr>
          <p:spPr>
            <a:xfrm>
              <a:off x="1357290" y="3343274"/>
              <a:ext cx="1885963" cy="571504"/>
            </a:xfrm>
            <a:prstGeom prst="leftArrow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</p:grpSp>
      <p:grpSp>
        <p:nvGrpSpPr>
          <p:cNvPr id="21511" name="Группа 19"/>
          <p:cNvGrpSpPr>
            <a:grpSpLocks/>
          </p:cNvGrpSpPr>
          <p:nvPr/>
        </p:nvGrpSpPr>
        <p:grpSpPr bwMode="auto">
          <a:xfrm>
            <a:off x="4395788" y="2928938"/>
            <a:ext cx="1885950" cy="985837"/>
            <a:chOff x="4395786" y="2928934"/>
            <a:chExt cx="1885963" cy="985844"/>
          </a:xfrm>
        </p:grpSpPr>
        <p:sp>
          <p:nvSpPr>
            <p:cNvPr id="21516" name="Rectangle 9"/>
            <p:cNvSpPr>
              <a:spLocks noChangeArrowheads="1"/>
            </p:cNvSpPr>
            <p:nvPr/>
          </p:nvSpPr>
          <p:spPr bwMode="auto">
            <a:xfrm>
              <a:off x="4786314" y="2928934"/>
              <a:ext cx="708848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ru-RU" sz="2800">
                  <a:latin typeface="Cambria" pitchFamily="18" charset="0"/>
                </a:rPr>
                <a:t>3 Н</a:t>
              </a:r>
            </a:p>
          </p:txBody>
        </p:sp>
        <p:sp>
          <p:nvSpPr>
            <p:cNvPr id="16" name="Стрелка вправо 15"/>
            <p:cNvSpPr/>
            <p:nvPr/>
          </p:nvSpPr>
          <p:spPr>
            <a:xfrm>
              <a:off x="4395786" y="3343274"/>
              <a:ext cx="1885963" cy="571504"/>
            </a:xfrm>
            <a:prstGeom prst="rightArrow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</p:grpSp>
      <p:grpSp>
        <p:nvGrpSpPr>
          <p:cNvPr id="5" name="Группа 21"/>
          <p:cNvGrpSpPr>
            <a:grpSpLocks/>
          </p:cNvGrpSpPr>
          <p:nvPr/>
        </p:nvGrpSpPr>
        <p:grpSpPr bwMode="auto">
          <a:xfrm>
            <a:off x="4429125" y="3071813"/>
            <a:ext cx="3248025" cy="1381125"/>
            <a:chOff x="4429124" y="3071810"/>
            <a:chExt cx="3248048" cy="1380476"/>
          </a:xfrm>
        </p:grpSpPr>
        <p:sp>
          <p:nvSpPr>
            <p:cNvPr id="21514" name="Rectangle 10"/>
            <p:cNvSpPr>
              <a:spLocks noChangeArrowheads="1"/>
            </p:cNvSpPr>
            <p:nvPr/>
          </p:nvSpPr>
          <p:spPr bwMode="auto">
            <a:xfrm>
              <a:off x="6215074" y="3929066"/>
              <a:ext cx="708848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ru-RU" sz="2800">
                  <a:latin typeface="Cambria" pitchFamily="18" charset="0"/>
                </a:rPr>
                <a:t>5Н </a:t>
              </a:r>
            </a:p>
          </p:txBody>
        </p:sp>
        <p:sp>
          <p:nvSpPr>
            <p:cNvPr id="18" name="Стрелка вправо 17"/>
            <p:cNvSpPr/>
            <p:nvPr/>
          </p:nvSpPr>
          <p:spPr>
            <a:xfrm>
              <a:off x="4429124" y="3071810"/>
              <a:ext cx="3248048" cy="1028217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вал 6"/>
          <p:cNvSpPr/>
          <p:nvPr/>
        </p:nvSpPr>
        <p:spPr>
          <a:xfrm>
            <a:off x="4143375" y="2500313"/>
            <a:ext cx="1214438" cy="1143000"/>
          </a:xfrm>
          <a:prstGeom prst="ellipse">
            <a:avLst/>
          </a:prstGeom>
          <a:gradFill>
            <a:gsLst>
              <a:gs pos="0">
                <a:srgbClr val="0070C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332656"/>
            <a:ext cx="6512511" cy="1143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Что происходит с телом в результате действия сил?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914400" y="1928813"/>
            <a:ext cx="7772400" cy="2000250"/>
          </a:xfrm>
        </p:spPr>
        <p:txBody>
          <a:bodyPr>
            <a:normAutofit fontScale="47500" lnSpcReduction="20000"/>
          </a:bodyPr>
          <a:lstStyle/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ru-RU" dirty="0" smtClean="0"/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ru-RU" dirty="0" smtClean="0"/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                                                   </a:t>
            </a:r>
            <a:r>
              <a:rPr lang="ru-RU" sz="4500" dirty="0" smtClean="0"/>
              <a:t>10 Н                                                    10 Н            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5" name="Стрелка влево 4"/>
          <p:cNvSpPr/>
          <p:nvPr/>
        </p:nvSpPr>
        <p:spPr>
          <a:xfrm>
            <a:off x="2214563" y="2643188"/>
            <a:ext cx="2571750" cy="928687"/>
          </a:xfrm>
          <a:prstGeom prst="lef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Стрелка вправо 5"/>
          <p:cNvSpPr/>
          <p:nvPr/>
        </p:nvSpPr>
        <p:spPr>
          <a:xfrm>
            <a:off x="4786313" y="2643188"/>
            <a:ext cx="2571750" cy="928687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607219" y="4345875"/>
            <a:ext cx="8358187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 dirty="0">
                <a:solidFill>
                  <a:srgbClr val="7030A0"/>
                </a:solidFill>
                <a:latin typeface="Cambria" pitchFamily="18" charset="0"/>
              </a:rPr>
              <a:t>Равнодействующая равна 0 значит тело либо находится в покое, либо движется равномерно и прямолинейно.</a:t>
            </a:r>
            <a:endParaRPr lang="ru-RU" sz="2400" dirty="0">
              <a:solidFill>
                <a:srgbClr val="7030A0"/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http://demexp.pspu.ru/uploads/images/0000/9125/123_width_40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LineDraw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50341">
            <a:off x="179512" y="157580"/>
            <a:ext cx="3810000" cy="248602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6" name="Picture 2" descr="http://kupitruck.ru/images/upload/120112123427_big.jp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artisticCement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145596">
            <a:off x="791450" y="1073028"/>
            <a:ext cx="7334250" cy="540067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Закончите фразу: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71538" y="1928802"/>
            <a:ext cx="706513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А. Сила тяжести </a:t>
            </a:r>
            <a:r>
              <a:rPr lang="ru-RU" sz="2400" dirty="0" smtClean="0"/>
              <a:t>–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это сила, с которой Земля </a:t>
            </a:r>
            <a:endParaRPr lang="en-US" sz="24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притягивает к себе тела  </a:t>
            </a:r>
            <a:endParaRPr lang="ru-RU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71538" y="2786058"/>
            <a:ext cx="7568482" cy="18466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Б. Вес тела-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это сила, с которой тело действует </a:t>
            </a:r>
            <a:endParaRPr lang="en-US" sz="24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на опору или подвес вследствие притяжения </a:t>
            </a:r>
            <a:endParaRPr lang="en-US" sz="24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к Земле.</a:t>
            </a:r>
          </a:p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000100" y="3571876"/>
            <a:ext cx="767963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buFontTx/>
              <a:buNone/>
            </a:pPr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lnSpc>
                <a:spcPct val="150000"/>
              </a:lnSpc>
              <a:buFontTx/>
              <a:buNone/>
            </a:pPr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50000"/>
              </a:lnSpc>
              <a:buFontTx/>
              <a:buNone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В. Сила упругости -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это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сила, возникающая при деформации тел</a:t>
            </a:r>
            <a:r>
              <a:rPr lang="ru-RU" sz="2400" b="1" dirty="0" smtClean="0">
                <a:solidFill>
                  <a:srgbClr val="0000FF"/>
                </a:solidFill>
              </a:rPr>
              <a:t>.</a:t>
            </a:r>
            <a:endParaRPr lang="ru-RU" sz="2400" b="1" dirty="0">
              <a:solidFill>
                <a:srgbClr val="0000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00430" y="428604"/>
            <a:ext cx="2281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Ответы на вопросы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819334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1"/>
          <p:cNvSpPr>
            <a:spLocks noGrp="1"/>
          </p:cNvSpPr>
          <p:nvPr>
            <p:ph type="title"/>
          </p:nvPr>
        </p:nvSpPr>
        <p:spPr>
          <a:xfrm>
            <a:off x="1744369" y="5373216"/>
            <a:ext cx="6512511" cy="1143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b="1" dirty="0" smtClean="0">
                <a:solidFill>
                  <a:srgbClr val="FF0000"/>
                </a:solidFill>
              </a:rPr>
              <a:t>Так почему же воз и ныне там?</a:t>
            </a:r>
          </a:p>
        </p:txBody>
      </p:sp>
      <p:pic>
        <p:nvPicPr>
          <p:cNvPr id="4" name="Picture 3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 cstate="print"/>
          <a:srcRect l="19318" t="8524" r="21591" b="9091"/>
          <a:stretch>
            <a:fillRect/>
          </a:stretch>
        </p:blipFill>
        <p:spPr>
          <a:xfrm>
            <a:off x="251520" y="681038"/>
            <a:ext cx="4286250" cy="4781550"/>
          </a:xfrm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5000625" y="3071813"/>
            <a:ext cx="38576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solidFill>
                  <a:srgbClr val="7030A0"/>
                </a:solidFill>
                <a:latin typeface="Cambria" pitchFamily="18" charset="0"/>
              </a:rPr>
              <a:t>Равнодействующая сил действующих на воз, равна нулю!!!</a:t>
            </a:r>
            <a:endParaRPr lang="ru-RU" sz="2400">
              <a:solidFill>
                <a:srgbClr val="7030A0"/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Заголовок 1"/>
          <p:cNvSpPr>
            <a:spLocks noGrp="1"/>
          </p:cNvSpPr>
          <p:nvPr>
            <p:ph type="title"/>
          </p:nvPr>
        </p:nvSpPr>
        <p:spPr>
          <a:xfrm>
            <a:off x="928688" y="-214313"/>
            <a:ext cx="7772400" cy="1143001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Решите задачу</a:t>
            </a:r>
          </a:p>
        </p:txBody>
      </p:sp>
      <p:pic>
        <p:nvPicPr>
          <p:cNvPr id="26627" name="Содержимое 3" descr="репка.bmp"/>
          <p:cNvPicPr>
            <a:picLocks noGrp="1" noChangeAspect="1"/>
          </p:cNvPicPr>
          <p:nvPr>
            <p:ph sz="quarter" idx="13"/>
          </p:nvPr>
        </p:nvPicPr>
        <p:blipFill>
          <a:blip r:embed="rId2" cstate="print"/>
          <a:srcRect l="8749" b="37917"/>
          <a:stretch>
            <a:fillRect/>
          </a:stretch>
        </p:blipFill>
        <p:spPr>
          <a:xfrm>
            <a:off x="493995" y="692696"/>
            <a:ext cx="7643813" cy="3900488"/>
          </a:xfrm>
          <a:effectLst>
            <a:softEdge rad="112500"/>
          </a:effectLst>
        </p:spPr>
      </p:pic>
      <p:sp>
        <p:nvSpPr>
          <p:cNvPr id="27652" name="Прямоугольник 4"/>
          <p:cNvSpPr>
            <a:spLocks noChangeArrowheads="1"/>
          </p:cNvSpPr>
          <p:nvPr/>
        </p:nvSpPr>
        <p:spPr bwMode="auto">
          <a:xfrm>
            <a:off x="428625" y="4786313"/>
            <a:ext cx="82867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Дед, взявшись за репку, развивает силу тяги до 600 Н, бабка до 100 Н, внучка до 50 Н, Жучка до 30 Н, кошка до 10 Н и мышка до 2 Н. Справилась бы с репкой эта компания без мышки, если силы, удерживающие репку, равны 791 Н? 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3857625" y="6215063"/>
            <a:ext cx="195624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Ответ 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792 Н, нет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714348" y="1785926"/>
            <a:ext cx="7772400" cy="4572000"/>
          </a:xfrm>
        </p:spPr>
        <p:txBody>
          <a:bodyPr/>
          <a:lstStyle/>
          <a:p>
            <a:pPr algn="ctr">
              <a:buNone/>
            </a:pPr>
            <a:r>
              <a:rPr lang="ru-RU" sz="6600" b="1" u="sng" dirty="0" smtClean="0">
                <a:solidFill>
                  <a:schemeClr val="accent6">
                    <a:lumMod val="50000"/>
                  </a:schemeClr>
                </a:solidFill>
              </a:rPr>
              <a:t>Спасибо всем за урок!!!</a:t>
            </a:r>
            <a:endParaRPr lang="ru-RU" sz="6600" b="1" u="sng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4" descr="http://demexp.pspu.ru/uploads/images/0000/9125/123_width_40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LineDraw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50341">
            <a:off x="199762" y="336059"/>
            <a:ext cx="3810000" cy="248602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://kupitruck.ru/images/upload/120112123427_big.jp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artisticCement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145596">
            <a:off x="937779" y="955724"/>
            <a:ext cx="7386617" cy="543923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1039812" y="404664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Запишите формулы: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55843" y="1916832"/>
            <a:ext cx="23566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Сила тяжести</a:t>
            </a:r>
            <a:endParaRPr lang="ru-RU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5652120" y="1916831"/>
            <a:ext cx="15207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Вес тела</a:t>
            </a:r>
            <a:endParaRPr lang="ru-RU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3419872" y="3861048"/>
            <a:ext cx="26652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Сила упругости</a:t>
            </a:r>
            <a:endParaRPr lang="ru-RU" sz="2400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071538" y="2428868"/>
            <a:ext cx="2428892" cy="100013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F</a:t>
            </a:r>
            <a:r>
              <a:rPr lang="ru-RU" sz="3200" dirty="0" smtClean="0">
                <a:solidFill>
                  <a:srgbClr val="FF0000"/>
                </a:solidFill>
              </a:rPr>
              <a:t>=</a:t>
            </a:r>
            <a:r>
              <a:rPr lang="en-US" sz="3200" dirty="0" smtClean="0">
                <a:solidFill>
                  <a:srgbClr val="FF0000"/>
                </a:solidFill>
              </a:rPr>
              <a:t>mg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428992" y="4643446"/>
            <a:ext cx="2428892" cy="100013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F=-</a:t>
            </a:r>
            <a:r>
              <a:rPr lang="en-US" sz="3200" dirty="0" err="1" smtClean="0">
                <a:solidFill>
                  <a:srgbClr val="FF0000"/>
                </a:solidFill>
              </a:rPr>
              <a:t>k</a:t>
            </a:r>
            <a:r>
              <a:rPr lang="en-US" sz="2000" dirty="0" err="1" smtClean="0">
                <a:solidFill>
                  <a:srgbClr val="FF0000"/>
                </a:solidFill>
              </a:rPr>
              <a:t>∆</a:t>
            </a:r>
            <a:r>
              <a:rPr lang="en-US" sz="3200" dirty="0" err="1" smtClean="0">
                <a:solidFill>
                  <a:srgbClr val="FF0000"/>
                </a:solidFill>
              </a:rPr>
              <a:t>l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072066" y="2571744"/>
            <a:ext cx="2428892" cy="100013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P</a:t>
            </a:r>
            <a:r>
              <a:rPr lang="ru-RU" sz="3200" dirty="0" smtClean="0">
                <a:solidFill>
                  <a:srgbClr val="FF0000"/>
                </a:solidFill>
              </a:rPr>
              <a:t>=</a:t>
            </a:r>
            <a:r>
              <a:rPr lang="en-US" sz="3200" dirty="0" smtClean="0">
                <a:solidFill>
                  <a:srgbClr val="FF0000"/>
                </a:solidFill>
              </a:rPr>
              <a:t>mg</a:t>
            </a:r>
            <a:endParaRPr lang="ru-RU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1719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4" descr="http://demexp.pspu.ru/uploads/images/0000/9125/123_width_40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LineDraw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50341">
            <a:off x="179512" y="157580"/>
            <a:ext cx="3810000" cy="248602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://kupitruck.ru/images/upload/120112123427_big.jp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artisticCement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145596">
            <a:off x="1485845" y="2160565"/>
            <a:ext cx="7334250" cy="540067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1039812" y="404664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Запишите единицы измерения: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55843" y="1916832"/>
            <a:ext cx="23566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Сила тяжести</a:t>
            </a:r>
            <a:endParaRPr lang="ru-RU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5652120" y="1916831"/>
            <a:ext cx="15207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Вес тела</a:t>
            </a:r>
            <a:endParaRPr lang="ru-RU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3419872" y="3861048"/>
            <a:ext cx="26652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Сила упругости</a:t>
            </a:r>
            <a:endParaRPr lang="ru-RU" sz="2400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071538" y="2428868"/>
            <a:ext cx="2428892" cy="100013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1H</a:t>
            </a:r>
            <a:endParaRPr lang="ru-RU" sz="3200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428992" y="4643446"/>
            <a:ext cx="2428892" cy="100013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1H</a:t>
            </a:r>
            <a:endParaRPr lang="ru-RU" sz="3200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143504" y="2428868"/>
            <a:ext cx="2428892" cy="100013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1H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607609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01431" y="116632"/>
            <a:ext cx="6512511" cy="11430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Как называются силы изображенные на </a:t>
            </a:r>
            <a:r>
              <a:rPr lang="ru-RU" sz="31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рисунке?</a:t>
            </a:r>
            <a:endParaRPr lang="ru-RU" sz="31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30" name="Содержимое 3" descr="шары.jpg"/>
          <p:cNvPicPr>
            <a:picLocks noGrp="1" noChangeAspect="1"/>
          </p:cNvPicPr>
          <p:nvPr>
            <p:ph sz="quarter" idx="13"/>
          </p:nvPr>
        </p:nvPicPr>
        <p:blipFill>
          <a:blip r:embed="rId4" cstate="print"/>
          <a:srcRect l="23308" t="24068"/>
          <a:stretch>
            <a:fillRect/>
          </a:stretch>
        </p:blipFill>
        <p:spPr>
          <a:xfrm>
            <a:off x="1500188" y="1301228"/>
            <a:ext cx="5929312" cy="3943350"/>
          </a:xfrm>
        </p:spPr>
      </p:pic>
      <p:sp>
        <p:nvSpPr>
          <p:cNvPr id="5" name="Стрелка вниз 4"/>
          <p:cNvSpPr/>
          <p:nvPr/>
        </p:nvSpPr>
        <p:spPr>
          <a:xfrm>
            <a:off x="2214563" y="4500563"/>
            <a:ext cx="285750" cy="1357312"/>
          </a:xfrm>
          <a:prstGeom prst="downArrow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>
            <a:off x="4214813" y="4000500"/>
            <a:ext cx="285750" cy="1357313"/>
          </a:xfrm>
          <a:prstGeom prst="downArrow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Стрелка вверх 7"/>
          <p:cNvSpPr/>
          <p:nvPr/>
        </p:nvSpPr>
        <p:spPr>
          <a:xfrm>
            <a:off x="6286500" y="2643188"/>
            <a:ext cx="285750" cy="1357312"/>
          </a:xfrm>
          <a:prstGeom prst="upArrow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pSp>
        <p:nvGrpSpPr>
          <p:cNvPr id="3" name="Группа 12"/>
          <p:cNvGrpSpPr>
            <a:grpSpLocks/>
          </p:cNvGrpSpPr>
          <p:nvPr/>
        </p:nvGrpSpPr>
        <p:grpSpPr bwMode="auto">
          <a:xfrm>
            <a:off x="1500188" y="5357813"/>
            <a:ext cx="1643062" cy="981075"/>
            <a:chOff x="1500188" y="5357813"/>
            <a:chExt cx="1643062" cy="981075"/>
          </a:xfrm>
        </p:grpSpPr>
        <p:sp>
          <p:nvSpPr>
            <p:cNvPr id="1042" name="TextBox 10"/>
            <p:cNvSpPr txBox="1">
              <a:spLocks noChangeArrowheads="1"/>
            </p:cNvSpPr>
            <p:nvPr/>
          </p:nvSpPr>
          <p:spPr bwMode="auto">
            <a:xfrm>
              <a:off x="1500188" y="6000750"/>
              <a:ext cx="1428750" cy="338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1600"/>
                <a:t>Сила тяжести </a:t>
              </a:r>
            </a:p>
          </p:txBody>
        </p:sp>
        <p:graphicFrame>
          <p:nvGraphicFramePr>
            <p:cNvPr id="1028" name="Object 3"/>
            <p:cNvGraphicFramePr>
              <a:graphicFrameLocks noChangeAspect="1"/>
            </p:cNvGraphicFramePr>
            <p:nvPr/>
          </p:nvGraphicFramePr>
          <p:xfrm>
            <a:off x="2714625" y="5357813"/>
            <a:ext cx="428625" cy="5365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71" name="Формула" r:id="rId5" imgW="203024" imgH="253780" progId="Equation.3">
                    <p:embed/>
                  </p:oleObj>
                </mc:Choice>
                <mc:Fallback>
                  <p:oleObj name="Формула" r:id="rId5" imgW="203024" imgH="253780" progId="Equation.3">
                    <p:embed/>
                    <p:pic>
                      <p:nvPicPr>
                        <p:cNvPr id="0" name="Picture 2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14625" y="5357813"/>
                          <a:ext cx="428625" cy="5365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" name="Группа 13"/>
          <p:cNvGrpSpPr>
            <a:grpSpLocks/>
          </p:cNvGrpSpPr>
          <p:nvPr/>
        </p:nvGrpSpPr>
        <p:grpSpPr bwMode="auto">
          <a:xfrm>
            <a:off x="3857625" y="4773613"/>
            <a:ext cx="1231900" cy="1565275"/>
            <a:chOff x="3857625" y="4773613"/>
            <a:chExt cx="1231900" cy="1565275"/>
          </a:xfrm>
        </p:grpSpPr>
        <p:graphicFrame>
          <p:nvGraphicFramePr>
            <p:cNvPr id="1027" name="Object 4"/>
            <p:cNvGraphicFramePr>
              <a:graphicFrameLocks noChangeAspect="1"/>
            </p:cNvGraphicFramePr>
            <p:nvPr/>
          </p:nvGraphicFramePr>
          <p:xfrm>
            <a:off x="4741863" y="4773613"/>
            <a:ext cx="347662" cy="5635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72" name="Формула" r:id="rId7" imgW="164885" imgH="266353" progId="Equation.3">
                    <p:embed/>
                  </p:oleObj>
                </mc:Choice>
                <mc:Fallback>
                  <p:oleObj name="Формула" r:id="rId7" imgW="164885" imgH="266353" progId="Equation.3">
                    <p:embed/>
                    <p:pic>
                      <p:nvPicPr>
                        <p:cNvPr id="0" name="Picture 2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41863" y="4773613"/>
                          <a:ext cx="347662" cy="56356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41" name="TextBox 14"/>
            <p:cNvSpPr txBox="1">
              <a:spLocks noChangeArrowheads="1"/>
            </p:cNvSpPr>
            <p:nvPr/>
          </p:nvSpPr>
          <p:spPr bwMode="auto">
            <a:xfrm>
              <a:off x="3857625" y="6000750"/>
              <a:ext cx="1000125" cy="338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1600"/>
                <a:t>Вес тела</a:t>
              </a:r>
            </a:p>
          </p:txBody>
        </p:sp>
      </p:grpSp>
      <p:grpSp>
        <p:nvGrpSpPr>
          <p:cNvPr id="7" name="Группа 14"/>
          <p:cNvGrpSpPr>
            <a:grpSpLocks/>
          </p:cNvGrpSpPr>
          <p:nvPr/>
        </p:nvGrpSpPr>
        <p:grpSpPr bwMode="auto">
          <a:xfrm>
            <a:off x="5857875" y="2500313"/>
            <a:ext cx="1428750" cy="3838575"/>
            <a:chOff x="5857875" y="2500313"/>
            <a:chExt cx="1428750" cy="3838575"/>
          </a:xfrm>
        </p:grpSpPr>
        <p:sp>
          <p:nvSpPr>
            <p:cNvPr id="1040" name="TextBox 15"/>
            <p:cNvSpPr txBox="1">
              <a:spLocks noChangeArrowheads="1"/>
            </p:cNvSpPr>
            <p:nvPr/>
          </p:nvSpPr>
          <p:spPr bwMode="auto">
            <a:xfrm>
              <a:off x="5857875" y="6000750"/>
              <a:ext cx="1428750" cy="338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1600"/>
                <a:t>Сила упругости</a:t>
              </a:r>
            </a:p>
          </p:txBody>
        </p:sp>
        <p:graphicFrame>
          <p:nvGraphicFramePr>
            <p:cNvPr id="1026" name="Object 5"/>
            <p:cNvGraphicFramePr>
              <a:graphicFrameLocks noChangeAspect="1"/>
            </p:cNvGraphicFramePr>
            <p:nvPr/>
          </p:nvGraphicFramePr>
          <p:xfrm>
            <a:off x="6572250" y="2500313"/>
            <a:ext cx="401638" cy="5635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73" name="Формула" r:id="rId9" imgW="190335" imgH="266469" progId="Equation.3">
                    <p:embed/>
                  </p:oleObj>
                </mc:Choice>
                <mc:Fallback>
                  <p:oleObj name="Формула" r:id="rId9" imgW="190335" imgH="266469" progId="Equation.3">
                    <p:embed/>
                    <p:pic>
                      <p:nvPicPr>
                        <p:cNvPr id="0" name="Picture 2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572250" y="2500313"/>
                          <a:ext cx="401638" cy="56356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037" name="TextBox 15"/>
          <p:cNvSpPr txBox="1">
            <a:spLocks noChangeArrowheads="1"/>
          </p:cNvSpPr>
          <p:nvPr/>
        </p:nvSpPr>
        <p:spPr bwMode="auto">
          <a:xfrm>
            <a:off x="1857375" y="3500438"/>
            <a:ext cx="5000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/>
              <a:t>1</a:t>
            </a:r>
          </a:p>
        </p:txBody>
      </p:sp>
      <p:sp>
        <p:nvSpPr>
          <p:cNvPr id="1038" name="TextBox 16"/>
          <p:cNvSpPr txBox="1">
            <a:spLocks noChangeArrowheads="1"/>
          </p:cNvSpPr>
          <p:nvPr/>
        </p:nvSpPr>
        <p:spPr bwMode="auto">
          <a:xfrm>
            <a:off x="3857625" y="3500438"/>
            <a:ext cx="5000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/>
              <a:t>2</a:t>
            </a:r>
          </a:p>
        </p:txBody>
      </p:sp>
      <p:sp>
        <p:nvSpPr>
          <p:cNvPr id="1039" name="TextBox 17"/>
          <p:cNvSpPr txBox="1">
            <a:spLocks noChangeArrowheads="1"/>
          </p:cNvSpPr>
          <p:nvPr/>
        </p:nvSpPr>
        <p:spPr bwMode="auto">
          <a:xfrm>
            <a:off x="5857875" y="3500438"/>
            <a:ext cx="5000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/>
              <a:t>3</a:t>
            </a:r>
          </a:p>
        </p:txBody>
      </p:sp>
      <p:sp>
        <p:nvSpPr>
          <p:cNvPr id="24" name="Стрелка вниз 23"/>
          <p:cNvSpPr/>
          <p:nvPr/>
        </p:nvSpPr>
        <p:spPr>
          <a:xfrm>
            <a:off x="13698189" y="2911365"/>
            <a:ext cx="285750" cy="1357312"/>
          </a:xfrm>
          <a:prstGeom prst="downArrow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sz="quarter" idx="13"/>
          </p:nvPr>
        </p:nvSpPr>
        <p:spPr>
          <a:xfrm>
            <a:off x="457200" y="260350"/>
            <a:ext cx="8229600" cy="5870575"/>
          </a:xfrm>
        </p:spPr>
        <p:txBody>
          <a:bodyPr/>
          <a:lstStyle/>
          <a:p>
            <a:pPr algn="ctr">
              <a:buFontTx/>
              <a:buNone/>
            </a:pPr>
            <a:endParaRPr lang="ru-RU" sz="3700" i="1">
              <a:latin typeface="Times New Roman" pitchFamily="18" charset="0"/>
            </a:endParaRPr>
          </a:p>
          <a:p>
            <a:pPr algn="ctr">
              <a:buFontTx/>
              <a:buNone/>
            </a:pPr>
            <a:endParaRPr lang="ru-RU" sz="3700" i="1">
              <a:latin typeface="Times New Roman" pitchFamily="18" charset="0"/>
            </a:endParaRPr>
          </a:p>
          <a:p>
            <a:pPr algn="ctr">
              <a:buFontTx/>
              <a:buNone/>
            </a:pPr>
            <a:r>
              <a:rPr lang="ru-RU" sz="3700" b="1" i="1">
                <a:latin typeface="Times New Roman" pitchFamily="18" charset="0"/>
              </a:rPr>
              <a:t>“Если вы в этом разберетесь как следует,</a:t>
            </a:r>
            <a:br>
              <a:rPr lang="ru-RU" sz="3700" b="1" i="1">
                <a:latin typeface="Times New Roman" pitchFamily="18" charset="0"/>
              </a:rPr>
            </a:br>
            <a:r>
              <a:rPr lang="ru-RU" sz="3700" b="1" i="1">
                <a:latin typeface="Times New Roman" pitchFamily="18" charset="0"/>
              </a:rPr>
              <a:t>вы лучше сможете следить  за ходом моей мысли</a:t>
            </a:r>
            <a:br>
              <a:rPr lang="ru-RU" sz="3700" b="1" i="1">
                <a:latin typeface="Times New Roman" pitchFamily="18" charset="0"/>
              </a:rPr>
            </a:br>
            <a:r>
              <a:rPr lang="ru-RU" sz="3700" b="1" i="1">
                <a:latin typeface="Times New Roman" pitchFamily="18" charset="0"/>
              </a:rPr>
              <a:t>при изложении дальнейшего”.</a:t>
            </a:r>
          </a:p>
          <a:p>
            <a:pPr algn="r">
              <a:buFontTx/>
              <a:buNone/>
            </a:pPr>
            <a:r>
              <a:rPr lang="ru-RU" sz="2600" b="1" i="1">
                <a:latin typeface="Times New Roman" pitchFamily="18" charset="0"/>
              </a:rPr>
              <a:t>Майкл Фарадей.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4"/>
          <p:cNvSpPr>
            <a:spLocks noGrp="1"/>
          </p:cNvSpPr>
          <p:nvPr>
            <p:ph type="title"/>
          </p:nvPr>
        </p:nvSpPr>
        <p:spPr>
          <a:xfrm>
            <a:off x="214313" y="274638"/>
            <a:ext cx="8572500" cy="114300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Назовите силы, действующие на физические тела</a:t>
            </a:r>
          </a:p>
        </p:txBody>
      </p:sp>
      <p:pic>
        <p:nvPicPr>
          <p:cNvPr id="2054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43063" y="1714500"/>
            <a:ext cx="1604962" cy="357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8"/>
          <p:cNvPicPr>
            <a:picLocks noChangeAspect="1" noChangeArrowheads="1"/>
          </p:cNvPicPr>
          <p:nvPr/>
        </p:nvPicPr>
        <p:blipFill>
          <a:blip r:embed="rId4" cstate="print"/>
          <a:srcRect l="32433" t="41327" b="38010"/>
          <a:stretch>
            <a:fillRect/>
          </a:stretch>
        </p:blipFill>
        <p:spPr bwMode="auto">
          <a:xfrm>
            <a:off x="4005263" y="3000375"/>
            <a:ext cx="3471862" cy="150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Группа 17"/>
          <p:cNvGrpSpPr>
            <a:grpSpLocks/>
          </p:cNvGrpSpPr>
          <p:nvPr/>
        </p:nvGrpSpPr>
        <p:grpSpPr bwMode="auto">
          <a:xfrm>
            <a:off x="2428875" y="4786313"/>
            <a:ext cx="681038" cy="1650999"/>
            <a:chOff x="2428860" y="4786322"/>
            <a:chExt cx="681040" cy="1651007"/>
          </a:xfrm>
        </p:grpSpPr>
        <p:sp>
          <p:nvSpPr>
            <p:cNvPr id="6" name="Стрелка вниз 5"/>
            <p:cNvSpPr/>
            <p:nvPr/>
          </p:nvSpPr>
          <p:spPr>
            <a:xfrm>
              <a:off x="2428860" y="4786322"/>
              <a:ext cx="285751" cy="1285881"/>
            </a:xfrm>
            <a:prstGeom prst="downArrow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graphicFrame>
          <p:nvGraphicFramePr>
            <p:cNvPr id="2052" name="Object 3"/>
            <p:cNvGraphicFramePr>
              <a:graphicFrameLocks noChangeAspect="1"/>
            </p:cNvGraphicFramePr>
            <p:nvPr/>
          </p:nvGraphicFramePr>
          <p:xfrm>
            <a:off x="2717786" y="5930914"/>
            <a:ext cx="392114" cy="50641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95" name="Формула" r:id="rId5" imgW="190440" imgH="241200" progId="Equation.3">
                    <p:embed/>
                  </p:oleObj>
                </mc:Choice>
                <mc:Fallback>
                  <p:oleObj name="Формула" r:id="rId5" imgW="190440" imgH="241200" progId="Equation.3">
                    <p:embed/>
                    <p:pic>
                      <p:nvPicPr>
                        <p:cNvPr id="0" name="Picture 2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17786" y="5930914"/>
                          <a:ext cx="392114" cy="50641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" name="Группа 18"/>
          <p:cNvGrpSpPr>
            <a:grpSpLocks/>
          </p:cNvGrpSpPr>
          <p:nvPr/>
        </p:nvGrpSpPr>
        <p:grpSpPr bwMode="auto">
          <a:xfrm>
            <a:off x="2428876" y="3060700"/>
            <a:ext cx="1117601" cy="1368425"/>
            <a:chOff x="2428860" y="3060697"/>
            <a:chExt cx="1117606" cy="1368435"/>
          </a:xfrm>
        </p:grpSpPr>
        <p:sp>
          <p:nvSpPr>
            <p:cNvPr id="10" name="Стрелка вверх 9"/>
            <p:cNvSpPr/>
            <p:nvPr/>
          </p:nvSpPr>
          <p:spPr>
            <a:xfrm>
              <a:off x="2428860" y="3143248"/>
              <a:ext cx="285751" cy="1285884"/>
            </a:xfrm>
            <a:prstGeom prst="upArrow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graphicFrame>
          <p:nvGraphicFramePr>
            <p:cNvPr id="2051" name="Object 10"/>
            <p:cNvGraphicFramePr>
              <a:graphicFrameLocks noChangeAspect="1"/>
            </p:cNvGraphicFramePr>
            <p:nvPr/>
          </p:nvGraphicFramePr>
          <p:xfrm>
            <a:off x="2970201" y="3060697"/>
            <a:ext cx="576265" cy="55880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96" name="Формула" r:id="rId7" imgW="279360" imgH="266400" progId="Equation.3">
                    <p:embed/>
                  </p:oleObj>
                </mc:Choice>
                <mc:Fallback>
                  <p:oleObj name="Формула" r:id="rId7" imgW="279360" imgH="266400" progId="Equation.3">
                    <p:embed/>
                    <p:pic>
                      <p:nvPicPr>
                        <p:cNvPr id="0" name="Picture 2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70201" y="3060697"/>
                          <a:ext cx="576265" cy="55880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2058" name="Picture 8"/>
          <p:cNvPicPr>
            <a:picLocks noChangeAspect="1" noChangeArrowheads="1"/>
          </p:cNvPicPr>
          <p:nvPr/>
        </p:nvPicPr>
        <p:blipFill>
          <a:blip r:embed="rId4" cstate="print"/>
          <a:srcRect t="91837" b="-1404"/>
          <a:stretch>
            <a:fillRect/>
          </a:stretch>
        </p:blipFill>
        <p:spPr bwMode="auto">
          <a:xfrm>
            <a:off x="3857625" y="4429125"/>
            <a:ext cx="3857625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" name="Группа 20"/>
          <p:cNvGrpSpPr>
            <a:grpSpLocks/>
          </p:cNvGrpSpPr>
          <p:nvPr/>
        </p:nvGrpSpPr>
        <p:grpSpPr bwMode="auto">
          <a:xfrm>
            <a:off x="5714999" y="3857625"/>
            <a:ext cx="762000" cy="1571625"/>
            <a:chOff x="6357950" y="3643314"/>
            <a:chExt cx="762002" cy="1571636"/>
          </a:xfrm>
        </p:grpSpPr>
        <p:sp>
          <p:nvSpPr>
            <p:cNvPr id="7" name="Стрелка вниз 6"/>
            <p:cNvSpPr/>
            <p:nvPr/>
          </p:nvSpPr>
          <p:spPr>
            <a:xfrm>
              <a:off x="6357950" y="3643314"/>
              <a:ext cx="285751" cy="1571636"/>
            </a:xfrm>
            <a:prstGeom prst="downArrow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graphicFrame>
          <p:nvGraphicFramePr>
            <p:cNvPr id="2050" name="Object 6"/>
            <p:cNvGraphicFramePr>
              <a:graphicFrameLocks noChangeAspect="1"/>
            </p:cNvGraphicFramePr>
            <p:nvPr/>
          </p:nvGraphicFramePr>
          <p:xfrm>
            <a:off x="6726251" y="4573596"/>
            <a:ext cx="393701" cy="50641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97" name="Формула" r:id="rId9" imgW="190440" imgH="241200" progId="Equation.3">
                    <p:embed/>
                  </p:oleObj>
                </mc:Choice>
                <mc:Fallback>
                  <p:oleObj name="Формула" r:id="rId9" imgW="190440" imgH="241200" progId="Equation.3">
                    <p:embed/>
                    <p:pic>
                      <p:nvPicPr>
                        <p:cNvPr id="0" name="Picture 2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726251" y="4573596"/>
                          <a:ext cx="393701" cy="50641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1" name="Стрелка вверх 10"/>
          <p:cNvSpPr/>
          <p:nvPr/>
        </p:nvSpPr>
        <p:spPr>
          <a:xfrm>
            <a:off x="5715000" y="2286000"/>
            <a:ext cx="285750" cy="1571625"/>
          </a:xfrm>
          <a:prstGeom prst="upArrow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6215074" y="2500306"/>
            <a:ext cx="543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</a:t>
            </a:r>
            <a:r>
              <a:rPr lang="ru-RU" sz="1600" baseline="-25000" dirty="0" err="1" smtClean="0"/>
              <a:t>упр</a:t>
            </a:r>
            <a:endParaRPr lang="ru-RU" baseline="-25000" dirty="0"/>
          </a:p>
        </p:txBody>
      </p:sp>
      <p:cxnSp>
        <p:nvCxnSpPr>
          <p:cNvPr id="18" name="Прямая со стрелкой 17"/>
          <p:cNvCxnSpPr/>
          <p:nvPr/>
        </p:nvCxnSpPr>
        <p:spPr>
          <a:xfrm>
            <a:off x="6286512" y="2571744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1475656" y="5085184"/>
            <a:ext cx="6512511" cy="1143000"/>
          </a:xfrm>
        </p:spPr>
        <p:txBody>
          <a:bodyPr/>
          <a:lstStyle/>
          <a:p>
            <a:pPr algn="ctr" eaLnBrk="1" hangingPunct="1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Почему воз и ныне там?</a:t>
            </a:r>
          </a:p>
        </p:txBody>
      </p:sp>
      <p:pic>
        <p:nvPicPr>
          <p:cNvPr id="16387" name="Picture 3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 cstate="print"/>
          <a:srcRect l="17046" t="6392" r="19885" b="8380"/>
          <a:stretch>
            <a:fillRect/>
          </a:stretch>
        </p:blipFill>
        <p:spPr>
          <a:xfrm>
            <a:off x="323528" y="836712"/>
            <a:ext cx="3568700" cy="3857625"/>
          </a:xfrm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Содержимое 3"/>
          <p:cNvSpPr>
            <a:spLocks noGrp="1"/>
          </p:cNvSpPr>
          <p:nvPr>
            <p:ph sz="quarter" idx="14"/>
          </p:nvPr>
        </p:nvSpPr>
        <p:spPr>
          <a:xfrm>
            <a:off x="4139952" y="476672"/>
            <a:ext cx="4789736" cy="4176464"/>
          </a:xfrm>
        </p:spPr>
        <p:txBody>
          <a:bodyPr>
            <a:normAutofit fontScale="92500" lnSpcReduction="10000"/>
          </a:bodyPr>
          <a:lstStyle/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None/>
              <a:defRPr/>
            </a:pPr>
            <a:r>
              <a:rPr lang="ru-RU" b="1" dirty="0" smtClean="0">
                <a:solidFill>
                  <a:srgbClr val="336600"/>
                </a:solidFill>
                <a:latin typeface="Georgia" pitchFamily="18" charset="0"/>
              </a:rPr>
              <a:t>    Однажды Лебедь, Рак да Щука</a:t>
            </a:r>
            <a:br>
              <a:rPr lang="ru-RU" b="1" dirty="0" smtClean="0">
                <a:solidFill>
                  <a:srgbClr val="336600"/>
                </a:solidFill>
                <a:latin typeface="Georgia" pitchFamily="18" charset="0"/>
              </a:rPr>
            </a:br>
            <a:r>
              <a:rPr lang="ru-RU" b="1" dirty="0" smtClean="0">
                <a:solidFill>
                  <a:srgbClr val="336600"/>
                </a:solidFill>
                <a:latin typeface="Georgia" pitchFamily="18" charset="0"/>
              </a:rPr>
              <a:t>Везти с поклажей воз взялись, </a:t>
            </a:r>
            <a:br>
              <a:rPr lang="ru-RU" b="1" dirty="0" smtClean="0">
                <a:solidFill>
                  <a:srgbClr val="336600"/>
                </a:solidFill>
                <a:latin typeface="Georgia" pitchFamily="18" charset="0"/>
              </a:rPr>
            </a:br>
            <a:r>
              <a:rPr lang="ru-RU" b="1" dirty="0" smtClean="0">
                <a:solidFill>
                  <a:srgbClr val="336600"/>
                </a:solidFill>
                <a:latin typeface="Georgia" pitchFamily="18" charset="0"/>
              </a:rPr>
              <a:t>И вместе трое все в него впряглись; </a:t>
            </a:r>
            <a:br>
              <a:rPr lang="ru-RU" b="1" dirty="0" smtClean="0">
                <a:solidFill>
                  <a:srgbClr val="336600"/>
                </a:solidFill>
                <a:latin typeface="Georgia" pitchFamily="18" charset="0"/>
              </a:rPr>
            </a:br>
            <a:r>
              <a:rPr lang="ru-RU" b="1" dirty="0" smtClean="0">
                <a:solidFill>
                  <a:srgbClr val="336600"/>
                </a:solidFill>
                <a:latin typeface="Georgia" pitchFamily="18" charset="0"/>
              </a:rPr>
              <a:t>Из кожи лезут вон, </a:t>
            </a:r>
            <a:br>
              <a:rPr lang="ru-RU" b="1" dirty="0" smtClean="0">
                <a:solidFill>
                  <a:srgbClr val="336600"/>
                </a:solidFill>
                <a:latin typeface="Georgia" pitchFamily="18" charset="0"/>
              </a:rPr>
            </a:br>
            <a:r>
              <a:rPr lang="ru-RU" b="1" dirty="0" smtClean="0">
                <a:solidFill>
                  <a:srgbClr val="336600"/>
                </a:solidFill>
                <a:latin typeface="Georgia" pitchFamily="18" charset="0"/>
              </a:rPr>
              <a:t>а возу все нет ходу! </a:t>
            </a:r>
            <a:br>
              <a:rPr lang="ru-RU" b="1" dirty="0" smtClean="0">
                <a:solidFill>
                  <a:srgbClr val="336600"/>
                </a:solidFill>
                <a:latin typeface="Georgia" pitchFamily="18" charset="0"/>
              </a:rPr>
            </a:br>
            <a:r>
              <a:rPr lang="ru-RU" b="1" dirty="0" smtClean="0">
                <a:solidFill>
                  <a:srgbClr val="336600"/>
                </a:solidFill>
                <a:latin typeface="Georgia" pitchFamily="18" charset="0"/>
              </a:rPr>
              <a:t>Поклажа бы для них казалась и легка:</a:t>
            </a:r>
            <a:br>
              <a:rPr lang="ru-RU" b="1" dirty="0" smtClean="0">
                <a:solidFill>
                  <a:srgbClr val="336600"/>
                </a:solidFill>
                <a:latin typeface="Georgia" pitchFamily="18" charset="0"/>
              </a:rPr>
            </a:br>
            <a:r>
              <a:rPr lang="ru-RU" b="1" dirty="0" smtClean="0">
                <a:solidFill>
                  <a:srgbClr val="336600"/>
                </a:solidFill>
                <a:latin typeface="Georgia" pitchFamily="18" charset="0"/>
              </a:rPr>
              <a:t>Да Лебедь рвется в облака, </a:t>
            </a:r>
            <a:br>
              <a:rPr lang="ru-RU" b="1" dirty="0" smtClean="0">
                <a:solidFill>
                  <a:srgbClr val="336600"/>
                </a:solidFill>
                <a:latin typeface="Georgia" pitchFamily="18" charset="0"/>
              </a:rPr>
            </a:br>
            <a:r>
              <a:rPr lang="ru-RU" b="1" dirty="0" smtClean="0">
                <a:solidFill>
                  <a:srgbClr val="336600"/>
                </a:solidFill>
                <a:latin typeface="Georgia" pitchFamily="18" charset="0"/>
              </a:rPr>
              <a:t>Рак пятится назад, а Щука тянет в воду. </a:t>
            </a:r>
            <a:br>
              <a:rPr lang="ru-RU" b="1" dirty="0" smtClean="0">
                <a:solidFill>
                  <a:srgbClr val="336600"/>
                </a:solidFill>
                <a:latin typeface="Georgia" pitchFamily="18" charset="0"/>
              </a:rPr>
            </a:br>
            <a:r>
              <a:rPr lang="ru-RU" b="1" dirty="0" smtClean="0">
                <a:solidFill>
                  <a:srgbClr val="336600"/>
                </a:solidFill>
                <a:latin typeface="Georgia" pitchFamily="18" charset="0"/>
              </a:rPr>
              <a:t>Кто виноват из них, кто прав,— судить не нам;</a:t>
            </a:r>
            <a:br>
              <a:rPr lang="ru-RU" b="1" dirty="0" smtClean="0">
                <a:solidFill>
                  <a:srgbClr val="336600"/>
                </a:solidFill>
                <a:latin typeface="Georgia" pitchFamily="18" charset="0"/>
              </a:rPr>
            </a:br>
            <a:r>
              <a:rPr lang="ru-RU" b="1" dirty="0" smtClean="0">
                <a:solidFill>
                  <a:srgbClr val="336600"/>
                </a:solidFill>
                <a:latin typeface="Georgia" pitchFamily="18" charset="0"/>
              </a:rPr>
              <a:t>Да только воз и ныне там.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91880" y="2564904"/>
            <a:ext cx="4194772" cy="1178412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Физика</a:t>
            </a:r>
            <a:r>
              <a:rPr lang="ru-RU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eaLnBrk="1" hangingPunct="1">
              <a:defRPr/>
            </a:pPr>
            <a:r>
              <a:rPr lang="ru-RU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 класс</a:t>
            </a:r>
          </a:p>
        </p:txBody>
      </p:sp>
      <p:sp>
        <p:nvSpPr>
          <p:cNvPr id="8195" name="Заголовок 1"/>
          <p:cNvSpPr>
            <a:spLocks noGrp="1"/>
          </p:cNvSpPr>
          <p:nvPr>
            <p:ph type="ctrTitle"/>
          </p:nvPr>
        </p:nvSpPr>
        <p:spPr>
          <a:xfrm>
            <a:off x="-32" y="836712"/>
            <a:ext cx="9144000" cy="785813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Сложение сил. Равнодействующая сил.</a:t>
            </a:r>
          </a:p>
        </p:txBody>
      </p:sp>
      <p:pic>
        <p:nvPicPr>
          <p:cNvPr id="9" name="Picture 7" descr="03a-i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15140" y="3714752"/>
            <a:ext cx="2195513" cy="26320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122" name="Picture 2" descr="http://www.bestreferat.ru/images/paper/73/15/5291573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437112"/>
            <a:ext cx="1440160" cy="212893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://www.fizika.ru/kartinki/tema-03/03-07.gif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703"/>
          <a:stretch/>
        </p:blipFill>
        <p:spPr bwMode="auto">
          <a:xfrm rot="20676645">
            <a:off x="2218247" y="3941466"/>
            <a:ext cx="3876848" cy="232151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571968" y="0"/>
            <a:ext cx="4572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/>
              <a:t>Учитель физики: </a:t>
            </a:r>
            <a:r>
              <a:rPr lang="ru-RU" dirty="0" err="1" smtClean="0"/>
              <a:t>Монгуш</a:t>
            </a:r>
            <a:r>
              <a:rPr lang="ru-RU" dirty="0" smtClean="0"/>
              <a:t> Л.М..</a:t>
            </a:r>
          </a:p>
          <a:p>
            <a:pPr algn="r"/>
            <a:r>
              <a:rPr lang="ru-RU" dirty="0" smtClean="0"/>
              <a:t>7 класс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2559</TotalTime>
  <Words>481</Words>
  <Application>Microsoft Office PowerPoint</Application>
  <PresentationFormat>Экран (4:3)</PresentationFormat>
  <Paragraphs>119</Paragraphs>
  <Slides>22</Slides>
  <Notes>4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4" baseType="lpstr">
      <vt:lpstr>Воздушный поток</vt:lpstr>
      <vt:lpstr>Формула</vt:lpstr>
      <vt:lpstr>Презентация PowerPoint</vt:lpstr>
      <vt:lpstr>Закончите фразу:</vt:lpstr>
      <vt:lpstr>Презентация PowerPoint</vt:lpstr>
      <vt:lpstr>Презентация PowerPoint</vt:lpstr>
      <vt:lpstr>Как называются силы изображенные на рисунке?</vt:lpstr>
      <vt:lpstr>Презентация PowerPoint</vt:lpstr>
      <vt:lpstr>Назовите силы, действующие на физические тела</vt:lpstr>
      <vt:lpstr>Почему воз и ныне там?</vt:lpstr>
      <vt:lpstr>Сложение сил. Равнодействующая сил.</vt:lpstr>
      <vt:lpstr> - познакомиться с понятием равнодействующей силы; - научиться пользоваться правилами определения равнодействующей сил, направленных по одной прямой;  - показать практическое значение учета всех сил действующих на тело</vt:lpstr>
      <vt:lpstr>Презентация PowerPoint</vt:lpstr>
      <vt:lpstr>Сложение сил</vt:lpstr>
      <vt:lpstr>Разность сил</vt:lpstr>
      <vt:lpstr>Как найти равнодействующую сил?</vt:lpstr>
      <vt:lpstr>Каково показание динамометров?</vt:lpstr>
      <vt:lpstr>Презентация PowerPoint</vt:lpstr>
      <vt:lpstr>Презентация PowerPoint</vt:lpstr>
      <vt:lpstr>Презентация PowerPoint</vt:lpstr>
      <vt:lpstr>Что происходит с телом в результате действия сил?</vt:lpstr>
      <vt:lpstr>Так почему же воз и ныне там?</vt:lpstr>
      <vt:lpstr>Решите задачу</vt:lpstr>
      <vt:lpstr>Презентация PowerPoint</vt:lpstr>
    </vt:vector>
  </TitlesOfParts>
  <Company>Семья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Семья</dc:creator>
  <cp:lastModifiedBy>Физика</cp:lastModifiedBy>
  <cp:revision>217</cp:revision>
  <dcterms:created xsi:type="dcterms:W3CDTF">2008-12-23T15:31:24Z</dcterms:created>
  <dcterms:modified xsi:type="dcterms:W3CDTF">2014-12-12T03:55:27Z</dcterms:modified>
</cp:coreProperties>
</file>