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1"/>
  </p:notesMasterIdLst>
  <p:sldIdLst>
    <p:sldId id="257" r:id="rId2"/>
    <p:sldId id="301" r:id="rId3"/>
    <p:sldId id="300" r:id="rId4"/>
    <p:sldId id="291" r:id="rId5"/>
    <p:sldId id="297" r:id="rId6"/>
    <p:sldId id="292" r:id="rId7"/>
    <p:sldId id="294" r:id="rId8"/>
    <p:sldId id="299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DEA400"/>
    <a:srgbClr val="800080"/>
    <a:srgbClr val="5F5F5F"/>
    <a:srgbClr val="0000FF"/>
    <a:srgbClr val="FFF8B7"/>
    <a:srgbClr val="D69E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024" autoAdjust="0"/>
  </p:normalViewPr>
  <p:slideViewPr>
    <p:cSldViewPr snapToGrid="0" snapToObjects="1">
      <p:cViewPr varScale="1">
        <p:scale>
          <a:sx n="61" d="100"/>
          <a:sy n="61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E6FABCF-E30F-4900-B5BB-541E5BEB01B9}" type="datetimeFigureOut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4B3781-B8D5-48E0-ACD3-6BB49D0FE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18A5BD5-E255-4624-8046-C7CD25BC4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363D0-F17B-412D-A320-7C49FA769A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6456-0CCB-4E63-9CDB-19AB3F1D9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D8DF4-431E-4A5D-B51A-A21D0233B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133A47-670D-4072-B594-F748C936A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94D20F-E864-4604-97A1-AF68C355F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76A862-2605-48EB-BB7B-5B9FF82D6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7949F2-4B9F-4A30-A6E0-FEBCA0B0A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6FA11-45C8-4E75-B529-587BF170E0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7DA3CD-DC46-4F16-A293-3021D4760D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5E3DDC-84BC-4AC3-B457-814584C7EB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21CDB0B-A17B-4690-B3F4-D51203109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0" r:id="rId2"/>
    <p:sldLayoutId id="2147483715" r:id="rId3"/>
    <p:sldLayoutId id="2147483716" r:id="rId4"/>
    <p:sldLayoutId id="2147483717" r:id="rId5"/>
    <p:sldLayoutId id="2147483718" r:id="rId6"/>
    <p:sldLayoutId id="2147483711" r:id="rId7"/>
    <p:sldLayoutId id="2147483719" r:id="rId8"/>
    <p:sldLayoutId id="2147483720" r:id="rId9"/>
    <p:sldLayoutId id="2147483712" r:id="rId10"/>
    <p:sldLayoutId id="214748371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pr%202/M_2.pa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pr%203/M_O_1.pa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r%203/M_O_2.pa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r%203/Generator3.pas" TargetMode="External"/><Relationship Id="rId2" Type="http://schemas.openxmlformats.org/officeDocument/2006/relationships/hyperlink" Target="pr%203/M_O_21.pa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www.groteck.ru/attachments/news/65368/78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8799">
            <a:off x="5330373" y="3015733"/>
            <a:ext cx="3720314" cy="2756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134938" y="696913"/>
            <a:ext cx="7875587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Обработка</a:t>
            </a:r>
            <a:r>
              <a:rPr lang="ru-RU" sz="5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5400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массивов</a:t>
            </a:r>
            <a:endParaRPr lang="ru-RU" sz="5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ГБОУ СОШ №335</a:t>
            </a:r>
          </a:p>
        </p:txBody>
      </p:sp>
      <p:sp>
        <p:nvSpPr>
          <p:cNvPr id="9221" name="Дата 4"/>
          <p:cNvSpPr>
            <a:spLocks noGrp="1"/>
          </p:cNvSpPr>
          <p:nvPr>
            <p:ph type="dt" sz="quarter" idx="10"/>
          </p:nvPr>
        </p:nvSpPr>
        <p:spPr bwMode="auto">
          <a:xfrm>
            <a:off x="6640513" y="6492875"/>
            <a:ext cx="2503487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243DF6E-E43F-4C3A-BFC1-9354AEB8C9BC}" type="datetime1">
              <a:rPr lang="ru-RU" sz="2800" smtClean="0"/>
              <a:pPr/>
              <a:t>05.02.2013</a:t>
            </a:fld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0" y="373063"/>
            <a:ext cx="8915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При назначении размера массива необходимо проанализировать возможный объем данных и ввести возможное количество элементов массива.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Необходимо помнить, что при назначении размера массива, компьютер резервирует память под этот массив. Поэтому, не стоит назначать массив больше, чем он может понадобится.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868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Arial" charset="0"/>
              </a:rPr>
              <a:t>Два</a:t>
            </a:r>
            <a:r>
              <a:rPr lang="ru-RU" sz="2800">
                <a:latin typeface="Arial" charset="0"/>
              </a:rPr>
              <a:t> способа </a:t>
            </a:r>
            <a:r>
              <a:rPr lang="ru-RU" sz="2800" b="1">
                <a:latin typeface="Arial" charset="0"/>
              </a:rPr>
              <a:t>управления размером</a:t>
            </a:r>
            <a:r>
              <a:rPr lang="ru-RU" sz="2800">
                <a:latin typeface="Arial" charset="0"/>
              </a:rPr>
              <a:t> массива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28600" y="681038"/>
            <a:ext cx="38862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_1;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ses crt;</a:t>
            </a:r>
          </a:p>
          <a:p>
            <a:pPr>
              <a:lnSpc>
                <a:spcPct val="90000"/>
              </a:lnSpc>
            </a:pP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Const N=</a:t>
            </a:r>
            <a:r>
              <a:rPr lang="ru-RU" sz="2400" b="1" u="sng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Var 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T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:array[1..</a:t>
            </a: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] of real;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 i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:integer;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>
                <a:latin typeface="Times New Roman" pitchFamily="18" charset="0"/>
                <a:cs typeface="Times New Roman" pitchFamily="18" charset="0"/>
              </a:rPr>
              <a:t>Begin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Writeln(‘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Введите значения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температуры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’);</a:t>
            </a: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:=1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begin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     Write(i,’ –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’); 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      Readln(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[i]); 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end;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……..</a:t>
            </a:r>
          </a:p>
        </p:txBody>
      </p:sp>
      <p:sp>
        <p:nvSpPr>
          <p:cNvPr id="11268" name="Rectangle 4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4267200" y="681038"/>
            <a:ext cx="4648200" cy="53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_2; 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ses crt;</a:t>
            </a:r>
          </a:p>
          <a:p>
            <a:pPr>
              <a:lnSpc>
                <a:spcPct val="90000"/>
              </a:lnSpc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Var 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T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:array[1..</a:t>
            </a: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365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] of integer;</a:t>
            </a: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 i,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 integer;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Begin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   Write(‘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Введите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кол-во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дней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’);</a:t>
            </a:r>
          </a:p>
          <a:p>
            <a:pPr>
              <a:lnSpc>
                <a:spcPct val="90000"/>
              </a:lnSpc>
            </a:pPr>
            <a:r>
              <a:rPr lang="en-US" sz="2400" u="sng">
                <a:latin typeface="Times New Roman" pitchFamily="18" charset="0"/>
                <a:cs typeface="Times New Roman" pitchFamily="18" charset="0"/>
              </a:rPr>
              <a:t>   Readln (</a:t>
            </a: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u="sng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Randomize;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:=1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[i] := -10 + Random(21);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      Writeln(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[i] :5);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end;</a:t>
            </a:r>
          </a:p>
          <a:p>
            <a:pPr>
              <a:lnSpc>
                <a:spcPct val="90000"/>
              </a:lnSpc>
            </a:pPr>
            <a:r>
              <a:rPr lang="ru-RU" sz="2400" b="1"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…….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Обработка массива: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62642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. Поиск элементов  по заданному </a:t>
            </a:r>
          </a:p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признаку.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33400" y="4230688"/>
            <a:ext cx="8153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. Поиск максимального (минимального) </a:t>
            </a:r>
          </a:p>
          <a:p>
            <a:r>
              <a:rPr lang="en-US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элементов.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1828800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. Сложение элементов массива .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09600" y="4876800"/>
            <a:ext cx="7772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  <a:cs typeface="Times New Roman" pitchFamily="18" charset="0"/>
              </a:rPr>
              <a:t>4.  Сортировка элементов массива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0" y="0"/>
            <a:ext cx="6096000" cy="5191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800"/>
              <a:t>  </a:t>
            </a:r>
            <a:r>
              <a:rPr lang="ru-RU" sz="2800">
                <a:latin typeface="Arial" charset="0"/>
              </a:rPr>
              <a:t>1. </a:t>
            </a:r>
            <a:r>
              <a:rPr lang="ru-RU" sz="2800"/>
              <a:t>Сложение элементов массива </a:t>
            </a:r>
            <a:endParaRPr lang="ru-RU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0" y="457200"/>
            <a:ext cx="9144000" cy="400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dirty="0">
                <a:solidFill>
                  <a:srgbClr val="006600"/>
                </a:solidFill>
              </a:rPr>
              <a:t>Пример</a:t>
            </a:r>
            <a:r>
              <a:rPr lang="ru-RU" sz="2000" dirty="0">
                <a:solidFill>
                  <a:srgbClr val="006600"/>
                </a:solidFill>
              </a:rPr>
              <a:t> </a:t>
            </a:r>
            <a:r>
              <a:rPr lang="en-US" sz="2000" b="1" dirty="0">
                <a:solidFill>
                  <a:srgbClr val="006600"/>
                </a:solidFill>
              </a:rPr>
              <a:t>M_O</a:t>
            </a:r>
            <a:r>
              <a:rPr lang="ru-RU" sz="2000" b="1" dirty="0">
                <a:solidFill>
                  <a:srgbClr val="006600"/>
                </a:solidFill>
              </a:rPr>
              <a:t>_1</a:t>
            </a:r>
            <a:r>
              <a:rPr lang="ru-RU" sz="1600" dirty="0"/>
              <a:t>: </a:t>
            </a:r>
            <a:r>
              <a:rPr lang="en-US" sz="1600" dirty="0"/>
              <a:t> </a:t>
            </a:r>
            <a:r>
              <a:rPr lang="ru-RU" sz="2000" dirty="0"/>
              <a:t>Опреде</a:t>
            </a:r>
            <a:r>
              <a:rPr lang="ru-RU" sz="2000" dirty="0">
                <a:latin typeface="Arial" charset="0"/>
              </a:rPr>
              <a:t>ление</a:t>
            </a:r>
            <a:r>
              <a:rPr lang="ru-RU" sz="2000" dirty="0"/>
              <a:t> средн</a:t>
            </a:r>
            <a:r>
              <a:rPr lang="ru-RU" sz="2000" dirty="0">
                <a:latin typeface="Arial" charset="0"/>
              </a:rPr>
              <a:t>ей</a:t>
            </a:r>
            <a:r>
              <a:rPr lang="ru-RU" sz="2000" dirty="0"/>
              <a:t> температур</a:t>
            </a:r>
            <a:r>
              <a:rPr lang="ru-RU" sz="2000" dirty="0">
                <a:latin typeface="Arial" charset="0"/>
              </a:rPr>
              <a:t>ы</a:t>
            </a:r>
            <a:r>
              <a:rPr lang="ru-RU" sz="2000" dirty="0"/>
              <a:t> за 10 дней</a:t>
            </a:r>
          </a:p>
        </p:txBody>
      </p:sp>
      <p:sp>
        <p:nvSpPr>
          <p:cNvPr id="13316" name="Text Box 24"/>
          <p:cNvSpPr txBox="1">
            <a:spLocks noChangeArrowheads="1"/>
          </p:cNvSpPr>
          <p:nvPr/>
        </p:nvSpPr>
        <p:spPr bwMode="auto">
          <a:xfrm>
            <a:off x="152400" y="857250"/>
            <a:ext cx="8382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Для заполнения массива  можно использовать  </a:t>
            </a:r>
            <a:r>
              <a:rPr lang="ru-RU" sz="2000" b="1">
                <a:latin typeface="Arial" charset="0"/>
              </a:rPr>
              <a:t>пример </a:t>
            </a:r>
            <a:r>
              <a:rPr lang="en-US" sz="2000" b="1">
                <a:latin typeface="Arial" charset="0"/>
              </a:rPr>
              <a:t>M</a:t>
            </a:r>
            <a:r>
              <a:rPr lang="ru-RU" sz="2000" b="1">
                <a:latin typeface="Arial" charset="0"/>
              </a:rPr>
              <a:t>_2</a:t>
            </a:r>
            <a:r>
              <a:rPr lang="ru-RU" b="1">
                <a:latin typeface="Arial" charset="0"/>
              </a:rPr>
              <a:t>, </a:t>
            </a:r>
            <a:r>
              <a:rPr lang="ru-RU">
                <a:latin typeface="Arial" charset="0"/>
              </a:rPr>
              <a:t>добавив в описание переменных </a:t>
            </a:r>
            <a:r>
              <a:rPr lang="en-US">
                <a:latin typeface="Arial" charset="0"/>
              </a:rPr>
              <a:t>S </a:t>
            </a:r>
            <a:r>
              <a:rPr lang="ru-RU">
                <a:latin typeface="Arial" charset="0"/>
              </a:rPr>
              <a:t>и</a:t>
            </a:r>
            <a:r>
              <a:rPr lang="en-US">
                <a:latin typeface="Arial" charset="0"/>
              </a:rPr>
              <a:t> Sr. </a:t>
            </a:r>
            <a:r>
              <a:rPr lang="ru-RU">
                <a:latin typeface="Arial" charset="0"/>
              </a:rPr>
              <a:t>Тогда основная часть задачи имеет следующий вид: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52400" y="1752600"/>
            <a:ext cx="3582988" cy="4826000"/>
            <a:chOff x="192" y="432"/>
            <a:chExt cx="2257" cy="3040"/>
          </a:xfrm>
        </p:grpSpPr>
        <p:sp>
          <p:nvSpPr>
            <p:cNvPr id="13322" name="Line 4"/>
            <p:cNvSpPr>
              <a:spLocks noChangeShapeType="1"/>
            </p:cNvSpPr>
            <p:nvPr/>
          </p:nvSpPr>
          <p:spPr bwMode="auto">
            <a:xfrm>
              <a:off x="1291" y="644"/>
              <a:ext cx="0" cy="1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3" name="Line 5"/>
            <p:cNvSpPr>
              <a:spLocks noChangeShapeType="1"/>
            </p:cNvSpPr>
            <p:nvPr/>
          </p:nvSpPr>
          <p:spPr bwMode="auto">
            <a:xfrm>
              <a:off x="1263" y="983"/>
              <a:ext cx="0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4" name="AutoShape 6"/>
            <p:cNvSpPr>
              <a:spLocks noChangeArrowheads="1"/>
            </p:cNvSpPr>
            <p:nvPr/>
          </p:nvSpPr>
          <p:spPr bwMode="auto">
            <a:xfrm>
              <a:off x="483" y="1140"/>
              <a:ext cx="1686" cy="322"/>
            </a:xfrm>
            <a:prstGeom prst="hexagon">
              <a:avLst>
                <a:gd name="adj" fmla="val 60457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</a:rPr>
                <a:t>i=1,N</a:t>
              </a:r>
              <a:endParaRPr lang="ru-RU"/>
            </a:p>
          </p:txBody>
        </p:sp>
        <p:sp>
          <p:nvSpPr>
            <p:cNvPr id="13325" name="Line 7"/>
            <p:cNvSpPr>
              <a:spLocks noChangeShapeType="1"/>
            </p:cNvSpPr>
            <p:nvPr/>
          </p:nvSpPr>
          <p:spPr bwMode="auto">
            <a:xfrm>
              <a:off x="2174" y="1296"/>
              <a:ext cx="2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6" name="Line 9"/>
            <p:cNvSpPr>
              <a:spLocks noChangeShapeType="1"/>
            </p:cNvSpPr>
            <p:nvPr/>
          </p:nvSpPr>
          <p:spPr bwMode="auto">
            <a:xfrm>
              <a:off x="1296" y="2160"/>
              <a:ext cx="0" cy="1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7" name="Line 10"/>
            <p:cNvSpPr>
              <a:spLocks noChangeShapeType="1"/>
            </p:cNvSpPr>
            <p:nvPr/>
          </p:nvSpPr>
          <p:spPr bwMode="auto">
            <a:xfrm flipH="1">
              <a:off x="1296" y="2160"/>
              <a:ext cx="112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8" name="Line 11"/>
            <p:cNvSpPr>
              <a:spLocks noChangeShapeType="1"/>
            </p:cNvSpPr>
            <p:nvPr/>
          </p:nvSpPr>
          <p:spPr bwMode="auto">
            <a:xfrm flipH="1">
              <a:off x="192" y="2016"/>
              <a:ext cx="10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Line 12"/>
            <p:cNvSpPr>
              <a:spLocks noChangeShapeType="1"/>
            </p:cNvSpPr>
            <p:nvPr/>
          </p:nvSpPr>
          <p:spPr bwMode="auto">
            <a:xfrm flipV="1">
              <a:off x="192" y="1296"/>
              <a:ext cx="6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0" name="Line 13"/>
            <p:cNvSpPr>
              <a:spLocks noChangeShapeType="1"/>
            </p:cNvSpPr>
            <p:nvPr/>
          </p:nvSpPr>
          <p:spPr bwMode="auto">
            <a:xfrm>
              <a:off x="201" y="1296"/>
              <a:ext cx="2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1" name="Line 14"/>
            <p:cNvSpPr>
              <a:spLocks noChangeShapeType="1"/>
            </p:cNvSpPr>
            <p:nvPr/>
          </p:nvSpPr>
          <p:spPr bwMode="auto">
            <a:xfrm>
              <a:off x="1248" y="1872"/>
              <a:ext cx="1" cy="15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2" name="Line 15"/>
            <p:cNvSpPr>
              <a:spLocks noChangeShapeType="1"/>
            </p:cNvSpPr>
            <p:nvPr/>
          </p:nvSpPr>
          <p:spPr bwMode="auto">
            <a:xfrm>
              <a:off x="1245" y="1479"/>
              <a:ext cx="0" cy="17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3" name="Rectangle 16"/>
            <p:cNvSpPr>
              <a:spLocks noChangeArrowheads="1"/>
            </p:cNvSpPr>
            <p:nvPr/>
          </p:nvSpPr>
          <p:spPr bwMode="auto">
            <a:xfrm>
              <a:off x="624" y="1632"/>
              <a:ext cx="1279" cy="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S:=S + T[i] </a:t>
              </a:r>
              <a:endParaRPr lang="ru-RU"/>
            </a:p>
          </p:txBody>
        </p:sp>
        <p:sp>
          <p:nvSpPr>
            <p:cNvPr id="13334" name="Oval 19"/>
            <p:cNvSpPr>
              <a:spLocks noChangeArrowheads="1"/>
            </p:cNvSpPr>
            <p:nvPr/>
          </p:nvSpPr>
          <p:spPr bwMode="auto">
            <a:xfrm>
              <a:off x="864" y="3216"/>
              <a:ext cx="958" cy="25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000000"/>
                  </a:solidFill>
                  <a:latin typeface="Arial" charset="0"/>
                </a:rPr>
                <a:t>конец</a:t>
              </a:r>
              <a:endParaRPr lang="ru-RU" sz="1600" b="1"/>
            </a:p>
          </p:txBody>
        </p:sp>
        <p:sp>
          <p:nvSpPr>
            <p:cNvPr id="13335" name="Rectangle 20"/>
            <p:cNvSpPr>
              <a:spLocks noChangeArrowheads="1"/>
            </p:cNvSpPr>
            <p:nvPr/>
          </p:nvSpPr>
          <p:spPr bwMode="auto">
            <a:xfrm>
              <a:off x="588" y="748"/>
              <a:ext cx="1279" cy="26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S:=0 </a:t>
              </a:r>
              <a:endParaRPr lang="ru-RU"/>
            </a:p>
          </p:txBody>
        </p:sp>
        <p:sp>
          <p:nvSpPr>
            <p:cNvPr id="13336" name="AutoShape 21"/>
            <p:cNvSpPr>
              <a:spLocks noChangeArrowheads="1"/>
            </p:cNvSpPr>
            <p:nvPr/>
          </p:nvSpPr>
          <p:spPr bwMode="auto">
            <a:xfrm>
              <a:off x="389" y="2753"/>
              <a:ext cx="1775" cy="312"/>
            </a:xfrm>
            <a:prstGeom prst="parallelogram">
              <a:avLst>
                <a:gd name="adj" fmla="val 13137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000000"/>
                  </a:solidFill>
                  <a:latin typeface="Arial" charset="0"/>
                </a:rPr>
                <a:t>Вывод</a:t>
              </a: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: Sr</a:t>
              </a:r>
              <a:endParaRPr lang="ru-RU"/>
            </a:p>
          </p:txBody>
        </p:sp>
        <p:sp>
          <p:nvSpPr>
            <p:cNvPr id="13337" name="Line 22"/>
            <p:cNvSpPr>
              <a:spLocks noChangeShapeType="1"/>
            </p:cNvSpPr>
            <p:nvPr/>
          </p:nvSpPr>
          <p:spPr bwMode="auto">
            <a:xfrm>
              <a:off x="1296" y="3072"/>
              <a:ext cx="0" cy="1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38" name="Oval 27"/>
            <p:cNvSpPr>
              <a:spLocks noChangeArrowheads="1"/>
            </p:cNvSpPr>
            <p:nvPr/>
          </p:nvSpPr>
          <p:spPr bwMode="auto">
            <a:xfrm>
              <a:off x="1200" y="432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  <a:endParaRPr lang="ru-RU"/>
            </a:p>
          </p:txBody>
        </p:sp>
        <p:sp>
          <p:nvSpPr>
            <p:cNvPr id="13339" name="Rectangle 16"/>
            <p:cNvSpPr>
              <a:spLocks noChangeArrowheads="1"/>
            </p:cNvSpPr>
            <p:nvPr/>
          </p:nvSpPr>
          <p:spPr bwMode="auto">
            <a:xfrm>
              <a:off x="672" y="2352"/>
              <a:ext cx="1279" cy="2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Sr:=S/N </a:t>
              </a:r>
              <a:endParaRPr lang="ru-RU"/>
            </a:p>
          </p:txBody>
        </p:sp>
        <p:sp>
          <p:nvSpPr>
            <p:cNvPr id="13340" name="Line 22"/>
            <p:cNvSpPr>
              <a:spLocks noChangeShapeType="1"/>
            </p:cNvSpPr>
            <p:nvPr/>
          </p:nvSpPr>
          <p:spPr bwMode="auto">
            <a:xfrm>
              <a:off x="1296" y="2592"/>
              <a:ext cx="0" cy="1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7" name="Прямая соединительная линия 26"/>
            <p:cNvCxnSpPr/>
            <p:nvPr/>
          </p:nvCxnSpPr>
          <p:spPr>
            <a:xfrm rot="5400000">
              <a:off x="2016" y="1727"/>
              <a:ext cx="864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67" name="TextBox 27"/>
          <p:cNvSpPr txBox="1">
            <a:spLocks noChangeArrowheads="1"/>
          </p:cNvSpPr>
          <p:nvPr/>
        </p:nvSpPr>
        <p:spPr bwMode="auto">
          <a:xfrm>
            <a:off x="4038600" y="1600200"/>
            <a:ext cx="44958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S:=0;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For  i:=1 to N do 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begin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S:=S+</a:t>
            </a:r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T[i]; 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   end;</a:t>
            </a:r>
          </a:p>
          <a:p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Sr:=S/N; </a:t>
            </a:r>
            <a:endParaRPr lang="ru-RU" sz="32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Writeln(‘Sr = ',Sr);</a:t>
            </a:r>
          </a:p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End.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3429000" y="5029200"/>
            <a:ext cx="5715000" cy="641350"/>
          </a:xfrm>
          <a:prstGeom prst="rect">
            <a:avLst/>
          </a:prstGeom>
          <a:solidFill>
            <a:srgbClr val="FFF8B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Задание 1</a:t>
            </a:r>
            <a:r>
              <a:rPr lang="ru-RU"/>
              <a:t>. Наберите программу, запустите на выполнение 3 раза, запишите результаты. </a:t>
            </a:r>
          </a:p>
        </p:txBody>
      </p:sp>
      <p:sp>
        <p:nvSpPr>
          <p:cNvPr id="5169" name="Text Box 49"/>
          <p:cNvSpPr txBox="1">
            <a:spLocks noChangeArrowheads="1"/>
          </p:cNvSpPr>
          <p:nvPr/>
        </p:nvSpPr>
        <p:spPr bwMode="auto">
          <a:xfrm>
            <a:off x="3505200" y="5715000"/>
            <a:ext cx="5638800" cy="915988"/>
          </a:xfrm>
          <a:prstGeom prst="rect">
            <a:avLst/>
          </a:prstGeom>
          <a:solidFill>
            <a:srgbClr val="FFF8B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/>
              <a:t>Задание 1_2*.</a:t>
            </a:r>
            <a:r>
              <a:rPr lang="ru-RU"/>
              <a:t> Измените программу так, чтобы обрабатывались ячейки только с четными номерами. </a:t>
            </a:r>
            <a:r>
              <a:rPr lang="en-US"/>
              <a:t> (</a:t>
            </a:r>
            <a:r>
              <a:rPr lang="ru-RU" sz="1400"/>
              <a:t>формула четного индекса</a:t>
            </a:r>
            <a:r>
              <a:rPr lang="ru-RU"/>
              <a:t> </a:t>
            </a:r>
            <a:r>
              <a:rPr lang="en-US" sz="1600" b="1"/>
              <a:t>i:=k*2</a:t>
            </a:r>
            <a:r>
              <a:rPr lang="en-US" sz="1600"/>
              <a:t>)</a:t>
            </a:r>
            <a:endParaRPr lang="ru-RU" sz="1600"/>
          </a:p>
        </p:txBody>
      </p:sp>
      <p:sp>
        <p:nvSpPr>
          <p:cNvPr id="13321" name="Text Box 50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6934200" y="1524000"/>
            <a:ext cx="1905000" cy="366713"/>
          </a:xfrm>
          <a:prstGeom prst="rect">
            <a:avLst/>
          </a:prstGeom>
          <a:solidFill>
            <a:srgbClr val="FFF8B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>
                <a:solidFill>
                  <a:srgbClr val="006600"/>
                </a:solidFill>
                <a:latin typeface="Arial" charset="0"/>
                <a:hlinkClick r:id="rId2" action="ppaction://hlinkfile"/>
              </a:rPr>
              <a:t>Пример</a:t>
            </a:r>
            <a:r>
              <a:rPr lang="ru-RU">
                <a:solidFill>
                  <a:srgbClr val="006600"/>
                </a:solidFill>
                <a:latin typeface="Arial" charset="0"/>
                <a:hlinkClick r:id="rId2" action="ppaction://hlinkfile"/>
              </a:rPr>
              <a:t> </a:t>
            </a:r>
            <a:r>
              <a:rPr lang="en-US" b="1">
                <a:solidFill>
                  <a:srgbClr val="006600"/>
                </a:solidFill>
                <a:latin typeface="Arial" charset="0"/>
                <a:hlinkClick r:id="rId2" action="ppaction://hlinkfile"/>
              </a:rPr>
              <a:t>M_O</a:t>
            </a:r>
            <a:r>
              <a:rPr lang="ru-RU" b="1">
                <a:solidFill>
                  <a:srgbClr val="006600"/>
                </a:solidFill>
                <a:latin typeface="Arial" charset="0"/>
                <a:hlinkClick r:id="rId2" action="ppaction://hlinkfile"/>
              </a:rPr>
              <a:t>_1</a:t>
            </a:r>
            <a:endParaRPr lang="ru-RU" b="1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7" grpId="0"/>
      <p:bldP spid="5168" grpId="0" animBg="1"/>
      <p:bldP spid="51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800"/>
              <a:t>2</a:t>
            </a:r>
            <a:r>
              <a:rPr lang="ru-RU" sz="2800"/>
              <a:t> Поиск элементов  по заданному признаку.</a:t>
            </a:r>
            <a:r>
              <a:rPr lang="ru-RU"/>
              <a:t> 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915400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>
                <a:solidFill>
                  <a:srgbClr val="006600"/>
                </a:solidFill>
                <a:latin typeface="Arial" charset="0"/>
              </a:rPr>
              <a:t>Пример</a:t>
            </a:r>
            <a:r>
              <a:rPr lang="ru-RU" sz="2000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sz="2400" b="1">
                <a:solidFill>
                  <a:srgbClr val="006600"/>
                </a:solidFill>
              </a:rPr>
              <a:t>M_O</a:t>
            </a:r>
            <a:r>
              <a:rPr lang="ru-RU" sz="2400" b="1">
                <a:solidFill>
                  <a:srgbClr val="006600"/>
                </a:solidFill>
              </a:rPr>
              <a:t>_</a:t>
            </a:r>
            <a:r>
              <a:rPr lang="en-US" sz="2400" b="1">
                <a:solidFill>
                  <a:srgbClr val="006600"/>
                </a:solidFill>
              </a:rPr>
              <a:t>2</a:t>
            </a:r>
            <a:r>
              <a:rPr lang="ru-RU" sz="2000">
                <a:latin typeface="Arial" charset="0"/>
              </a:rPr>
              <a:t>: </a:t>
            </a:r>
            <a:r>
              <a:rPr lang="ru-RU" sz="2000"/>
              <a:t>М</a:t>
            </a:r>
            <a:r>
              <a:rPr lang="ru-RU" sz="2000">
                <a:latin typeface="Arial" charset="0"/>
              </a:rPr>
              <a:t>ассив, заполнен </a:t>
            </a:r>
            <a:r>
              <a:rPr lang="en-US" sz="2000">
                <a:latin typeface="Arial" charset="0"/>
              </a:rPr>
              <a:t> </a:t>
            </a:r>
            <a:r>
              <a:rPr lang="ru-RU" sz="2000">
                <a:latin typeface="Arial" charset="0"/>
              </a:rPr>
              <a:t>случайными</a:t>
            </a:r>
            <a:r>
              <a:rPr lang="en-US" sz="2000">
                <a:latin typeface="Arial" charset="0"/>
              </a:rPr>
              <a:t> </a:t>
            </a:r>
            <a:r>
              <a:rPr lang="ru-RU" sz="2000">
                <a:latin typeface="Arial" charset="0"/>
              </a:rPr>
              <a:t> числами из  диапазона от -2  до </a:t>
            </a:r>
            <a:r>
              <a:rPr lang="en-US" sz="2000">
                <a:latin typeface="Arial" charset="0"/>
              </a:rPr>
              <a:t>2</a:t>
            </a:r>
            <a:r>
              <a:rPr lang="ru-RU" sz="2000">
                <a:latin typeface="Arial" charset="0"/>
              </a:rPr>
              <a:t>,  количество элементов массива </a:t>
            </a:r>
            <a:r>
              <a:rPr lang="en-US" sz="2000">
                <a:latin typeface="Arial" charset="0"/>
              </a:rPr>
              <a:t>10.</a:t>
            </a:r>
            <a:r>
              <a:rPr lang="ru-RU" sz="2000">
                <a:latin typeface="Arial" charset="0"/>
              </a:rPr>
              <a:t> Определите количество элементов массива, значения которых меньших</a:t>
            </a:r>
            <a:r>
              <a:rPr lang="ru-RU" sz="2000" b="1"/>
              <a:t> 0.</a:t>
            </a:r>
            <a:r>
              <a:rPr lang="ru-RU" sz="2000"/>
              <a:t> </a:t>
            </a:r>
            <a:endParaRPr lang="ru-RU" sz="2000">
              <a:latin typeface="Arial" charset="0"/>
            </a:endParaRP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4114800" y="2133600"/>
            <a:ext cx="5029200" cy="37861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program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O_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2;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uses crt;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Const </a:t>
            </a:r>
            <a:r>
              <a:rPr lang="en-US" sz="2000" b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=10;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Var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A:array[1..N] of 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real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k,i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 integer;</a:t>
            </a:r>
            <a:endParaRPr lang="ru-RU" sz="1600">
              <a:solidFill>
                <a:srgbClr val="7F7F7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Begin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  Randomize;</a:t>
            </a:r>
            <a:endParaRPr lang="ru-RU" sz="20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:=1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       A[i] := (-20 + Random(51))/</a:t>
            </a:r>
            <a:r>
              <a:rPr lang="en-US" sz="2000" b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       Writeln(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A[i] :5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:1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);</a:t>
            </a:r>
            <a:endParaRPr lang="ru-RU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end;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247" name="Text Box 23"/>
          <p:cNvSpPr txBox="1">
            <a:spLocks noChangeArrowheads="1"/>
          </p:cNvSpPr>
          <p:nvPr/>
        </p:nvSpPr>
        <p:spPr bwMode="auto">
          <a:xfrm>
            <a:off x="381000" y="1676400"/>
            <a:ext cx="7772400" cy="369888"/>
          </a:xfrm>
          <a:prstGeom prst="rect">
            <a:avLst/>
          </a:prstGeom>
          <a:solidFill>
            <a:srgbClr val="FFF8B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Для  описания и заполнения массива используем способ  №3</a:t>
            </a:r>
            <a:r>
              <a:rPr lang="en-US"/>
              <a:t> </a:t>
            </a:r>
            <a:endParaRPr lang="ru-RU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762000" y="6248400"/>
            <a:ext cx="7543800" cy="366713"/>
          </a:xfrm>
          <a:prstGeom prst="rect">
            <a:avLst/>
          </a:prstGeom>
          <a:solidFill>
            <a:srgbClr val="FFF8B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Алгоритм и программу обработки массива рассмотрим долее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609600" y="2362200"/>
            <a:ext cx="2974975" cy="3429000"/>
            <a:chOff x="384" y="1488"/>
            <a:chExt cx="1874" cy="2160"/>
          </a:xfrm>
        </p:grpSpPr>
        <p:sp>
          <p:nvSpPr>
            <p:cNvPr id="14344" name="Oval 7"/>
            <p:cNvSpPr>
              <a:spLocks noChangeArrowheads="1"/>
            </p:cNvSpPr>
            <p:nvPr/>
          </p:nvSpPr>
          <p:spPr bwMode="auto">
            <a:xfrm>
              <a:off x="934" y="1488"/>
              <a:ext cx="652" cy="22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>
                  <a:solidFill>
                    <a:srgbClr val="000000"/>
                  </a:solidFill>
                  <a:latin typeface="Arial" charset="0"/>
                </a:rPr>
                <a:t>начало</a:t>
              </a:r>
              <a:endParaRPr lang="ru-RU"/>
            </a:p>
          </p:txBody>
        </p:sp>
        <p:sp>
          <p:nvSpPr>
            <p:cNvPr id="14345" name="Line 8"/>
            <p:cNvSpPr>
              <a:spLocks noChangeShapeType="1"/>
            </p:cNvSpPr>
            <p:nvPr/>
          </p:nvSpPr>
          <p:spPr bwMode="auto">
            <a:xfrm>
              <a:off x="1322" y="1716"/>
              <a:ext cx="0" cy="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6" name="Line 9"/>
            <p:cNvSpPr>
              <a:spLocks noChangeShapeType="1"/>
            </p:cNvSpPr>
            <p:nvPr/>
          </p:nvSpPr>
          <p:spPr bwMode="auto">
            <a:xfrm>
              <a:off x="1299" y="2012"/>
              <a:ext cx="0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7" name="Rectangle 10"/>
            <p:cNvSpPr>
              <a:spLocks noChangeArrowheads="1"/>
            </p:cNvSpPr>
            <p:nvPr/>
          </p:nvSpPr>
          <p:spPr bwMode="auto">
            <a:xfrm>
              <a:off x="432" y="1807"/>
              <a:ext cx="1632" cy="2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>
                  <a:solidFill>
                    <a:srgbClr val="000000"/>
                  </a:solidFill>
                  <a:latin typeface="Arial" charset="0"/>
                </a:rPr>
                <a:t>Инициализация</a:t>
              </a:r>
              <a:r>
                <a:rPr lang="ru-RU" b="1">
                  <a:solidFill>
                    <a:srgbClr val="000000"/>
                  </a:solidFill>
                  <a:latin typeface="Arial" charset="0"/>
                </a:rPr>
                <a:t>  </a:t>
              </a:r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random </a:t>
              </a:r>
              <a:endParaRPr lang="ru-RU"/>
            </a:p>
          </p:txBody>
        </p:sp>
        <p:sp>
          <p:nvSpPr>
            <p:cNvPr id="14348" name="AutoShape 11"/>
            <p:cNvSpPr>
              <a:spLocks noChangeArrowheads="1"/>
            </p:cNvSpPr>
            <p:nvPr/>
          </p:nvSpPr>
          <p:spPr bwMode="auto">
            <a:xfrm>
              <a:off x="667" y="2150"/>
              <a:ext cx="1365" cy="282"/>
            </a:xfrm>
            <a:prstGeom prst="hexagon">
              <a:avLst>
                <a:gd name="adj" fmla="val 60505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</a:rPr>
                <a:t>i=1,N</a:t>
              </a:r>
              <a:endParaRPr lang="ru-RU"/>
            </a:p>
          </p:txBody>
        </p:sp>
        <p:sp>
          <p:nvSpPr>
            <p:cNvPr id="14349" name="Line 12"/>
            <p:cNvSpPr>
              <a:spLocks noChangeShapeType="1"/>
            </p:cNvSpPr>
            <p:nvPr/>
          </p:nvSpPr>
          <p:spPr bwMode="auto">
            <a:xfrm>
              <a:off x="2036" y="2287"/>
              <a:ext cx="22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Line 13"/>
            <p:cNvSpPr>
              <a:spLocks noChangeShapeType="1"/>
            </p:cNvSpPr>
            <p:nvPr/>
          </p:nvSpPr>
          <p:spPr bwMode="auto">
            <a:xfrm>
              <a:off x="2240" y="2287"/>
              <a:ext cx="0" cy="10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1" name="Line 15"/>
            <p:cNvSpPr>
              <a:spLocks noChangeShapeType="1"/>
            </p:cNvSpPr>
            <p:nvPr/>
          </p:nvSpPr>
          <p:spPr bwMode="auto">
            <a:xfrm flipH="1">
              <a:off x="1296" y="3360"/>
              <a:ext cx="9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2" name="Line 16"/>
            <p:cNvSpPr>
              <a:spLocks noChangeShapeType="1"/>
            </p:cNvSpPr>
            <p:nvPr/>
          </p:nvSpPr>
          <p:spPr bwMode="auto">
            <a:xfrm flipH="1">
              <a:off x="384" y="3264"/>
              <a:ext cx="8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3" name="Line 18"/>
            <p:cNvSpPr>
              <a:spLocks noChangeShapeType="1"/>
            </p:cNvSpPr>
            <p:nvPr/>
          </p:nvSpPr>
          <p:spPr bwMode="auto">
            <a:xfrm>
              <a:off x="384" y="2287"/>
              <a:ext cx="277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4" name="Line 19"/>
            <p:cNvSpPr>
              <a:spLocks noChangeShapeType="1"/>
            </p:cNvSpPr>
            <p:nvPr/>
          </p:nvSpPr>
          <p:spPr bwMode="auto">
            <a:xfrm>
              <a:off x="1296" y="2448"/>
              <a:ext cx="0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5" name="Rectangle 20"/>
            <p:cNvSpPr>
              <a:spLocks noChangeArrowheads="1"/>
            </p:cNvSpPr>
            <p:nvPr/>
          </p:nvSpPr>
          <p:spPr bwMode="auto">
            <a:xfrm>
              <a:off x="480" y="2544"/>
              <a:ext cx="1680" cy="2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A[i]:=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(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-20+random(51)</a:t>
              </a:r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)/</a:t>
              </a:r>
              <a:r>
                <a:rPr lang="ru-RU" sz="1600">
                  <a:solidFill>
                    <a:srgbClr val="CC0000"/>
                  </a:solidFill>
                  <a:latin typeface="Arial" charset="0"/>
                </a:rPr>
                <a:t>10</a:t>
              </a:r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ru-RU"/>
            </a:p>
          </p:txBody>
        </p:sp>
        <p:sp>
          <p:nvSpPr>
            <p:cNvPr id="14356" name="Line 21"/>
            <p:cNvSpPr>
              <a:spLocks noChangeShapeType="1"/>
            </p:cNvSpPr>
            <p:nvPr/>
          </p:nvSpPr>
          <p:spPr bwMode="auto">
            <a:xfrm>
              <a:off x="1296" y="2784"/>
              <a:ext cx="0" cy="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57" name="Group 26"/>
            <p:cNvGrpSpPr>
              <a:grpSpLocks/>
            </p:cNvGrpSpPr>
            <p:nvPr/>
          </p:nvGrpSpPr>
          <p:grpSpPr bwMode="auto">
            <a:xfrm>
              <a:off x="1200" y="3360"/>
              <a:ext cx="144" cy="288"/>
              <a:chOff x="1152" y="3408"/>
              <a:chExt cx="144" cy="288"/>
            </a:xfrm>
          </p:grpSpPr>
          <p:sp>
            <p:nvSpPr>
              <p:cNvPr id="14361" name="Line 14"/>
              <p:cNvSpPr>
                <a:spLocks noChangeShapeType="1"/>
              </p:cNvSpPr>
              <p:nvPr/>
            </p:nvSpPr>
            <p:spPr bwMode="auto">
              <a:xfrm>
                <a:off x="1248" y="3408"/>
                <a:ext cx="0" cy="16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62" name="Oval 25"/>
              <p:cNvSpPr>
                <a:spLocks noChangeArrowheads="1"/>
              </p:cNvSpPr>
              <p:nvPr/>
            </p:nvSpPr>
            <p:spPr bwMode="auto">
              <a:xfrm>
                <a:off x="1152" y="355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ru-RU"/>
                  <a:t>1</a:t>
                </a:r>
              </a:p>
            </p:txBody>
          </p:sp>
        </p:grpSp>
        <p:sp>
          <p:nvSpPr>
            <p:cNvPr id="14358" name="AutoShape 27"/>
            <p:cNvSpPr>
              <a:spLocks noChangeArrowheads="1"/>
            </p:cNvSpPr>
            <p:nvPr/>
          </p:nvSpPr>
          <p:spPr bwMode="auto">
            <a:xfrm>
              <a:off x="480" y="2880"/>
              <a:ext cx="1583" cy="283"/>
            </a:xfrm>
            <a:prstGeom prst="parallelogram">
              <a:avLst>
                <a:gd name="adj" fmla="val 13984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>
                  <a:solidFill>
                    <a:srgbClr val="000000"/>
                  </a:solidFill>
                  <a:latin typeface="Arial" charset="0"/>
                </a:rPr>
                <a:t>Вывод</a:t>
              </a:r>
              <a:r>
                <a:rPr lang="en-US" sz="1600">
                  <a:solidFill>
                    <a:srgbClr val="000000"/>
                  </a:solidFill>
                  <a:latin typeface="Arial" charset="0"/>
                </a:rPr>
                <a:t>:</a:t>
              </a: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>
                  <a:solidFill>
                    <a:srgbClr val="000000"/>
                  </a:solidFill>
                </a:rPr>
                <a:t>A[i]</a:t>
              </a: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4359" name="Line 28"/>
            <p:cNvSpPr>
              <a:spLocks noChangeShapeType="1"/>
            </p:cNvSpPr>
            <p:nvPr/>
          </p:nvSpPr>
          <p:spPr bwMode="auto">
            <a:xfrm>
              <a:off x="1248" y="3168"/>
              <a:ext cx="0" cy="9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60" name="Line 29"/>
            <p:cNvSpPr>
              <a:spLocks noChangeShapeType="1"/>
            </p:cNvSpPr>
            <p:nvPr/>
          </p:nvSpPr>
          <p:spPr bwMode="auto">
            <a:xfrm>
              <a:off x="384" y="2304"/>
              <a:ext cx="0" cy="9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 animBg="1"/>
      <p:bldP spid="52230" grpId="0" animBg="1"/>
      <p:bldP spid="52247" grpId="0" animBg="1"/>
      <p:bldP spid="522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Продолжение</a:t>
            </a:r>
          </a:p>
        </p:txBody>
      </p:sp>
      <p:sp>
        <p:nvSpPr>
          <p:cNvPr id="55370" name="Text Box 74"/>
          <p:cNvSpPr txBox="1">
            <a:spLocks noChangeArrowheads="1"/>
          </p:cNvSpPr>
          <p:nvPr/>
        </p:nvSpPr>
        <p:spPr bwMode="auto">
          <a:xfrm>
            <a:off x="3733800" y="304800"/>
            <a:ext cx="51816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5F5F5F"/>
                </a:solidFill>
                <a:latin typeface="Times New Roman" pitchFamily="18" charset="0"/>
                <a:cs typeface="Times New Roman" pitchFamily="18" charset="0"/>
              </a:rPr>
              <a:t>{</a:t>
            </a:r>
            <a:r>
              <a:rPr lang="ru-RU" sz="2400">
                <a:solidFill>
                  <a:srgbClr val="5F5F5F"/>
                </a:solidFill>
                <a:latin typeface="Times New Roman" pitchFamily="18" charset="0"/>
                <a:cs typeface="Times New Roman" pitchFamily="18" charset="0"/>
              </a:rPr>
              <a:t>продолжение программы</a:t>
            </a:r>
            <a:r>
              <a:rPr lang="en-US" sz="2400">
                <a:solidFill>
                  <a:srgbClr val="5F5F5F"/>
                </a:solidFill>
                <a:latin typeface="Times New Roman" pitchFamily="18" charset="0"/>
                <a:cs typeface="Times New Roman" pitchFamily="18" charset="0"/>
              </a:rPr>
              <a:t>}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k:=0;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:=1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do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begin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if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A[i] &lt; 0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 then   k:=k+1;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end;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Write(‘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Результат обработки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’);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sz="240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k=0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  then Writeln(‘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Отрицательных 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                       значений нет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’)</a:t>
            </a:r>
          </a:p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else Writeln(I,’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значений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&lt;0’);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End.</a:t>
            </a:r>
          </a:p>
        </p:txBody>
      </p:sp>
      <p:sp>
        <p:nvSpPr>
          <p:cNvPr id="8236" name="Text Box 44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7086600" y="9525"/>
            <a:ext cx="2057400" cy="3667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solidFill>
                  <a:srgbClr val="006600"/>
                </a:solidFill>
                <a:latin typeface="Arial" charset="0"/>
                <a:hlinkClick r:id="rId2" action="ppaction://hlinkfile"/>
              </a:rPr>
              <a:t>Пример</a:t>
            </a:r>
            <a:r>
              <a:rPr lang="ru-RU">
                <a:solidFill>
                  <a:srgbClr val="006600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6600"/>
                </a:solidFill>
                <a:latin typeface="Arial" charset="0"/>
              </a:rPr>
              <a:t>M_O</a:t>
            </a:r>
            <a:r>
              <a:rPr lang="ru-RU" b="1">
                <a:solidFill>
                  <a:srgbClr val="006600"/>
                </a:solidFill>
                <a:latin typeface="Arial" charset="0"/>
              </a:rPr>
              <a:t>_2</a:t>
            </a:r>
            <a:r>
              <a:rPr lang="ru-RU">
                <a:latin typeface="Arial" charset="0"/>
              </a:rPr>
              <a:t>:</a:t>
            </a:r>
          </a:p>
        </p:txBody>
      </p:sp>
      <p:grpSp>
        <p:nvGrpSpPr>
          <p:cNvPr id="15365" name="Group 56"/>
          <p:cNvGrpSpPr>
            <a:grpSpLocks/>
          </p:cNvGrpSpPr>
          <p:nvPr/>
        </p:nvGrpSpPr>
        <p:grpSpPr bwMode="auto">
          <a:xfrm>
            <a:off x="0" y="601663"/>
            <a:ext cx="3810000" cy="5791200"/>
            <a:chOff x="0" y="379"/>
            <a:chExt cx="2400" cy="3648"/>
          </a:xfrm>
        </p:grpSpPr>
        <p:sp>
          <p:nvSpPr>
            <p:cNvPr id="15366" name="Text Box 93"/>
            <p:cNvSpPr txBox="1">
              <a:spLocks noChangeArrowheads="1"/>
            </p:cNvSpPr>
            <p:nvPr/>
          </p:nvSpPr>
          <p:spPr bwMode="auto">
            <a:xfrm>
              <a:off x="2078" y="3022"/>
              <a:ext cx="322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нет</a:t>
              </a:r>
            </a:p>
          </p:txBody>
        </p:sp>
        <p:sp>
          <p:nvSpPr>
            <p:cNvPr id="15367" name="AutoShape 94"/>
            <p:cNvSpPr>
              <a:spLocks noChangeArrowheads="1"/>
            </p:cNvSpPr>
            <p:nvPr/>
          </p:nvSpPr>
          <p:spPr bwMode="auto">
            <a:xfrm>
              <a:off x="1392" y="3312"/>
              <a:ext cx="1008" cy="240"/>
            </a:xfrm>
            <a:prstGeom prst="parallelogram">
              <a:avLst>
                <a:gd name="adj" fmla="val 10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200">
                  <a:solidFill>
                    <a:srgbClr val="000000"/>
                  </a:solidFill>
                  <a:latin typeface="Arial" charset="0"/>
                </a:rPr>
                <a:t>Вывод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:</a:t>
              </a: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en-US" sz="1600" b="1">
                  <a:solidFill>
                    <a:srgbClr val="000000"/>
                  </a:solidFill>
                </a:rPr>
                <a:t>k</a:t>
              </a:r>
              <a:endParaRPr lang="ru-RU" sz="1400"/>
            </a:p>
          </p:txBody>
        </p:sp>
        <p:sp>
          <p:nvSpPr>
            <p:cNvPr id="15368" name="Oval 56"/>
            <p:cNvSpPr>
              <a:spLocks noChangeArrowheads="1"/>
            </p:cNvSpPr>
            <p:nvPr/>
          </p:nvSpPr>
          <p:spPr bwMode="auto">
            <a:xfrm>
              <a:off x="1104" y="379"/>
              <a:ext cx="204" cy="201"/>
            </a:xfrm>
            <a:prstGeom prst="ellipse">
              <a:avLst/>
            </a:prstGeom>
            <a:solidFill>
              <a:srgbClr val="FFEF66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en-US" sz="1400" b="1"/>
                <a:t>1</a:t>
              </a:r>
              <a:endParaRPr lang="ru-RU"/>
            </a:p>
          </p:txBody>
        </p:sp>
        <p:sp>
          <p:nvSpPr>
            <p:cNvPr id="15369" name="Line 49"/>
            <p:cNvSpPr>
              <a:spLocks noChangeShapeType="1"/>
            </p:cNvSpPr>
            <p:nvPr/>
          </p:nvSpPr>
          <p:spPr bwMode="auto">
            <a:xfrm>
              <a:off x="1218" y="607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0" name="AutoShape 50"/>
            <p:cNvSpPr>
              <a:spLocks noChangeArrowheads="1"/>
            </p:cNvSpPr>
            <p:nvPr/>
          </p:nvSpPr>
          <p:spPr bwMode="auto">
            <a:xfrm>
              <a:off x="549" y="1132"/>
              <a:ext cx="1365" cy="282"/>
            </a:xfrm>
            <a:prstGeom prst="hexagon">
              <a:avLst>
                <a:gd name="adj" fmla="val 60505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Arial" charset="0"/>
                </a:rPr>
                <a:t>i=1,N</a:t>
              </a:r>
              <a:endParaRPr lang="ru-RU"/>
            </a:p>
          </p:txBody>
        </p:sp>
        <p:sp>
          <p:nvSpPr>
            <p:cNvPr id="15371" name="Line 51"/>
            <p:cNvSpPr>
              <a:spLocks noChangeShapeType="1"/>
            </p:cNvSpPr>
            <p:nvPr/>
          </p:nvSpPr>
          <p:spPr bwMode="auto">
            <a:xfrm>
              <a:off x="1918" y="1269"/>
              <a:ext cx="22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2" name="Line 52"/>
            <p:cNvSpPr>
              <a:spLocks noChangeShapeType="1"/>
            </p:cNvSpPr>
            <p:nvPr/>
          </p:nvSpPr>
          <p:spPr bwMode="auto">
            <a:xfrm>
              <a:off x="2130" y="1268"/>
              <a:ext cx="0" cy="145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3" name="Line 53"/>
            <p:cNvSpPr>
              <a:spLocks noChangeShapeType="1"/>
            </p:cNvSpPr>
            <p:nvPr/>
          </p:nvSpPr>
          <p:spPr bwMode="auto">
            <a:xfrm>
              <a:off x="1263" y="2704"/>
              <a:ext cx="1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4" name="Line 54"/>
            <p:cNvSpPr>
              <a:spLocks noChangeShapeType="1"/>
            </p:cNvSpPr>
            <p:nvPr/>
          </p:nvSpPr>
          <p:spPr bwMode="auto">
            <a:xfrm flipH="1">
              <a:off x="1263" y="2704"/>
              <a:ext cx="867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5" name="Line 55"/>
            <p:cNvSpPr>
              <a:spLocks noChangeShapeType="1"/>
            </p:cNvSpPr>
            <p:nvPr/>
          </p:nvSpPr>
          <p:spPr bwMode="auto">
            <a:xfrm>
              <a:off x="1226" y="1430"/>
              <a:ext cx="0" cy="1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6" name="Rectangle 57"/>
            <p:cNvSpPr>
              <a:spLocks noChangeArrowheads="1"/>
            </p:cNvSpPr>
            <p:nvPr/>
          </p:nvSpPr>
          <p:spPr bwMode="auto">
            <a:xfrm>
              <a:off x="720" y="763"/>
              <a:ext cx="960" cy="2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k:=0</a:t>
              </a:r>
              <a:endParaRPr lang="ru-RU"/>
            </a:p>
          </p:txBody>
        </p:sp>
        <p:sp>
          <p:nvSpPr>
            <p:cNvPr id="15377" name="Line 58"/>
            <p:cNvSpPr>
              <a:spLocks noChangeShapeType="1"/>
            </p:cNvSpPr>
            <p:nvPr/>
          </p:nvSpPr>
          <p:spPr bwMode="auto">
            <a:xfrm>
              <a:off x="1248" y="1003"/>
              <a:ext cx="0" cy="1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8" name="AutoShape 60"/>
            <p:cNvSpPr>
              <a:spLocks noChangeArrowheads="1"/>
            </p:cNvSpPr>
            <p:nvPr/>
          </p:nvSpPr>
          <p:spPr bwMode="auto">
            <a:xfrm>
              <a:off x="698" y="1574"/>
              <a:ext cx="1152" cy="408"/>
            </a:xfrm>
            <a:prstGeom prst="diamond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>
                  <a:solidFill>
                    <a:schemeClr val="folHlink"/>
                  </a:solidFill>
                  <a:latin typeface="Arial" charset="0"/>
                </a:rPr>
                <a:t>A[i]&lt;0</a:t>
              </a:r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15379" name="Line 61"/>
            <p:cNvSpPr>
              <a:spLocks noChangeShapeType="1"/>
            </p:cNvSpPr>
            <p:nvPr/>
          </p:nvSpPr>
          <p:spPr bwMode="auto">
            <a:xfrm flipH="1">
              <a:off x="511" y="1769"/>
              <a:ext cx="17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0" name="Line 62"/>
            <p:cNvSpPr>
              <a:spLocks noChangeShapeType="1"/>
            </p:cNvSpPr>
            <p:nvPr/>
          </p:nvSpPr>
          <p:spPr bwMode="auto">
            <a:xfrm flipH="1">
              <a:off x="1275" y="2011"/>
              <a:ext cx="1" cy="33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1" name="AutoShape 63"/>
            <p:cNvSpPr>
              <a:spLocks noChangeArrowheads="1"/>
            </p:cNvSpPr>
            <p:nvPr/>
          </p:nvSpPr>
          <p:spPr bwMode="auto">
            <a:xfrm>
              <a:off x="266" y="1934"/>
              <a:ext cx="665" cy="264"/>
            </a:xfrm>
            <a:prstGeom prst="flowChartProcess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>
                  <a:solidFill>
                    <a:srgbClr val="000000"/>
                  </a:solidFill>
                </a:rPr>
                <a:t>k := k + </a:t>
              </a:r>
              <a:r>
                <a:rPr lang="en-US" sz="1600" b="1">
                  <a:solidFill>
                    <a:srgbClr val="000000"/>
                  </a:solidFill>
                </a:rPr>
                <a:t>1</a:t>
              </a:r>
              <a:endParaRPr lang="ru-RU"/>
            </a:p>
          </p:txBody>
        </p:sp>
        <p:sp>
          <p:nvSpPr>
            <p:cNvPr id="15382" name="Text Box 66"/>
            <p:cNvSpPr txBox="1">
              <a:spLocks noChangeArrowheads="1"/>
            </p:cNvSpPr>
            <p:nvPr/>
          </p:nvSpPr>
          <p:spPr bwMode="auto">
            <a:xfrm>
              <a:off x="283" y="1541"/>
              <a:ext cx="323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</a:rPr>
                <a:t>да</a:t>
              </a:r>
              <a:endParaRPr lang="ru-RU"/>
            </a:p>
          </p:txBody>
        </p:sp>
        <p:sp>
          <p:nvSpPr>
            <p:cNvPr id="15383" name="Text Box 67"/>
            <p:cNvSpPr txBox="1">
              <a:spLocks noChangeArrowheads="1"/>
            </p:cNvSpPr>
            <p:nvPr/>
          </p:nvSpPr>
          <p:spPr bwMode="auto">
            <a:xfrm>
              <a:off x="1378" y="1906"/>
              <a:ext cx="321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600">
                  <a:solidFill>
                    <a:srgbClr val="000000"/>
                  </a:solidFill>
                </a:rPr>
                <a:t>нет</a:t>
              </a:r>
              <a:endParaRPr lang="ru-RU"/>
            </a:p>
          </p:txBody>
        </p:sp>
        <p:sp>
          <p:nvSpPr>
            <p:cNvPr id="15384" name="Line 68"/>
            <p:cNvSpPr>
              <a:spLocks noChangeShapeType="1"/>
            </p:cNvSpPr>
            <p:nvPr/>
          </p:nvSpPr>
          <p:spPr bwMode="auto">
            <a:xfrm flipH="1">
              <a:off x="192" y="2558"/>
              <a:ext cx="108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5" name="Line 69"/>
            <p:cNvSpPr>
              <a:spLocks noChangeShapeType="1"/>
            </p:cNvSpPr>
            <p:nvPr/>
          </p:nvSpPr>
          <p:spPr bwMode="auto">
            <a:xfrm>
              <a:off x="192" y="1255"/>
              <a:ext cx="373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6" name="Line 70"/>
            <p:cNvSpPr>
              <a:spLocks noChangeShapeType="1"/>
            </p:cNvSpPr>
            <p:nvPr/>
          </p:nvSpPr>
          <p:spPr bwMode="auto">
            <a:xfrm>
              <a:off x="511" y="1769"/>
              <a:ext cx="2" cy="13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7" name="Line 72"/>
            <p:cNvSpPr>
              <a:spLocks noChangeShapeType="1"/>
            </p:cNvSpPr>
            <p:nvPr/>
          </p:nvSpPr>
          <p:spPr bwMode="auto">
            <a:xfrm>
              <a:off x="192" y="1245"/>
              <a:ext cx="1" cy="13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88" name="AutoShape 59"/>
            <p:cNvSpPr>
              <a:spLocks noChangeArrowheads="1"/>
            </p:cNvSpPr>
            <p:nvPr/>
          </p:nvSpPr>
          <p:spPr bwMode="auto">
            <a:xfrm>
              <a:off x="0" y="3307"/>
              <a:ext cx="1248" cy="240"/>
            </a:xfrm>
            <a:prstGeom prst="parallelogram">
              <a:avLst>
                <a:gd name="adj" fmla="val 130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200">
                  <a:solidFill>
                    <a:srgbClr val="000000"/>
                  </a:solidFill>
                  <a:latin typeface="Arial" charset="0"/>
                </a:rPr>
                <a:t>Вывод</a:t>
              </a:r>
              <a:r>
                <a:rPr lang="en-US" sz="1400">
                  <a:solidFill>
                    <a:srgbClr val="000000"/>
                  </a:solidFill>
                  <a:latin typeface="Arial" charset="0"/>
                </a:rPr>
                <a:t>:</a:t>
              </a:r>
              <a:r>
                <a:rPr lang="en-US" sz="1600" b="1">
                  <a:solidFill>
                    <a:srgbClr val="000000"/>
                  </a:solidFill>
                  <a:latin typeface="Arial" charset="0"/>
                </a:rPr>
                <a:t> </a:t>
              </a:r>
              <a:r>
                <a:rPr lang="ru-RU" sz="1400" b="1">
                  <a:solidFill>
                    <a:srgbClr val="000000"/>
                  </a:solidFill>
                  <a:latin typeface="Arial" charset="0"/>
                </a:rPr>
                <a:t>нет</a:t>
              </a:r>
              <a:r>
                <a:rPr lang="en-US" sz="1400" b="1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ru-RU" sz="1400"/>
            </a:p>
          </p:txBody>
        </p:sp>
        <p:sp>
          <p:nvSpPr>
            <p:cNvPr id="15389" name="AutoShape 73"/>
            <p:cNvSpPr>
              <a:spLocks noChangeArrowheads="1"/>
            </p:cNvSpPr>
            <p:nvPr/>
          </p:nvSpPr>
          <p:spPr bwMode="auto">
            <a:xfrm>
              <a:off x="816" y="3835"/>
              <a:ext cx="864" cy="192"/>
            </a:xfrm>
            <a:prstGeom prst="flowChartTermina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/>
                <a:t>конец</a:t>
              </a:r>
            </a:p>
          </p:txBody>
        </p:sp>
        <p:sp>
          <p:nvSpPr>
            <p:cNvPr id="15390" name="AutoShape 80"/>
            <p:cNvSpPr>
              <a:spLocks noChangeArrowheads="1"/>
            </p:cNvSpPr>
            <p:nvPr/>
          </p:nvSpPr>
          <p:spPr bwMode="auto">
            <a:xfrm>
              <a:off x="768" y="2923"/>
              <a:ext cx="1034" cy="335"/>
            </a:xfrm>
            <a:prstGeom prst="diamond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b="1">
                  <a:solidFill>
                    <a:schemeClr val="folHlink"/>
                  </a:solidFill>
                </a:rPr>
                <a:t>k =0</a:t>
              </a:r>
              <a:endParaRPr lang="ru-RU">
                <a:solidFill>
                  <a:schemeClr val="folHlink"/>
                </a:solidFill>
              </a:endParaRPr>
            </a:p>
          </p:txBody>
        </p:sp>
        <p:sp>
          <p:nvSpPr>
            <p:cNvPr id="15391" name="Line 82"/>
            <p:cNvSpPr>
              <a:spLocks noChangeShapeType="1"/>
            </p:cNvSpPr>
            <p:nvPr/>
          </p:nvSpPr>
          <p:spPr bwMode="auto">
            <a:xfrm>
              <a:off x="1769" y="3092"/>
              <a:ext cx="196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2" name="Line 83"/>
            <p:cNvSpPr>
              <a:spLocks noChangeShapeType="1"/>
            </p:cNvSpPr>
            <p:nvPr/>
          </p:nvSpPr>
          <p:spPr bwMode="auto">
            <a:xfrm flipH="1">
              <a:off x="545" y="3092"/>
              <a:ext cx="17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3" name="Line 84"/>
            <p:cNvSpPr>
              <a:spLocks noChangeShapeType="1"/>
            </p:cNvSpPr>
            <p:nvPr/>
          </p:nvSpPr>
          <p:spPr bwMode="auto">
            <a:xfrm>
              <a:off x="545" y="3092"/>
              <a:ext cx="2" cy="2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4" name="Line 91"/>
            <p:cNvSpPr>
              <a:spLocks noChangeShapeType="1"/>
            </p:cNvSpPr>
            <p:nvPr/>
          </p:nvSpPr>
          <p:spPr bwMode="auto">
            <a:xfrm>
              <a:off x="1244" y="3667"/>
              <a:ext cx="0" cy="15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5" name="Text Box 92"/>
            <p:cNvSpPr txBox="1">
              <a:spLocks noChangeArrowheads="1"/>
            </p:cNvSpPr>
            <p:nvPr/>
          </p:nvSpPr>
          <p:spPr bwMode="auto">
            <a:xfrm>
              <a:off x="286" y="2970"/>
              <a:ext cx="322" cy="21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да</a:t>
              </a:r>
            </a:p>
          </p:txBody>
        </p:sp>
        <p:sp>
          <p:nvSpPr>
            <p:cNvPr id="15396" name="Line 45"/>
            <p:cNvSpPr>
              <a:spLocks noChangeShapeType="1"/>
            </p:cNvSpPr>
            <p:nvPr/>
          </p:nvSpPr>
          <p:spPr bwMode="auto">
            <a:xfrm>
              <a:off x="528" y="2203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7" name="Line 46"/>
            <p:cNvSpPr>
              <a:spLocks noChangeShapeType="1"/>
            </p:cNvSpPr>
            <p:nvPr/>
          </p:nvSpPr>
          <p:spPr bwMode="auto">
            <a:xfrm>
              <a:off x="528" y="2347"/>
              <a:ext cx="7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8" name="Line 48"/>
            <p:cNvSpPr>
              <a:spLocks noChangeShapeType="1"/>
            </p:cNvSpPr>
            <p:nvPr/>
          </p:nvSpPr>
          <p:spPr bwMode="auto">
            <a:xfrm>
              <a:off x="1275" y="198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99" name="Line 84"/>
            <p:cNvSpPr>
              <a:spLocks noChangeShapeType="1"/>
            </p:cNvSpPr>
            <p:nvPr/>
          </p:nvSpPr>
          <p:spPr bwMode="auto">
            <a:xfrm>
              <a:off x="1960" y="3097"/>
              <a:ext cx="2" cy="21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00" name="Line 52"/>
            <p:cNvSpPr>
              <a:spLocks noChangeShapeType="1"/>
            </p:cNvSpPr>
            <p:nvPr/>
          </p:nvSpPr>
          <p:spPr bwMode="auto">
            <a:xfrm>
              <a:off x="1966" y="3547"/>
              <a:ext cx="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01" name="Line 53"/>
            <p:cNvSpPr>
              <a:spLocks noChangeShapeType="1"/>
            </p:cNvSpPr>
            <p:nvPr/>
          </p:nvSpPr>
          <p:spPr bwMode="auto">
            <a:xfrm>
              <a:off x="551" y="3552"/>
              <a:ext cx="0" cy="1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02" name="Line 54"/>
            <p:cNvSpPr>
              <a:spLocks noChangeShapeType="1"/>
            </p:cNvSpPr>
            <p:nvPr/>
          </p:nvSpPr>
          <p:spPr bwMode="auto">
            <a:xfrm>
              <a:off x="549" y="3672"/>
              <a:ext cx="69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03" name="Line 55"/>
            <p:cNvSpPr>
              <a:spLocks noChangeShapeType="1"/>
            </p:cNvSpPr>
            <p:nvPr/>
          </p:nvSpPr>
          <p:spPr bwMode="auto">
            <a:xfrm flipH="1">
              <a:off x="1248" y="3672"/>
              <a:ext cx="71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152400" y="304800"/>
            <a:ext cx="784860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Задание </a:t>
            </a:r>
            <a:r>
              <a:rPr lang="en-US" sz="3200" b="1"/>
              <a:t>1</a:t>
            </a:r>
            <a:r>
              <a:rPr lang="ru-RU" sz="3200" b="1"/>
              <a:t>:</a:t>
            </a:r>
            <a:r>
              <a:rPr lang="ru-RU" sz="2800" b="1"/>
              <a:t> Используя пример </a:t>
            </a:r>
            <a:r>
              <a:rPr lang="en-US" sz="2800" b="1">
                <a:solidFill>
                  <a:srgbClr val="006600"/>
                </a:solidFill>
              </a:rPr>
              <a:t>M_O</a:t>
            </a:r>
            <a:r>
              <a:rPr lang="ru-RU" sz="2800" b="1">
                <a:solidFill>
                  <a:srgbClr val="006600"/>
                </a:solidFill>
              </a:rPr>
              <a:t>_2</a:t>
            </a:r>
            <a:r>
              <a:rPr lang="ru-RU" sz="2800"/>
              <a:t>, напишите программу определения </a:t>
            </a:r>
            <a:r>
              <a:rPr lang="ru-RU" sz="2800" b="1"/>
              <a:t>количества</a:t>
            </a:r>
            <a:r>
              <a:rPr lang="ru-RU" sz="2800"/>
              <a:t> и </a:t>
            </a:r>
            <a:r>
              <a:rPr lang="ru-RU" sz="2800" b="1"/>
              <a:t>суммы</a:t>
            </a:r>
            <a:r>
              <a:rPr lang="ru-RU" sz="2800"/>
              <a:t> положительных элементов массива.  </a:t>
            </a:r>
            <a:r>
              <a:rPr lang="en-US" sz="2800">
                <a:solidFill>
                  <a:srgbClr val="006600"/>
                </a:solidFill>
                <a:hlinkClick r:id="rId2" action="ppaction://hlinkfile"/>
              </a:rPr>
              <a:t>(</a:t>
            </a:r>
            <a:r>
              <a:rPr lang="en-US" sz="2800" b="1">
                <a:solidFill>
                  <a:srgbClr val="006600"/>
                </a:solidFill>
                <a:hlinkClick r:id="rId2" action="ppaction://hlinkfile"/>
              </a:rPr>
              <a:t>M_</a:t>
            </a:r>
            <a:r>
              <a:rPr lang="ru-RU" sz="2800" b="1">
                <a:solidFill>
                  <a:srgbClr val="006600"/>
                </a:solidFill>
                <a:hlinkClick r:id="rId2" action="ppaction://hlinkfile"/>
              </a:rPr>
              <a:t>О</a:t>
            </a:r>
            <a:r>
              <a:rPr lang="en-US" sz="2800" b="1">
                <a:solidFill>
                  <a:srgbClr val="006600"/>
                </a:solidFill>
                <a:hlinkClick r:id="rId2" action="ppaction://hlinkfile"/>
              </a:rPr>
              <a:t>_</a:t>
            </a:r>
            <a:r>
              <a:rPr lang="ru-RU" sz="2800" b="1">
                <a:solidFill>
                  <a:srgbClr val="006600"/>
                </a:solidFill>
                <a:hlinkClick r:id="rId2" action="ppaction://hlinkfile"/>
              </a:rPr>
              <a:t>21</a:t>
            </a:r>
            <a:r>
              <a:rPr lang="en-US" sz="2800">
                <a:solidFill>
                  <a:srgbClr val="006600"/>
                </a:solidFill>
                <a:hlinkClick r:id="rId2" action="ppaction://hlinkfile"/>
              </a:rPr>
              <a:t>)</a:t>
            </a:r>
            <a:endParaRPr lang="ru-RU" sz="2800">
              <a:solidFill>
                <a:srgbClr val="006600"/>
              </a:solidFill>
            </a:endParaRPr>
          </a:p>
        </p:txBody>
      </p:sp>
      <p:sp>
        <p:nvSpPr>
          <p:cNvPr id="16387" name="TextBox 1"/>
          <p:cNvSpPr txBox="1">
            <a:spLocks noChangeArrowheads="1"/>
          </p:cNvSpPr>
          <p:nvPr/>
        </p:nvSpPr>
        <p:spPr bwMode="auto">
          <a:xfrm>
            <a:off x="228600" y="2362200"/>
            <a:ext cx="85344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Задание </a:t>
            </a:r>
            <a:r>
              <a:rPr lang="en-US" sz="3200" b="1">
                <a:latin typeface="Arial" charset="0"/>
              </a:rPr>
              <a:t>2</a:t>
            </a:r>
            <a:r>
              <a:rPr lang="ru-RU" sz="3200" b="1"/>
              <a:t>:</a:t>
            </a:r>
            <a:r>
              <a:rPr lang="ru-RU" sz="2800" b="1"/>
              <a:t> Используя пример </a:t>
            </a:r>
            <a:r>
              <a:rPr lang="en-US" sz="2800" b="1">
                <a:solidFill>
                  <a:srgbClr val="006600"/>
                </a:solidFill>
              </a:rPr>
              <a:t> Generator </a:t>
            </a:r>
            <a:r>
              <a:rPr lang="ru-RU" sz="2800" b="1">
                <a:solidFill>
                  <a:srgbClr val="006600"/>
                </a:solidFill>
              </a:rPr>
              <a:t>2</a:t>
            </a:r>
            <a:r>
              <a:rPr lang="ru-RU" sz="2800">
                <a:solidFill>
                  <a:srgbClr val="006600"/>
                </a:solidFill>
              </a:rPr>
              <a:t>,</a:t>
            </a:r>
            <a:r>
              <a:rPr lang="ru-RU" sz="2800"/>
              <a:t> напишите программу </a:t>
            </a:r>
            <a:r>
              <a:rPr lang="ru-RU" sz="2800">
                <a:latin typeface="Arial" charset="0"/>
              </a:rPr>
              <a:t>вычисления среднего балла, определите сколько учеников имеют оценки выше среднего балла, распечатайте их фамилии и оценки. </a:t>
            </a:r>
            <a:r>
              <a:rPr lang="ru-RU" sz="2400">
                <a:solidFill>
                  <a:srgbClr val="006600"/>
                </a:solidFill>
                <a:latin typeface="Arial" charset="0"/>
              </a:rPr>
              <a:t>(</a:t>
            </a:r>
            <a:r>
              <a:rPr lang="en-US" sz="2800" b="1">
                <a:solidFill>
                  <a:srgbClr val="006600"/>
                </a:solidFill>
                <a:hlinkClick r:id="rId3" action="ppaction://hlinkfile"/>
              </a:rPr>
              <a:t>Generator </a:t>
            </a:r>
            <a:r>
              <a:rPr lang="ru-RU" sz="2800" b="1">
                <a:solidFill>
                  <a:srgbClr val="006600"/>
                </a:solidFill>
                <a:latin typeface="Arial" charset="0"/>
                <a:hlinkClick r:id="rId3" action="ppaction://hlinkfile"/>
              </a:rPr>
              <a:t>3</a:t>
            </a:r>
            <a:r>
              <a:rPr lang="ru-RU" sz="2400">
                <a:solidFill>
                  <a:srgbClr val="006600"/>
                </a:solidFill>
                <a:hlinkClick r:id="rId3" action="ppaction://hlinkfile"/>
              </a:rPr>
              <a:t> </a:t>
            </a:r>
            <a:r>
              <a:rPr lang="ru-RU" sz="2400">
                <a:solidFill>
                  <a:srgbClr val="006600"/>
                </a:solidFill>
                <a:latin typeface="Arial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6934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01445" y="747713"/>
            <a:ext cx="8153400" cy="40934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defRPr/>
            </a:pPr>
            <a:r>
              <a:rPr lang="ru-RU" sz="4000" b="1" u="sng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Подведем итоги</a:t>
            </a:r>
            <a:endParaRPr lang="en-US" sz="4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342900" indent="-342900" algn="ctr">
              <a:spcBef>
                <a:spcPct val="50000"/>
              </a:spcBef>
              <a:defRPr/>
            </a:pPr>
            <a:endParaRPr lang="ru-RU" sz="40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342900" indent="-342900">
              <a:defRPr/>
            </a:pPr>
            <a:r>
              <a:rPr lang="ru-RU" sz="3200" b="1" dirty="0"/>
              <a:t>Мы Рассмотрели два вида обработки массива:</a:t>
            </a:r>
          </a:p>
          <a:p>
            <a:pPr marL="342900" indent="-342900">
              <a:buFontTx/>
              <a:buAutoNum type="arabicPlain"/>
              <a:defRPr/>
            </a:pPr>
            <a:r>
              <a:rPr lang="ru-RU" sz="3200" b="1" dirty="0"/>
              <a:t>Сложение элементов.</a:t>
            </a:r>
          </a:p>
          <a:p>
            <a:pPr marL="342900" indent="-342900">
              <a:buFontTx/>
              <a:buAutoNum type="arabicPlain"/>
              <a:defRPr/>
            </a:pPr>
            <a:r>
              <a:rPr lang="ru-RU" sz="3200" b="1" dirty="0"/>
              <a:t>Поиск элементов  по заданному признаку.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3732</TotalTime>
  <Words>652</Words>
  <Application>Microsoft PowerPoint</Application>
  <PresentationFormat>Экран (4:3)</PresentationFormat>
  <Paragraphs>120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Comic Sans MS</vt:lpstr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Слайд 1</vt:lpstr>
      <vt:lpstr>Слайд 2</vt:lpstr>
      <vt:lpstr>Слайд 3</vt:lpstr>
      <vt:lpstr>Обработка массива: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151</cp:revision>
  <cp:lastPrinted>1601-01-01T00:00:00Z</cp:lastPrinted>
  <dcterms:created xsi:type="dcterms:W3CDTF">1601-01-01T00:00:00Z</dcterms:created>
  <dcterms:modified xsi:type="dcterms:W3CDTF">2013-02-05T15:27:45Z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