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63" r:id="rId2"/>
    <p:sldId id="276" r:id="rId3"/>
    <p:sldId id="264" r:id="rId4"/>
    <p:sldId id="274" r:id="rId5"/>
    <p:sldId id="265" r:id="rId6"/>
    <p:sldId id="258" r:id="rId7"/>
    <p:sldId id="272" r:id="rId8"/>
    <p:sldId id="266" r:id="rId9"/>
    <p:sldId id="275" r:id="rId10"/>
    <p:sldId id="271" r:id="rId11"/>
    <p:sldId id="267" r:id="rId12"/>
    <p:sldId id="269" r:id="rId13"/>
    <p:sldId id="268" r:id="rId14"/>
    <p:sldId id="25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6" autoAdjust="0"/>
    <p:restoredTop sz="94660"/>
  </p:normalViewPr>
  <p:slideViewPr>
    <p:cSldViewPr>
      <p:cViewPr varScale="1">
        <p:scale>
          <a:sx n="47" d="100"/>
          <a:sy n="47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E431B31-A0D3-4A40-9E86-363E6DF95C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737661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DE20DF-6069-4ABD-BAA9-9C73FC6A4A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528834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Представление числовой информации в компьютере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28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0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Соответствие систем счисления</a:t>
            </a:r>
          </a:p>
        </p:txBody>
      </p:sp>
      <p:graphicFrame>
        <p:nvGraphicFramePr>
          <p:cNvPr id="17570" name="Group 1186"/>
          <p:cNvGraphicFramePr>
            <a:graphicFrameLocks noGrp="1"/>
          </p:cNvGraphicFramePr>
          <p:nvPr>
            <p:ph type="tbl" idx="1"/>
          </p:nvPr>
        </p:nvGraphicFramePr>
        <p:xfrm>
          <a:off x="250825" y="4005263"/>
          <a:ext cx="8569325" cy="1463040"/>
        </p:xfrm>
        <a:graphic>
          <a:graphicData uri="http://schemas.openxmlformats.org/drawingml/2006/table">
            <a:tbl>
              <a:tblPr/>
              <a:tblGrid>
                <a:gridCol w="1368425"/>
                <a:gridCol w="800100"/>
                <a:gridCol w="800100"/>
                <a:gridCol w="800100"/>
                <a:gridCol w="800100"/>
                <a:gridCol w="800100"/>
                <a:gridCol w="800100"/>
                <a:gridCol w="800100"/>
                <a:gridCol w="800100"/>
                <a:gridCol w="800100"/>
              </a:tblGrid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Десятичная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Восьмеричная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Шестнадцатеричная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571" name="Group 1187"/>
          <p:cNvGraphicFramePr>
            <a:graphicFrameLocks noGrp="1"/>
          </p:cNvGraphicFramePr>
          <p:nvPr/>
        </p:nvGraphicFramePr>
        <p:xfrm>
          <a:off x="250825" y="2060575"/>
          <a:ext cx="8569325" cy="1463040"/>
        </p:xfrm>
        <a:graphic>
          <a:graphicData uri="http://schemas.openxmlformats.org/drawingml/2006/table">
            <a:tbl>
              <a:tblPr/>
              <a:tblGrid>
                <a:gridCol w="1368425"/>
                <a:gridCol w="900113"/>
                <a:gridCol w="900112"/>
                <a:gridCol w="900113"/>
                <a:gridCol w="900112"/>
                <a:gridCol w="900113"/>
                <a:gridCol w="900112"/>
                <a:gridCol w="900113"/>
                <a:gridCol w="900112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Десятичная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Восьмеричная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Шестнадцатеричная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298" name="Rectangle 938"/>
          <p:cNvSpPr>
            <a:spLocks noChangeArrowheads="1"/>
          </p:cNvSpPr>
          <p:nvPr/>
        </p:nvSpPr>
        <p:spPr bwMode="auto">
          <a:xfrm>
            <a:off x="0" y="4464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168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При </a:t>
            </a:r>
            <a:r>
              <a:rPr lang="ru-RU" sz="3200" b="1" dirty="0"/>
              <a:t>переводе из десятичной системы в любую другую систему, необходимо: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628800"/>
            <a:ext cx="84969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sz="2800" dirty="0"/>
              <a:t>. Десятичное число последовательно делить на основание другой системы, до тех пор пока частное не окажется меньше основания </a:t>
            </a:r>
            <a:br>
              <a:rPr lang="ru-RU" sz="2800" dirty="0"/>
            </a:br>
            <a:r>
              <a:rPr lang="ru-RU" sz="2800" dirty="0"/>
              <a:t>2. Запись получившегося числа осуществляется справа налево; </a:t>
            </a:r>
            <a:br>
              <a:rPr lang="ru-RU" sz="2800" dirty="0"/>
            </a:br>
            <a:r>
              <a:rPr lang="ru-RU" sz="2800" dirty="0"/>
              <a:t>3. Цифрами числа будут являться остатки от деления, начиная с </a:t>
            </a:r>
            <a:r>
              <a:rPr lang="ru-RU" sz="2800" dirty="0" smtClean="0"/>
              <a:t>последнего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 smtClean="0"/>
              <a:t>частного.Например</a:t>
            </a: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96" y="4581128"/>
            <a:ext cx="5112568" cy="216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350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30090"/>
            <a:ext cx="8229600" cy="2188840"/>
          </a:xfrm>
        </p:spPr>
        <p:txBody>
          <a:bodyPr/>
          <a:lstStyle/>
          <a:p>
            <a:r>
              <a:rPr lang="ru-RU" dirty="0" smtClean="0"/>
              <a:t>Число 54 в компьютере будет представлено как: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541108"/>
              </p:ext>
            </p:extLst>
          </p:nvPr>
        </p:nvGraphicFramePr>
        <p:xfrm>
          <a:off x="1475656" y="3068960"/>
          <a:ext cx="5976664" cy="3708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524000"/>
                <a:gridCol w="1524000"/>
                <a:gridCol w="1524000"/>
                <a:gridCol w="14046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0110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99592" y="4437112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 самому старшему разряду определяется знак числа. Если он равен нулю то число положительное иначе — отрицательное.</a:t>
            </a:r>
          </a:p>
        </p:txBody>
      </p:sp>
    </p:spTree>
    <p:extLst>
      <p:ext uri="{BB962C8B-B14F-4D97-AF65-F5344CB8AC3E}">
        <p14:creationId xmlns:p14="http://schemas.microsoft.com/office/powerpoint/2010/main" val="2773012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любой системы в десятичную</a:t>
            </a:r>
            <a:endParaRPr lang="ru-RU" dirty="0"/>
          </a:p>
        </p:txBody>
      </p:sp>
      <p:sp>
        <p:nvSpPr>
          <p:cNvPr id="4" name="Text Box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ru-RU" sz="2400" dirty="0" smtClean="0"/>
              <a:t>Теперь запишем двоичное число, которое может состоять только из нулей и единиц, например,  </a:t>
            </a:r>
            <a:r>
              <a:rPr lang="ru-RU" sz="2400" dirty="0" smtClean="0">
                <a:solidFill>
                  <a:srgbClr val="FF0000"/>
                </a:solidFill>
              </a:rPr>
              <a:t>1111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 в развернутом виде:</a:t>
            </a:r>
          </a:p>
          <a:p>
            <a:pPr marL="0" indent="0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           1111</a:t>
            </a:r>
            <a:r>
              <a:rPr lang="ru-RU" baseline="-25000" dirty="0" smtClean="0">
                <a:latin typeface="Arial Narrow" pitchFamily="34" charset="0"/>
              </a:rPr>
              <a:t>2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 = 1 · </a:t>
            </a:r>
            <a:r>
              <a:rPr lang="ru-RU" dirty="0" smtClean="0">
                <a:latin typeface="Arial Narrow" pitchFamily="34" charset="0"/>
              </a:rPr>
              <a:t>2</a:t>
            </a:r>
            <a:r>
              <a:rPr lang="ru-RU" baseline="30000" dirty="0" smtClean="0">
                <a:latin typeface="Arial Narrow" pitchFamily="34" charset="0"/>
              </a:rPr>
              <a:t>3</a:t>
            </a:r>
            <a:r>
              <a:rPr lang="ru-RU" baseline="300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+ 1 · </a:t>
            </a:r>
            <a:r>
              <a:rPr lang="ru-RU" dirty="0" smtClean="0">
                <a:latin typeface="Arial Narrow" pitchFamily="34" charset="0"/>
              </a:rPr>
              <a:t>2</a:t>
            </a:r>
            <a:r>
              <a:rPr lang="ru-RU" baseline="30000" dirty="0" smtClean="0">
                <a:latin typeface="Arial Narrow" pitchFamily="34" charset="0"/>
              </a:rPr>
              <a:t>2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 + 1 · </a:t>
            </a:r>
            <a:r>
              <a:rPr lang="ru-RU" dirty="0" smtClean="0">
                <a:latin typeface="Arial Narrow" pitchFamily="34" charset="0"/>
              </a:rPr>
              <a:t>2</a:t>
            </a:r>
            <a:r>
              <a:rPr lang="ru-RU" baseline="30000" dirty="0" smtClean="0">
                <a:latin typeface="Arial Narrow" pitchFamily="34" charset="0"/>
              </a:rPr>
              <a:t>1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 + 1 · </a:t>
            </a:r>
            <a:r>
              <a:rPr lang="ru-RU" dirty="0" smtClean="0">
                <a:latin typeface="Arial Narrow" pitchFamily="34" charset="0"/>
              </a:rPr>
              <a:t>2</a:t>
            </a:r>
            <a:r>
              <a:rPr lang="ru-RU" baseline="30000" dirty="0" smtClean="0">
                <a:latin typeface="Arial Narrow" pitchFamily="34" charset="0"/>
              </a:rPr>
              <a:t>0 </a:t>
            </a:r>
            <a:r>
              <a:rPr lang="ru-RU" dirty="0" smtClean="0">
                <a:latin typeface="Arial Narrow" pitchFamily="34" charset="0"/>
              </a:rPr>
              <a:t>.</a:t>
            </a:r>
          </a:p>
          <a:p>
            <a:pPr marL="0" indent="0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dirty="0">
              <a:latin typeface="Arial Narrow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dirty="0" smtClean="0">
              <a:latin typeface="Arial Narrow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88224" y="3500437"/>
            <a:ext cx="82296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Запишем восьмеричное число  </a:t>
            </a:r>
            <a:r>
              <a:rPr lang="ru-RU" sz="2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24518  в развернутом виде: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2451</a:t>
            </a:r>
            <a:r>
              <a:rPr lang="ru-RU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=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· 8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+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· 8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+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· 8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+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· 8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defRPr/>
            </a:pPr>
            <a:r>
              <a:rPr lang="ru-RU" sz="2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Рассмотрим развернутую запись числа представленного в шестнадцатеричной системы счисления: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А23С</a:t>
            </a:r>
            <a:r>
              <a:rPr lang="ru-RU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 А ·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+ 2 ·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+ 3 ·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+С ·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lang="ru-RU" sz="2400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Где цифра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 10, </a:t>
            </a:r>
            <a:r>
              <a:rPr lang="ru-RU" sz="2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=12.</a:t>
            </a:r>
          </a:p>
        </p:txBody>
      </p:sp>
    </p:spTree>
    <p:extLst>
      <p:ext uri="{BB962C8B-B14F-4D97-AF65-F5344CB8AC3E}">
        <p14:creationId xmlns:p14="http://schemas.microsoft.com/office/powerpoint/2010/main" val="2199808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Способы кодирования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Способы кодирования и декодирования информации в компьютере, в первую очередь, зависит от вида информации, а именно, что должно кодироваться: числа, текст, графические изображения или звук.</a:t>
            </a:r>
          </a:p>
        </p:txBody>
      </p:sp>
    </p:spTree>
    <p:extLst>
      <p:ext uri="{BB962C8B-B14F-4D97-AF65-F5344CB8AC3E}">
        <p14:creationId xmlns:p14="http://schemas.microsoft.com/office/powerpoint/2010/main" val="22505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Способы кодирования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Способы кодирования и декодирования информации в компьютере, в первую очередь, зависит от вида информации, а именно, что должно кодироваться: числа, текст, графические изображения или звук.</a:t>
            </a:r>
          </a:p>
        </p:txBody>
      </p:sp>
    </p:spTree>
    <p:extLst>
      <p:ext uri="{BB962C8B-B14F-4D97-AF65-F5344CB8AC3E}">
        <p14:creationId xmlns:p14="http://schemas.microsoft.com/office/powerpoint/2010/main" val="130917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При </a:t>
            </a:r>
            <a:r>
              <a:rPr lang="ru-RU" dirty="0"/>
              <a:t>создании первых электронно-вычислительных машин предполагалось </a:t>
            </a:r>
            <a:r>
              <a:rPr lang="ru-RU" dirty="0" smtClean="0"/>
              <a:t>использовать только числовые данные. Необходимость использовать графические иллюстрации, количества </a:t>
            </a:r>
            <a:r>
              <a:rPr lang="ru-RU" dirty="0"/>
              <a:t>объектов, фиксации данных на носителе информации потребовала </a:t>
            </a:r>
            <a:r>
              <a:rPr lang="ru-RU" dirty="0" smtClean="0"/>
              <a:t>изобретения цифр.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2303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Представление чисел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 Для </a:t>
            </a:r>
            <a:r>
              <a:rPr lang="ru-RU" dirty="0"/>
              <a:t>записи информации о количестве объектов используются числа. Числа записываются с использование особых знаковых систем, которые называют системами счисления.</a:t>
            </a:r>
          </a:p>
          <a:p>
            <a:pPr>
              <a:buFont typeface="Wingdings" pitchFamily="2" charset="2"/>
              <a:buNone/>
            </a:pPr>
            <a:r>
              <a:rPr lang="ru-RU" u="sng" dirty="0"/>
              <a:t>Система счисления</a:t>
            </a:r>
            <a:r>
              <a:rPr lang="ru-RU" dirty="0"/>
              <a:t> – совокупность приемов и правил записи чисел с помощью определенного набора символов.</a:t>
            </a:r>
          </a:p>
        </p:txBody>
      </p:sp>
    </p:spTree>
    <p:extLst>
      <p:ext uri="{BB962C8B-B14F-4D97-AF65-F5344CB8AC3E}">
        <p14:creationId xmlns:p14="http://schemas.microsoft.com/office/powerpoint/2010/main" val="217859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19256" cy="579350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Сначала возникли </a:t>
            </a:r>
            <a:r>
              <a:rPr lang="ru-RU" b="1" dirty="0"/>
              <a:t>непозиционные системы счисления</a:t>
            </a:r>
            <a:r>
              <a:rPr lang="ru-RU" dirty="0"/>
              <a:t> </a:t>
            </a:r>
            <a:r>
              <a:rPr lang="ru-RU" dirty="0" smtClean="0"/>
              <a:t>.  </a:t>
            </a:r>
            <a:r>
              <a:rPr lang="ru-RU" dirty="0"/>
              <a:t>Характерным признаком непозиционной системы счисления является отсутствие в ней цифры «нуль</a:t>
            </a:r>
            <a:r>
              <a:rPr lang="ru-RU" dirty="0" smtClean="0"/>
              <a:t>». </a:t>
            </a:r>
            <a:r>
              <a:rPr lang="ru-RU" dirty="0"/>
              <a:t>Разработка правил выполнения арифметических операций над числами потребовала введения соответствующих символов, в том числе символа «ничего». Введение символа «нуль» имело громадное значение для совершенствования способов представления чисел. Именно с включением нуля в набор символов являющихся цифрами, и связывают появление </a:t>
            </a:r>
            <a:r>
              <a:rPr lang="ru-RU" b="1" dirty="0"/>
              <a:t>позиционных систем </a:t>
            </a:r>
            <a:r>
              <a:rPr lang="ru-RU" b="1" dirty="0" smtClean="0"/>
              <a:t>счисления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535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Позиционные и непозиционные системы счисления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11188" y="2924175"/>
            <a:ext cx="338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10251" name="Group 11"/>
          <p:cNvGrpSpPr>
            <a:grpSpLocks/>
          </p:cNvGrpSpPr>
          <p:nvPr/>
        </p:nvGrpSpPr>
        <p:grpSpPr bwMode="auto">
          <a:xfrm>
            <a:off x="1260476" y="1332705"/>
            <a:ext cx="6983413" cy="1600199"/>
            <a:chOff x="626" y="1378"/>
            <a:chExt cx="4399" cy="1008"/>
          </a:xfrm>
        </p:grpSpPr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626" y="1933"/>
              <a:ext cx="1859" cy="4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400" b="1" dirty="0"/>
                <a:t>ПОЗИЦИОННЫЕ</a:t>
              </a:r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3029" y="1933"/>
              <a:ext cx="1996" cy="4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400" b="1"/>
                <a:t>НЕПОЗИЦИОННЫЕ</a:t>
              </a:r>
            </a:p>
          </p:txBody>
        </p:sp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 flipH="1">
              <a:off x="1283" y="1378"/>
              <a:ext cx="735" cy="50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>
              <a:off x="3619" y="1378"/>
              <a:ext cx="712" cy="50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935832" y="3290888"/>
            <a:ext cx="36004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Количественное значение каждой цифры числа зависит от того, в каком месте (позиции или разряде) записана та или иная цифра.</a:t>
            </a:r>
          </a:p>
          <a:p>
            <a:pPr lvl="3">
              <a:spcBef>
                <a:spcPct val="50000"/>
              </a:spcBef>
            </a:pPr>
            <a:r>
              <a:rPr lang="ru-RU" sz="2400" b="1" dirty="0" smtClean="0">
                <a:solidFill>
                  <a:schemeClr val="tx2"/>
                </a:solidFill>
              </a:rPr>
              <a:t>3</a:t>
            </a: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 smtClean="0">
                <a:solidFill>
                  <a:schemeClr val="tx2"/>
                </a:solidFill>
              </a:rPr>
              <a:t>0,3</a:t>
            </a: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 smtClean="0">
                <a:solidFill>
                  <a:schemeClr val="tx2"/>
                </a:solidFill>
              </a:rPr>
              <a:t>40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859339" y="3376613"/>
            <a:ext cx="36004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Количественное значение цифры числа не зависит от того, в каком месте (позиции или разряде) записана та или иная цифра.</a:t>
            </a:r>
          </a:p>
          <a:p>
            <a:pPr lvl="3">
              <a:spcBef>
                <a:spcPct val="50000"/>
              </a:spcBef>
            </a:pPr>
            <a:r>
              <a:rPr lang="en-US" sz="2400" b="1" dirty="0">
                <a:solidFill>
                  <a:schemeClr val="tx2"/>
                </a:solidFill>
              </a:rPr>
              <a:t>XIX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4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Римская непозиционная система счисления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Самой распространенной из непозиционных систем счисления является </a:t>
            </a:r>
            <a:r>
              <a:rPr lang="ru-RU" b="1"/>
              <a:t>римская</a:t>
            </a:r>
            <a:r>
              <a:rPr lang="ru-RU"/>
              <a:t>. В качестве цифр используются: </a:t>
            </a:r>
            <a:r>
              <a:rPr lang="en-US">
                <a:solidFill>
                  <a:schemeClr val="tx2"/>
                </a:solidFill>
              </a:rPr>
              <a:t>I(1), V(5), X(10), L(50), C(100), D(500), M(1000).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Величина числа определяется как сумма или разность цифр в числе.</a:t>
            </a:r>
            <a:r>
              <a:rPr lang="en-US"/>
              <a:t/>
            </a:r>
            <a:br>
              <a:rPr lang="en-US"/>
            </a:br>
            <a:endParaRPr lang="ru-RU" sz="18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3100">
                <a:latin typeface="Impact" pitchFamily="34" charset="0"/>
              </a:rPr>
              <a:t>MCMXCVIII = 1000+(1000-100)+(100-10)+5+1+1+1</a:t>
            </a:r>
            <a:r>
              <a:rPr lang="en-US"/>
              <a:t> </a:t>
            </a:r>
            <a:r>
              <a:rPr lang="ru-RU"/>
              <a:t>= 1998</a:t>
            </a:r>
            <a:r>
              <a:rPr lang="en-US"/>
              <a:t> 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72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23644671"/>
              </p:ext>
            </p:extLst>
          </p:nvPr>
        </p:nvGraphicFramePr>
        <p:xfrm>
          <a:off x="1115616" y="1700808"/>
          <a:ext cx="6912768" cy="4964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3456384"/>
              </a:tblGrid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Десятичное число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Двоичное число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11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100</a:t>
                      </a:r>
                      <a:endParaRPr lang="ru-RU" sz="2800" dirty="0"/>
                    </a:p>
                  </a:txBody>
                  <a:tcPr/>
                </a:tc>
              </a:tr>
              <a:tr h="7092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101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941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Основание системы счисления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8218488" cy="18161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Количество различных символов, используемых для изображения числа в позиционных системах счисления, называется </a:t>
            </a:r>
            <a:r>
              <a:rPr lang="ru-RU" sz="2800" u="sng"/>
              <a:t>основанием системы счисления</a:t>
            </a:r>
            <a:r>
              <a:rPr lang="ru-RU" sz="2800"/>
              <a:t>.</a:t>
            </a:r>
          </a:p>
        </p:txBody>
      </p:sp>
      <p:graphicFrame>
        <p:nvGraphicFramePr>
          <p:cNvPr id="13359" name="Group 47"/>
          <p:cNvGraphicFramePr>
            <a:graphicFrameLocks noGrp="1"/>
          </p:cNvGraphicFramePr>
          <p:nvPr>
            <p:ph sz="half" idx="2"/>
          </p:nvPr>
        </p:nvGraphicFramePr>
        <p:xfrm>
          <a:off x="323850" y="3860800"/>
          <a:ext cx="8569325" cy="2592389"/>
        </p:xfrm>
        <a:graphic>
          <a:graphicData uri="http://schemas.openxmlformats.org/drawingml/2006/table">
            <a:tbl>
              <a:tblPr/>
              <a:tblGrid>
                <a:gridCol w="2447925"/>
                <a:gridCol w="1368425"/>
                <a:gridCol w="475297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Система счисления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Основание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Алфавит цифр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Десятичная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0, 1, 2, 3, 4, 5, 6, 7, 8, 9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Двоичная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Восьмеричная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0, 1, 2, 3, 4, 5, 6, 7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Шестнадцатеричная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0, 1, 2, 3, 4, 5, 6, 7, 8, 9,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A, B, C, D, E, F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0096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</TotalTime>
  <Words>680</Words>
  <Application>Microsoft Office PowerPoint</Application>
  <PresentationFormat>Экран (4:3)</PresentationFormat>
  <Paragraphs>146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Представление числовой информации в компьютере</vt:lpstr>
      <vt:lpstr>Способы кодирования</vt:lpstr>
      <vt:lpstr>Из истории</vt:lpstr>
      <vt:lpstr>Представление чисел</vt:lpstr>
      <vt:lpstr>Презентация PowerPoint</vt:lpstr>
      <vt:lpstr>Позиционные и непозиционные системы счисления</vt:lpstr>
      <vt:lpstr>Римская непозиционная система счисления</vt:lpstr>
      <vt:lpstr>Презентация PowerPoint</vt:lpstr>
      <vt:lpstr>Основание системы счисления</vt:lpstr>
      <vt:lpstr>Соответствие систем счисления</vt:lpstr>
      <vt:lpstr>При переводе из десятичной системы в любую другую систему, необходимо:</vt:lpstr>
      <vt:lpstr>Презентация PowerPoint</vt:lpstr>
      <vt:lpstr>Из любой системы в десятичную</vt:lpstr>
      <vt:lpstr>Способы кодирования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кодирования</dc:title>
  <dc:creator>♥ Anechka ♥</dc:creator>
  <cp:lastModifiedBy>Аня</cp:lastModifiedBy>
  <cp:revision>6</cp:revision>
  <dcterms:created xsi:type="dcterms:W3CDTF">2013-01-19T12:59:56Z</dcterms:created>
  <dcterms:modified xsi:type="dcterms:W3CDTF">2013-01-19T13:50:40Z</dcterms:modified>
</cp:coreProperties>
</file>