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9" r:id="rId2"/>
    <p:sldId id="266" r:id="rId3"/>
    <p:sldId id="267" r:id="rId4"/>
    <p:sldId id="268" r:id="rId5"/>
    <p:sldId id="264" r:id="rId6"/>
    <p:sldId id="265" r:id="rId7"/>
    <p:sldId id="258" r:id="rId8"/>
    <p:sldId id="259" r:id="rId9"/>
    <p:sldId id="270" r:id="rId10"/>
    <p:sldId id="271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Сложение и вычитание двоичных чисел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98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Ответы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30725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000"/>
              <a:t>№1 Выполните сложение:   №2 Выполните умножение: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100101+101= 101010     1) 100001*10010=1001010010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101101+111= 110100      2) 110001*1011=1000011011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11001,1+11,01=11100,11 3) 101*101=11001</a:t>
            </a:r>
          </a:p>
          <a:p>
            <a:pPr marL="533400" indent="-533400">
              <a:buFontTx/>
              <a:buNone/>
            </a:pPr>
            <a:endParaRPr lang="ru-RU" sz="2000"/>
          </a:p>
          <a:p>
            <a:pPr marL="533400" indent="-533400">
              <a:buFontTx/>
              <a:buNone/>
            </a:pPr>
            <a:r>
              <a:rPr lang="ru-RU" sz="2000"/>
              <a:t>№3 Выполните вычитание:  №4 Выполните деление: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1000101-1010= 111011        1) 10000:10=100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1101101-110= 1100111        2) 101101:101=1001</a:t>
            </a:r>
          </a:p>
          <a:p>
            <a:pPr marL="533400" indent="-533400">
              <a:buFontTx/>
              <a:buAutoNum type="arabicParenR"/>
            </a:pPr>
            <a:r>
              <a:rPr lang="ru-RU" sz="2000"/>
              <a:t>110101-101= 110000            3)  100011:11=1011</a:t>
            </a:r>
          </a:p>
          <a:p>
            <a:pPr marL="533400" indent="-533400">
              <a:buFont typeface="Wingdings" pitchFamily="2" charset="2"/>
              <a:buNone/>
            </a:pPr>
            <a:endParaRPr lang="ru-RU"/>
          </a:p>
        </p:txBody>
      </p:sp>
      <p:sp>
        <p:nvSpPr>
          <p:cNvPr id="1843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719137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233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Ответы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000" dirty="0"/>
              <a:t>№1 Выполните сложение:   </a:t>
            </a:r>
          </a:p>
          <a:p>
            <a:pPr marL="533400" indent="-533400">
              <a:buFontTx/>
              <a:buAutoNum type="arabicParenR"/>
            </a:pPr>
            <a:r>
              <a:rPr lang="ru-RU" sz="2000" dirty="0"/>
              <a:t>100101+101= 101010     </a:t>
            </a:r>
            <a:r>
              <a:rPr lang="ru-RU" sz="2000" dirty="0" smtClean="0"/>
              <a:t>4) 100001+10010=111100</a:t>
            </a:r>
            <a:endParaRPr lang="ru-RU" sz="2000" dirty="0"/>
          </a:p>
          <a:p>
            <a:pPr marL="533400" indent="-533400">
              <a:buFontTx/>
              <a:buAutoNum type="arabicParenR"/>
            </a:pPr>
            <a:r>
              <a:rPr lang="ru-RU" sz="2000" dirty="0"/>
              <a:t>101101+111= 110100      </a:t>
            </a:r>
            <a:r>
              <a:rPr lang="ru-RU" sz="2000" dirty="0" smtClean="0"/>
              <a:t>5) 110001+1011=1000011011</a:t>
            </a:r>
            <a:endParaRPr lang="ru-RU" sz="2000" dirty="0"/>
          </a:p>
          <a:p>
            <a:pPr marL="533400" indent="-533400">
              <a:buFontTx/>
              <a:buAutoNum type="arabicParenR"/>
            </a:pPr>
            <a:r>
              <a:rPr lang="ru-RU" sz="2000" dirty="0"/>
              <a:t>11001,1+11,01=11100,11 </a:t>
            </a:r>
            <a:r>
              <a:rPr lang="ru-RU" sz="2000" dirty="0" smtClean="0"/>
              <a:t>6) 101+101=1010</a:t>
            </a:r>
            <a:endParaRPr lang="ru-RU" sz="2000" dirty="0"/>
          </a:p>
          <a:p>
            <a:pPr marL="533400" indent="-533400">
              <a:buFontTx/>
              <a:buNone/>
            </a:pPr>
            <a:endParaRPr lang="ru-RU" sz="2000" dirty="0"/>
          </a:p>
          <a:p>
            <a:pPr marL="533400" indent="-533400">
              <a:buFontTx/>
              <a:buNone/>
            </a:pPr>
            <a:r>
              <a:rPr lang="ru-RU" sz="2000" dirty="0"/>
              <a:t>№3 Выполните вычитание:  </a:t>
            </a:r>
          </a:p>
          <a:p>
            <a:pPr marL="533400" indent="-533400">
              <a:buFontTx/>
              <a:buAutoNum type="arabicParenR"/>
            </a:pPr>
            <a:r>
              <a:rPr lang="ru-RU" sz="2000" dirty="0"/>
              <a:t>1000101-1010= 111011        1) </a:t>
            </a:r>
            <a:r>
              <a:rPr lang="ru-RU" sz="2000" dirty="0" smtClean="0"/>
              <a:t>10000-10=1110</a:t>
            </a:r>
            <a:endParaRPr lang="ru-RU" sz="2000" dirty="0"/>
          </a:p>
          <a:p>
            <a:pPr marL="533400" indent="-533400">
              <a:buFontTx/>
              <a:buAutoNum type="arabicParenR"/>
            </a:pPr>
            <a:r>
              <a:rPr lang="ru-RU" sz="2000" dirty="0"/>
              <a:t>1101101-110= 1100111        2) </a:t>
            </a:r>
            <a:r>
              <a:rPr lang="ru-RU" sz="2000" dirty="0" smtClean="0"/>
              <a:t>101101-101=10000</a:t>
            </a:r>
            <a:endParaRPr lang="ru-RU" sz="2000" dirty="0"/>
          </a:p>
          <a:p>
            <a:pPr marL="533400" indent="-533400">
              <a:buFontTx/>
              <a:buAutoNum type="arabicParenR"/>
            </a:pPr>
            <a:r>
              <a:rPr lang="ru-RU" sz="2000" dirty="0"/>
              <a:t>110101-101= 110000            3)  </a:t>
            </a:r>
            <a:r>
              <a:rPr lang="ru-RU" sz="2000" dirty="0" smtClean="0"/>
              <a:t>100011-111=100110</a:t>
            </a:r>
            <a:endParaRPr lang="ru-RU" sz="2000" dirty="0"/>
          </a:p>
          <a:p>
            <a:pPr marL="533400" indent="-533400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1843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719137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872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buFont typeface="Wingdings" pitchFamily="2" charset="2"/>
              <a:buNone/>
            </a:pPr>
            <a:r>
              <a:rPr lang="ru-RU" sz="2400" dirty="0"/>
              <a:t>1. Выучить правила выполнения </a:t>
            </a:r>
            <a:r>
              <a:rPr lang="ru-RU" sz="2400" dirty="0" smtClean="0"/>
              <a:t>сложения и вычитания в </a:t>
            </a:r>
            <a:r>
              <a:rPr lang="ru-RU" sz="2400" dirty="0"/>
              <a:t>двоичной системе счисления.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400" dirty="0"/>
              <a:t>2. Выполните действия:</a:t>
            </a:r>
          </a:p>
          <a:p>
            <a:pPr marL="609600" indent="-609600">
              <a:buClr>
                <a:schemeClr val="tx1"/>
              </a:buClr>
              <a:buFontTx/>
              <a:buAutoNum type="alphaLcParenR"/>
            </a:pPr>
            <a:r>
              <a:rPr lang="ru-RU" sz="2400" dirty="0"/>
              <a:t>110010+11,01</a:t>
            </a:r>
          </a:p>
          <a:p>
            <a:pPr marL="609600" indent="-609600">
              <a:buClr>
                <a:schemeClr val="tx1"/>
              </a:buClr>
              <a:buFontTx/>
              <a:buAutoNum type="alphaLcParenR"/>
            </a:pPr>
            <a:r>
              <a:rPr lang="ru-RU" sz="2400" dirty="0"/>
              <a:t>1111001-1101</a:t>
            </a:r>
          </a:p>
          <a:p>
            <a:pPr marL="609600" indent="-609600">
              <a:buClr>
                <a:schemeClr val="tx1"/>
              </a:buClr>
              <a:buFontTx/>
              <a:buAutoNum type="alphaLcParenR"/>
            </a:pPr>
            <a:r>
              <a:rPr lang="ru-RU" sz="2400" dirty="0" smtClean="0"/>
              <a:t>10101,1+11</a:t>
            </a:r>
            <a:endParaRPr lang="ru-RU" sz="2400" dirty="0"/>
          </a:p>
          <a:p>
            <a:pPr marL="609600" indent="-609600">
              <a:buClr>
                <a:schemeClr val="tx1"/>
              </a:buClr>
              <a:buFontTx/>
              <a:buAutoNum type="alphaLcParenR"/>
            </a:pPr>
            <a:r>
              <a:rPr lang="ru-RU" sz="2400" dirty="0" smtClean="0"/>
              <a:t>10101110-101</a:t>
            </a:r>
            <a:endParaRPr lang="ru-RU" sz="2400" dirty="0"/>
          </a:p>
          <a:p>
            <a:pPr marL="609600" indent="-609600">
              <a:buClr>
                <a:schemeClr val="tx1"/>
              </a:buClr>
              <a:buFontTx/>
              <a:buNone/>
            </a:pPr>
            <a:endParaRPr lang="ru-RU" sz="2400" dirty="0"/>
          </a:p>
        </p:txBody>
      </p:sp>
      <p:sp>
        <p:nvSpPr>
          <p:cNvPr id="1946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576262" cy="431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132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Цели: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Clr>
                <a:schemeClr val="tx1"/>
              </a:buClr>
              <a:buFontTx/>
              <a:buAutoNum type="arabicPeriod"/>
            </a:pPr>
            <a:r>
              <a:rPr lang="ru-RU"/>
              <a:t>Познакомить учащихся с двоичной системой счисления.</a:t>
            </a:r>
          </a:p>
          <a:p>
            <a:pPr marL="609600" indent="-609600">
              <a:buClr>
                <a:schemeClr val="tx1"/>
              </a:buClr>
              <a:buFontTx/>
              <a:buAutoNum type="arabicPeriod"/>
            </a:pPr>
            <a:r>
              <a:rPr lang="ru-RU"/>
              <a:t>Сформировать навыки выполнения арифметических действий с двоичными числами</a:t>
            </a:r>
          </a:p>
        </p:txBody>
      </p:sp>
      <p:sp>
        <p:nvSpPr>
          <p:cNvPr id="7172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116013" y="56610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979613" y="5661025"/>
            <a:ext cx="792162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650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Требования к знаниям и умениям: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buClr>
                <a:schemeClr val="tx1"/>
              </a:buClr>
              <a:buFontTx/>
              <a:buAutoNum type="arabicPeriod"/>
            </a:pPr>
            <a:r>
              <a:rPr lang="ru-RU" sz="2400"/>
              <a:t>Учащиеся должны знать: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/>
              <a:t> причины использования двоичной системы счисления в вычислительной технике;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/>
              <a:t>Алгоритм выполнения арифметических действий в двоичной системе счисления.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None/>
            </a:pPr>
            <a:r>
              <a:rPr lang="ru-RU" sz="2400"/>
              <a:t>2. Учащиеся должны уметь: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/>
              <a:t>Производить арифметические действия в двоичной системе счисления.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None/>
            </a:pPr>
            <a:endParaRPr lang="ru-RU" sz="2400"/>
          </a:p>
        </p:txBody>
      </p:sp>
      <p:sp>
        <p:nvSpPr>
          <p:cNvPr id="819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116013" y="56610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979613" y="5661025"/>
            <a:ext cx="792162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5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Введение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1800" dirty="0"/>
              <a:t>Для того чтобы лучше освоить двоичную систему счисления, необходимо освоить выполнение арифметических действий над двоичными числами.</a:t>
            </a:r>
          </a:p>
          <a:p>
            <a:pPr>
              <a:buFont typeface="Wingdings" pitchFamily="2" charset="2"/>
              <a:buNone/>
            </a:pPr>
            <a:r>
              <a:rPr lang="ru-RU" sz="1800" dirty="0"/>
              <a:t>Все позиционные системы счисления</a:t>
            </a:r>
            <a:r>
              <a:rPr lang="en-US" sz="1800" dirty="0"/>
              <a:t>”</a:t>
            </a:r>
            <a:r>
              <a:rPr lang="ru-RU" sz="1800" dirty="0"/>
              <a:t>одинаковы</a:t>
            </a:r>
            <a:r>
              <a:rPr lang="en-US" sz="1800" dirty="0"/>
              <a:t>”</a:t>
            </a:r>
            <a:r>
              <a:rPr lang="ru-RU" sz="1800" dirty="0"/>
              <a:t>, а именно, во всех них арифметические операции выполняются по одним и тем же правилам: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1800" dirty="0"/>
              <a:t>справедливы одни и те же законы арифметики: коммутативный, ассоциативный, дистрибутивный;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1800" dirty="0"/>
              <a:t>справедливы правила сложения, вычитания, умножения и деления столбиком;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1800" dirty="0"/>
              <a:t>Правила выполнения арифметических операций опираются на таблицы  сложения и умножения.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1800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922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576262" cy="431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339975" y="6092825"/>
            <a:ext cx="719138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78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Сложение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Правила сложения:</a:t>
            </a:r>
          </a:p>
          <a:p>
            <a:pPr>
              <a:buFont typeface="Wingdings" pitchFamily="2" charset="2"/>
              <a:buNone/>
            </a:pPr>
            <a:r>
              <a:rPr lang="ru-RU"/>
              <a:t>0+0=0</a:t>
            </a:r>
          </a:p>
          <a:p>
            <a:pPr>
              <a:buFont typeface="Wingdings" pitchFamily="2" charset="2"/>
              <a:buNone/>
            </a:pPr>
            <a:r>
              <a:rPr lang="ru-RU"/>
              <a:t>1+0=1</a:t>
            </a:r>
          </a:p>
          <a:p>
            <a:pPr>
              <a:buFont typeface="Wingdings" pitchFamily="2" charset="2"/>
              <a:buNone/>
            </a:pPr>
            <a:r>
              <a:rPr lang="ru-RU"/>
              <a:t>0+1=1</a:t>
            </a:r>
          </a:p>
          <a:p>
            <a:pPr>
              <a:buFont typeface="Wingdings" pitchFamily="2" charset="2"/>
              <a:buNone/>
            </a:pPr>
            <a:r>
              <a:rPr lang="ru-RU"/>
              <a:t>1+1=10 (</a:t>
            </a:r>
            <a:r>
              <a:rPr lang="ru-RU" sz="2400"/>
              <a:t>результат сложения двух единиц: </a:t>
            </a:r>
            <a:r>
              <a:rPr lang="ru-RU" sz="2400" i="1"/>
              <a:t>ноль и единица переноса </a:t>
            </a:r>
            <a:r>
              <a:rPr lang="ru-RU" sz="2400"/>
              <a:t>в старший разряд)</a:t>
            </a:r>
            <a:endParaRPr lang="ru-RU" sz="2400" i="1"/>
          </a:p>
          <a:p>
            <a:pPr>
              <a:buFont typeface="Wingdings" pitchFamily="2" charset="2"/>
              <a:buNone/>
            </a:pPr>
            <a:endParaRPr lang="ru-RU" sz="2400" i="1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10244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576262" cy="431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339975" y="6092825"/>
            <a:ext cx="719138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743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Сложение двоичных чисел выполняются в столбик.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600" u="sng"/>
              <a:t>Примеры:</a:t>
            </a:r>
          </a:p>
          <a:p>
            <a:pPr>
              <a:buFont typeface="Wingdings" pitchFamily="2" charset="2"/>
              <a:buNone/>
            </a:pPr>
            <a:r>
              <a:rPr lang="ru-RU"/>
              <a:t>  10110       1001          1111        101,011        </a:t>
            </a:r>
          </a:p>
          <a:p>
            <a:pPr>
              <a:buFont typeface="Wingdings" pitchFamily="2" charset="2"/>
              <a:buNone/>
            </a:pPr>
            <a:r>
              <a:rPr lang="ru-RU"/>
              <a:t>+   101    + 1010       +      1     +     1,11</a:t>
            </a:r>
          </a:p>
          <a:p>
            <a:pPr>
              <a:buFont typeface="Wingdings" pitchFamily="2" charset="2"/>
              <a:buNone/>
            </a:pPr>
            <a:r>
              <a:rPr lang="ru-RU"/>
              <a:t>  11011      10011        10000       111 ,001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684213" y="29972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2555875" y="29972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4787900" y="29972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6877050" y="2997200"/>
            <a:ext cx="1582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3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719137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676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Вычитание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Правила вычитания:</a:t>
            </a:r>
          </a:p>
          <a:p>
            <a:pPr>
              <a:buFont typeface="Wingdings" pitchFamily="2" charset="2"/>
              <a:buNone/>
            </a:pPr>
            <a:r>
              <a:rPr lang="ru-RU"/>
              <a:t>0-0=0</a:t>
            </a:r>
          </a:p>
          <a:p>
            <a:pPr>
              <a:buFont typeface="Wingdings" pitchFamily="2" charset="2"/>
              <a:buNone/>
            </a:pPr>
            <a:r>
              <a:rPr lang="ru-RU"/>
              <a:t>1-0=1</a:t>
            </a:r>
          </a:p>
          <a:p>
            <a:pPr>
              <a:buFont typeface="Wingdings" pitchFamily="2" charset="2"/>
              <a:buNone/>
            </a:pPr>
            <a:r>
              <a:rPr lang="ru-RU"/>
              <a:t>1-1=0</a:t>
            </a:r>
          </a:p>
          <a:p>
            <a:pPr>
              <a:buFont typeface="Wingdings" pitchFamily="2" charset="2"/>
              <a:buNone/>
            </a:pPr>
            <a:r>
              <a:rPr lang="ru-RU"/>
              <a:t>10-1=1(из нуля вычесть единицу нельзя, поэтому для вычитания необходимо занять единицу у старшего разряда)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1434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576262" cy="4318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339975" y="6092825"/>
            <a:ext cx="719138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960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/>
              <a:t>При выполнении операции вычитания всегда из большего по абсолютной величине вычитается меньшее и у результата ставится соответствующий знак.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600" u="sng"/>
              <a:t>Примеры:</a:t>
            </a:r>
          </a:p>
          <a:p>
            <a:pPr>
              <a:buFont typeface="Wingdings" pitchFamily="2" charset="2"/>
              <a:buNone/>
            </a:pPr>
            <a:r>
              <a:rPr lang="ru-RU"/>
              <a:t>1011     1001      11-1011= -(1011-11)</a:t>
            </a:r>
          </a:p>
          <a:p>
            <a:pPr>
              <a:buFontTx/>
              <a:buNone/>
            </a:pPr>
            <a:r>
              <a:rPr lang="ru-RU"/>
              <a:t> -111     -110          1011</a:t>
            </a:r>
          </a:p>
          <a:p>
            <a:pPr>
              <a:buFontTx/>
              <a:buNone/>
            </a:pPr>
            <a:r>
              <a:rPr lang="ru-RU"/>
              <a:t>  100         11          -  11 </a:t>
            </a:r>
          </a:p>
          <a:p>
            <a:pPr>
              <a:buFontTx/>
              <a:buNone/>
            </a:pPr>
            <a:r>
              <a:rPr lang="ru-RU"/>
              <a:t>                              1000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539750" y="2924175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2051050" y="2924175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3347864" y="3500438"/>
            <a:ext cx="14401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7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63713" y="6092825"/>
            <a:ext cx="719137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15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Закрепление изученного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2000"/>
              <a:t>№1 Выполните сложение:   №2 Выполните умножение: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100101+101=                  1) 100001*10010=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101101+111=                  2) 110001*1011=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11001,1+11,01=              3) 101*101=</a:t>
            </a:r>
          </a:p>
          <a:p>
            <a:pPr marL="609600" indent="-609600">
              <a:buFontTx/>
              <a:buNone/>
            </a:pPr>
            <a:endParaRPr lang="ru-RU" sz="2000"/>
          </a:p>
          <a:p>
            <a:pPr marL="609600" indent="-609600">
              <a:buFontTx/>
              <a:buNone/>
            </a:pPr>
            <a:r>
              <a:rPr lang="ru-RU" sz="2000"/>
              <a:t>№3 Выполните вычитание:  №4 Выполните деление: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1000101-1010=                    1) 10000:10=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1101101-110=                      2) 101101:101=</a:t>
            </a:r>
          </a:p>
          <a:p>
            <a:pPr marL="609600" indent="-609600">
              <a:buFontTx/>
              <a:buAutoNum type="arabicParenR"/>
            </a:pPr>
            <a:r>
              <a:rPr lang="ru-RU" sz="2000"/>
              <a:t>110101-101=                        3)  100011:11=</a:t>
            </a:r>
          </a:p>
          <a:p>
            <a:pPr marL="609600" indent="-609600">
              <a:buFontTx/>
              <a:buNone/>
            </a:pPr>
            <a:r>
              <a:rPr lang="ru-RU" sz="2000"/>
              <a:t>                                                                  Ответы  </a:t>
            </a:r>
          </a:p>
          <a:p>
            <a:pPr marL="609600" indent="-609600">
              <a:buFontTx/>
              <a:buNone/>
            </a:pPr>
            <a:endParaRPr lang="ru-RU" sz="2000"/>
          </a:p>
        </p:txBody>
      </p:sp>
      <p:sp>
        <p:nvSpPr>
          <p:cNvPr id="17412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863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51725" y="4941888"/>
            <a:ext cx="719138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283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</TotalTime>
  <Words>446</Words>
  <Application>Microsoft Office PowerPoint</Application>
  <PresentationFormat>Экран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Сложение и вычитание двоичных чисел</vt:lpstr>
      <vt:lpstr>Цели:</vt:lpstr>
      <vt:lpstr>Требования к знаниям и умениям:</vt:lpstr>
      <vt:lpstr>Введение</vt:lpstr>
      <vt:lpstr>Сложение</vt:lpstr>
      <vt:lpstr>Сложение двоичных чисел выполняются в столбик.</vt:lpstr>
      <vt:lpstr>Вычитание</vt:lpstr>
      <vt:lpstr>При выполнении операции вычитания всегда из большего по абсолютной величине вычитается меньшее и у результата ставится соответствующий знак.</vt:lpstr>
      <vt:lpstr>Закрепление изученного</vt:lpstr>
      <vt:lpstr>Ответы</vt:lpstr>
      <vt:lpstr>Ответы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двочных ч</dc:title>
  <dc:creator>♥ Anechka ♥</dc:creator>
  <cp:lastModifiedBy>Аня</cp:lastModifiedBy>
  <cp:revision>4</cp:revision>
  <dcterms:created xsi:type="dcterms:W3CDTF">2013-01-19T14:11:28Z</dcterms:created>
  <dcterms:modified xsi:type="dcterms:W3CDTF">2013-01-19T14:45:19Z</dcterms:modified>
</cp:coreProperties>
</file>