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sldIdLst>
    <p:sldId id="256" r:id="rId2"/>
    <p:sldId id="261" r:id="rId3"/>
    <p:sldId id="257" r:id="rId4"/>
    <p:sldId id="259" r:id="rId5"/>
    <p:sldId id="262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-11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0604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1648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3451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8B6DC-0E44-4B56-8941-11985FDA8E69}" type="datetimeFigureOut">
              <a:rPr lang="ru-RU"/>
              <a:pPr>
                <a:defRPr/>
              </a:pPr>
              <a:t>19.01.2013</a:t>
            </a:fld>
            <a:endParaRPr lang="ru-RU"/>
          </a:p>
        </p:txBody>
      </p:sp>
      <p:sp>
        <p:nvSpPr>
          <p:cNvPr id="5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6580B-05EA-4B0E-986C-45D9C1E9FD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5357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9878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50930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2393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768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145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115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9848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7844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949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Перевод чисел из десятичной СС в любую другую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15256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95288" y="1341438"/>
            <a:ext cx="8424862" cy="5256212"/>
          </a:xfrm>
        </p:spPr>
        <p:txBody>
          <a:bodyPr>
            <a:normAutofit fontScale="77500" lnSpcReduction="20000"/>
          </a:bodyPr>
          <a:lstStyle/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Выразить </a:t>
            </a:r>
            <a: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в десятичной системе.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Для целой части:</a:t>
            </a:r>
          </a:p>
          <a:p>
            <a:pPr marL="722313" indent="-366713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Последовательно делить число 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</a:rPr>
              <a:t>А</a:t>
            </a:r>
            <a:r>
              <a:rPr lang="ru-RU" b="1" baseline="-25000" dirty="0" smtClean="0">
                <a:solidFill>
                  <a:srgbClr val="002060"/>
                </a:solidFill>
                <a:latin typeface="Times New Roman"/>
              </a:rPr>
              <a:t>10</a:t>
            </a:r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до тех пор, пока не получится частное меньше </a:t>
            </a:r>
            <a: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722313" indent="-366713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Полученные остатки привести в соответствие с алфавитом СС .</a:t>
            </a:r>
          </a:p>
          <a:p>
            <a:pPr marL="722313" indent="-366713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Составить число 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</a:rPr>
              <a:t>А</a:t>
            </a:r>
            <a:r>
              <a:rPr lang="en-US" b="1" baseline="-25000" dirty="0" smtClean="0">
                <a:solidFill>
                  <a:srgbClr val="002060"/>
                </a:solidFill>
                <a:latin typeface="Times New Roman"/>
              </a:rPr>
              <a:t>q</a:t>
            </a:r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, записывая его, начиная с последнего остатка.</a:t>
            </a:r>
          </a:p>
          <a:p>
            <a:pPr marL="722313" indent="-722313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Для дробной части:</a:t>
            </a:r>
          </a:p>
          <a:p>
            <a:pPr marL="722313" indent="-366713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Последовательно умножать число 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</a:rPr>
              <a:t>А</a:t>
            </a:r>
            <a:r>
              <a:rPr lang="ru-RU" b="1" baseline="-25000" dirty="0" smtClean="0">
                <a:solidFill>
                  <a:srgbClr val="002060"/>
                </a:solidFill>
                <a:latin typeface="Times New Roman"/>
              </a:rPr>
              <a:t>10</a:t>
            </a:r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до тех пор, пока не получится ноль или не будет достигнута требуемая точность.</a:t>
            </a:r>
            <a:endParaRPr lang="ru-RU" b="1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22313" indent="-366713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Полученные целые части привести в соответствие с алфавитом СС .</a:t>
            </a:r>
          </a:p>
          <a:p>
            <a:pPr marL="722313" indent="-366713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Составить дробную часть числа 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</a:rPr>
              <a:t>А</a:t>
            </a:r>
            <a:r>
              <a:rPr lang="en-US" b="1" baseline="-25000" dirty="0" smtClean="0">
                <a:solidFill>
                  <a:srgbClr val="002060"/>
                </a:solidFill>
                <a:latin typeface="Times New Roman"/>
              </a:rPr>
              <a:t>q</a:t>
            </a:r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, записывая его, начиная с первого произведения.</a:t>
            </a:r>
            <a:endParaRPr lang="ru-RU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285750"/>
            <a:ext cx="9144000" cy="922338"/>
          </a:xfrm>
          <a:prstGeom prst="rect">
            <a:avLst/>
          </a:prstGeom>
        </p:spPr>
        <p:txBody>
          <a:bodyPr>
            <a:normAutofit fontScale="90000" lnSpcReduction="100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kern="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Правила перевода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kern="0" dirty="0">
                <a:solidFill>
                  <a:srgbClr val="002060"/>
                </a:solidFill>
                <a:latin typeface="Times New Roman"/>
              </a:rPr>
              <a:t>А</a:t>
            </a:r>
            <a:r>
              <a:rPr lang="ru-RU" sz="3200" b="1" kern="0" baseline="-25000" dirty="0">
                <a:solidFill>
                  <a:srgbClr val="002060"/>
                </a:solidFill>
                <a:latin typeface="Times New Roman"/>
              </a:rPr>
              <a:t>10</a:t>
            </a:r>
            <a:r>
              <a:rPr lang="ru-RU" sz="3200" b="1" kern="0" dirty="0">
                <a:solidFill>
                  <a:srgbClr val="002060"/>
                </a:solidFill>
                <a:latin typeface="Times New Roman"/>
              </a:rPr>
              <a:t>    </a:t>
            </a:r>
            <a:r>
              <a:rPr lang="en-US" sz="3200" b="1" kern="0" dirty="0">
                <a:solidFill>
                  <a:srgbClr val="002060"/>
                </a:solidFill>
                <a:latin typeface="Times New Roman"/>
              </a:rPr>
              <a:t>   </a:t>
            </a:r>
            <a:r>
              <a:rPr lang="ru-RU" sz="3200" b="1" kern="0" dirty="0">
                <a:solidFill>
                  <a:srgbClr val="002060"/>
                </a:solidFill>
                <a:latin typeface="Times New Roman"/>
              </a:rPr>
              <a:t>А</a:t>
            </a:r>
            <a:r>
              <a:rPr lang="en-US" sz="3200" b="1" kern="0" baseline="-25000" dirty="0">
                <a:solidFill>
                  <a:srgbClr val="002060"/>
                </a:solidFill>
                <a:latin typeface="Times New Roman"/>
              </a:rPr>
              <a:t>q</a:t>
            </a:r>
            <a:endParaRPr lang="ru-RU" sz="2400" b="1" kern="0" baseline="-25000" dirty="0">
              <a:solidFill>
                <a:srgbClr val="002060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kern="0" dirty="0">
              <a:solidFill>
                <a:schemeClr val="tx2">
                  <a:satMod val="13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4356100" y="836613"/>
            <a:ext cx="503238" cy="1444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2457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Пример 1 Переведем </a:t>
            </a:r>
            <a:r>
              <a:rPr lang="ru-RU" dirty="0"/>
              <a:t>число  </a:t>
            </a:r>
            <a:r>
              <a:rPr lang="ru-RU" dirty="0" smtClean="0"/>
              <a:t>54</a:t>
            </a:r>
            <a:r>
              <a:rPr lang="ru-RU" baseline="-25000" dirty="0" smtClean="0"/>
              <a:t>10</a:t>
            </a:r>
            <a:r>
              <a:rPr lang="ru-RU" dirty="0" smtClean="0"/>
              <a:t>в </a:t>
            </a:r>
            <a:r>
              <a:rPr lang="ru-RU" dirty="0"/>
              <a:t>пятеричную </a:t>
            </a:r>
            <a:r>
              <a:rPr lang="ru-RU" dirty="0" smtClean="0"/>
              <a:t>систему счисления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88840"/>
            <a:ext cx="3758116" cy="2068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7" y="4149080"/>
            <a:ext cx="3397053" cy="1164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47682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 2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905" y="1988840"/>
            <a:ext cx="4078809" cy="2188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941168"/>
            <a:ext cx="3158518" cy="89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86317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book.kbsu.ru/theory/chapter4/1.jpg"/>
          <p:cNvPicPr>
            <a:picLocks noChangeAspect="1" noChangeArrowheads="1"/>
          </p:cNvPicPr>
          <p:nvPr/>
        </p:nvPicPr>
        <p:blipFill>
          <a:blip r:embed="rId2">
            <a:lum bright="-20000" contrast="3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2420938"/>
            <a:ext cx="8740775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1557338"/>
            <a:ext cx="903605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Пример: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Переведем число 75 из десятичной системы в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indent="9810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двоичную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восьмеричную и шестнадцатеричную:</a:t>
            </a:r>
          </a:p>
        </p:txBody>
      </p:sp>
      <p:sp>
        <p:nvSpPr>
          <p:cNvPr id="6148" name="Прямоугольник 5"/>
          <p:cNvSpPr>
            <a:spLocks noChangeArrowheads="1"/>
          </p:cNvSpPr>
          <p:nvPr/>
        </p:nvSpPr>
        <p:spPr bwMode="auto">
          <a:xfrm>
            <a:off x="611188" y="5805488"/>
            <a:ext cx="83534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Ответ: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 75</a:t>
            </a:r>
            <a:r>
              <a:rPr lang="ru-RU" baseline="-2500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 = 1 001 011</a:t>
            </a:r>
            <a:r>
              <a:rPr lang="ru-RU" baseline="-25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   =  113</a:t>
            </a:r>
            <a:r>
              <a:rPr lang="ru-RU" baseline="-2500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  =  4B</a:t>
            </a:r>
            <a:r>
              <a:rPr lang="ru-RU" baseline="-25000">
                <a:latin typeface="Times New Roman" pitchFamily="18" charset="0"/>
                <a:cs typeface="Times New Roman" pitchFamily="18" charset="0"/>
              </a:rPr>
              <a:t>16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0" y="285750"/>
            <a:ext cx="9144000" cy="922338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kern="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Решение задач</a:t>
            </a:r>
            <a:endParaRPr lang="ru-RU" sz="3200" b="1" kern="0" dirty="0">
              <a:solidFill>
                <a:schemeClr val="tx2">
                  <a:satMod val="13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83773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book.kbsu.ru/theory/chapter4/2.jpg"/>
          <p:cNvPicPr>
            <a:picLocks noChangeAspect="1" noChangeArrowheads="1"/>
          </p:cNvPicPr>
          <p:nvPr/>
        </p:nvPicPr>
        <p:blipFill>
          <a:blip r:embed="rId2">
            <a:lum bright="-20000" contrast="3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35" b="14285"/>
          <a:stretch>
            <a:fillRect/>
          </a:stretch>
        </p:blipFill>
        <p:spPr bwMode="auto">
          <a:xfrm>
            <a:off x="395288" y="2492375"/>
            <a:ext cx="2305050" cy="302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2" descr="http://book.kbsu.ru/theory/chapter4/2.jpg"/>
          <p:cNvPicPr>
            <a:picLocks noChangeAspect="1" noChangeArrowheads="1"/>
          </p:cNvPicPr>
          <p:nvPr/>
        </p:nvPicPr>
        <p:blipFill>
          <a:blip r:embed="rId2">
            <a:lum bright="-20000" contrast="3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08" r="49442" b="36736"/>
          <a:stretch>
            <a:fillRect/>
          </a:stretch>
        </p:blipFill>
        <p:spPr bwMode="auto">
          <a:xfrm>
            <a:off x="3348038" y="2565400"/>
            <a:ext cx="1944687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2" descr="http://book.kbsu.ru/theory/chapter4/2.jpg"/>
          <p:cNvPicPr>
            <a:picLocks noChangeAspect="1" noChangeArrowheads="1"/>
          </p:cNvPicPr>
          <p:nvPr/>
        </p:nvPicPr>
        <p:blipFill>
          <a:blip r:embed="rId2">
            <a:lum bright="-20000" contrast="3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57" r="14049" b="51021"/>
          <a:stretch>
            <a:fillRect/>
          </a:stretch>
        </p:blipFill>
        <p:spPr bwMode="auto">
          <a:xfrm>
            <a:off x="5867400" y="2565400"/>
            <a:ext cx="2017713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1557338"/>
            <a:ext cx="903605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Пример: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>
                <a:latin typeface="+mn-lt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Переведем число 0,36 из десятичной системы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indent="9810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двоичную, восьмеричную и шестнадцатеричную: 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0" y="285750"/>
            <a:ext cx="9144000" cy="922338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kern="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Решение задач</a:t>
            </a:r>
            <a:endParaRPr lang="ru-RU" sz="3200" b="1" kern="0" dirty="0">
              <a:solidFill>
                <a:schemeClr val="tx2">
                  <a:satMod val="13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010702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236</TotalTime>
  <Words>132</Words>
  <Application>Microsoft Office PowerPoint</Application>
  <PresentationFormat>Экран (4:3)</PresentationFormat>
  <Paragraphs>21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Перевод чисел из десятичной СС в любую другую</vt:lpstr>
      <vt:lpstr>Презентация PowerPoint</vt:lpstr>
      <vt:lpstr>Пример 1 Переведем число  5410в пятеричную систему счисления</vt:lpstr>
      <vt:lpstr>Пример 2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Перевод чисел из десятичной СС в любую другую</dc:title>
  <dc:creator>♥ Anechka ♥</dc:creator>
  <cp:lastModifiedBy>Аня</cp:lastModifiedBy>
  <cp:revision>3</cp:revision>
  <dcterms:created xsi:type="dcterms:W3CDTF">2013-01-19T14:50:54Z</dcterms:created>
  <dcterms:modified xsi:type="dcterms:W3CDTF">2013-01-19T18:57:18Z</dcterms:modified>
</cp:coreProperties>
</file>