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62F22B-B6BA-42C7-A447-60ABE688C489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F830D3-7D7B-45AC-A217-8C2B3AD4F2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D:\Documents%20and%20Settings\&#1040;&#1088;&#1072;&#1087;&#1086;&#1074;&#1099;\&#1056;&#1072;&#1073;&#1086;&#1095;&#1080;&#1081;%20&#1089;&#1090;&#1086;&#1083;\&#1084;&#1077;&#1090;&#1086;&#1076;%20&#1087;&#1088;&#1086;&#1077;&#1082;&#1090;&#1086;&#1074;\&#1086;&#1087;&#1090;&#1080;&#1084;&#1080;&#1079;&#1072;&#1094;&#1080;&#1103;.rar" TargetMode="Externa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Проектно-исследовательская деятельность на уроках информатики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3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048672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Проект «Выбери ПК»,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 </a:t>
            </a: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для учащихся 8-х классов.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Тип проекта: </a:t>
            </a:r>
            <a:r>
              <a:rPr lang="ru-RU" sz="1600" dirty="0" err="1" smtClean="0">
                <a:effectLst/>
                <a:latin typeface="Comic Sans MS" pitchFamily="66" charset="0"/>
                <a:ea typeface="Times New Roman"/>
                <a:cs typeface="Times New Roman"/>
              </a:rPr>
              <a:t>ролево</a:t>
            </a: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-игровой, мини проект.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Планируемый результат: осознанный выбор учениками модели компьютера, согласно имеющимся начальным условиям.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Цели: проверить качество знаний учащихся по теме «Устройство ПК», показать учащимся практическое применение материала, изученного ими на уроках информатики, научить культуре поведения в ситуации продавец-покупатель.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Длительность: один урок.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Ход проекта:</a:t>
            </a: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Данный проект является итоговым уроком по теме «Устройство ПК».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Учащиеся предварительно разделены на две группы.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Участники одной являются представителями компьютерных фирм. </a:t>
            </a:r>
            <a:r>
              <a:rPr lang="ru-RU" sz="1600" i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Другая группа учащихся представляет собой </a:t>
            </a: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покупателей.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Каждый участник этой группы хочет купить  ПК с определённой целью и на «имеющуюся» у него сумму. </a:t>
            </a:r>
            <a:endParaRPr lang="ru-RU" sz="1600" dirty="0">
              <a:latin typeface="Comic Sans MS" pitchFamily="66" charset="0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7452320" y="332656"/>
            <a:ext cx="720080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Comic Sans MS" pitchFamily="66" charset="0"/>
              </a:rPr>
              <a:t>домой</a:t>
            </a:r>
            <a:endParaRPr lang="ru-RU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Проект «Управляющие системы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»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.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3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64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для 9-х классов. </a:t>
            </a:r>
            <a:endParaRPr lang="ru-RU" sz="64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4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Тип проекта: творческий, мини проект. </a:t>
            </a:r>
            <a:endParaRPr lang="ru-RU" sz="64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4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Планируемый результат: создание вербальной модели компьютеризованной управляющей системы с обратной связью. </a:t>
            </a:r>
            <a:endParaRPr lang="ru-RU" sz="64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4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Цели: определить уровень </a:t>
            </a:r>
            <a:r>
              <a:rPr lang="ru-RU" sz="6400" dirty="0" err="1" smtClean="0">
                <a:effectLst/>
                <a:latin typeface="Comic Sans MS" pitchFamily="66" charset="0"/>
                <a:ea typeface="Times New Roman"/>
                <a:cs typeface="Times New Roman"/>
              </a:rPr>
              <a:t>сформированности</a:t>
            </a:r>
            <a:r>
              <a:rPr lang="ru-RU" sz="64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знаний по пройденной теме. Учебно-педагогическая задача: применить знания, полученные на предыдущих уроках для моделирования системы управления с обратной связью. Доказать необходимость обратной связи для эффективного функционирования системы управления. Представить полученную модель учителю. </a:t>
            </a:r>
            <a:endParaRPr lang="ru-RU" sz="64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4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Длительность: один урок. </a:t>
            </a:r>
            <a:endParaRPr lang="ru-RU" sz="6400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4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В результате проведения этого проекта, получаешь целый мир  АСУ и САУ систем, здесь и швейные фабрики, и выполнение Д/З с помощью роботов, и различные роботы-захватчики и т. д. Если в сочинение полностью выдержана кибернетическая схема управления, то ставлю «5», если есть недочеты «4», при несоответствии темы предлагаю переписать, и снижаю оценку на 1 балл. Такая форма контроля уводит ученика от шаблонных определений и заучивания схем. </a:t>
            </a:r>
            <a:endParaRPr lang="ru-RU" sz="6400" dirty="0">
              <a:latin typeface="Comic Sans MS" pitchFamily="66" charset="0"/>
              <a:ea typeface="Calibri"/>
              <a:cs typeface="Times New Roman"/>
            </a:endParaRPr>
          </a:p>
          <a:p>
            <a:endParaRPr lang="ru-RU" sz="6400" dirty="0"/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812360" y="764704"/>
            <a:ext cx="79208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Comic Sans MS" pitchFamily="66" charset="0"/>
              </a:rPr>
              <a:t>домой</a:t>
            </a:r>
            <a:endParaRPr lang="ru-RU" sz="1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0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521" y="850424"/>
            <a:ext cx="7520940" cy="54864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Проект «Оптимизация в экономике и технике».(9 и 11 классы)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476" y="2060848"/>
            <a:ext cx="7520940" cy="3579849"/>
          </a:xfrm>
        </p:spPr>
        <p:txBody>
          <a:bodyPr>
            <a:noAutofit/>
          </a:bodyPr>
          <a:lstStyle/>
          <a:p>
            <a:r>
              <a:rPr lang="ru-RU" u="sng" dirty="0" smtClean="0">
                <a:latin typeface="Comic Sans MS" pitchFamily="66" charset="0"/>
              </a:rPr>
              <a:t>Тип проекта</a:t>
            </a:r>
            <a:r>
              <a:rPr lang="ru-RU" dirty="0" smtClean="0">
                <a:latin typeface="Comic Sans MS" pitchFamily="66" charset="0"/>
              </a:rPr>
              <a:t>: творческий, долгосрочный</a:t>
            </a:r>
          </a:p>
          <a:p>
            <a:r>
              <a:rPr lang="ru-RU" u="sng" dirty="0" smtClean="0">
                <a:latin typeface="Comic Sans MS" pitchFamily="66" charset="0"/>
              </a:rPr>
              <a:t>Планируемый результат</a:t>
            </a:r>
            <a:r>
              <a:rPr lang="ru-RU" dirty="0" smtClean="0">
                <a:latin typeface="Comic Sans MS" pitchFamily="66" charset="0"/>
              </a:rPr>
              <a:t>: получение решения  практической задачи оптимизации (оптимизация рациона питания, ассортимента продукции, транспортная задача).</a:t>
            </a:r>
          </a:p>
          <a:p>
            <a:r>
              <a:rPr lang="ru-RU" u="sng" dirty="0" smtClean="0">
                <a:latin typeface="Comic Sans MS" pitchFamily="66" charset="0"/>
              </a:rPr>
              <a:t>Длительность</a:t>
            </a:r>
            <a:r>
              <a:rPr lang="ru-RU" dirty="0" smtClean="0">
                <a:latin typeface="Comic Sans MS" pitchFamily="66" charset="0"/>
              </a:rPr>
              <a:t>: до 2-х недель</a:t>
            </a:r>
          </a:p>
          <a:p>
            <a:r>
              <a:rPr lang="ru-RU" dirty="0" smtClean="0">
                <a:latin typeface="Comic Sans MS" pitchFamily="66" charset="0"/>
              </a:rPr>
              <a:t> в результате проекта  получаешь решение конкретной задачи актуальной в экономике или на производстве.</a:t>
            </a:r>
          </a:p>
          <a:p>
            <a:r>
              <a:rPr lang="ru-RU" u="sng" dirty="0" smtClean="0">
                <a:latin typeface="Comic Sans MS" pitchFamily="66" charset="0"/>
              </a:rPr>
              <a:t>Пример задачи</a:t>
            </a:r>
            <a:r>
              <a:rPr lang="ru-RU" dirty="0" smtClean="0">
                <a:latin typeface="Comic Sans MS" pitchFamily="66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Comic Sans MS" pitchFamily="66" charset="0"/>
                <a:ea typeface="Times New Roman"/>
              </a:rPr>
              <a:t>Цех выпускает детали А и В. На производство детали А рабочий тратит 3 часа, на производство детали В - 2 часа. От реализации детали А предприятие получает прибыль 80 </a:t>
            </a:r>
            <a:r>
              <a:rPr lang="ru-RU" dirty="0" err="1" smtClean="0">
                <a:effectLst/>
                <a:latin typeface="Comic Sans MS" pitchFamily="66" charset="0"/>
                <a:ea typeface="Times New Roman"/>
              </a:rPr>
              <a:t>ден</a:t>
            </a:r>
            <a:r>
              <a:rPr lang="ru-RU" dirty="0" smtClean="0">
                <a:effectLst/>
                <a:latin typeface="Comic Sans MS" pitchFamily="66" charset="0"/>
                <a:ea typeface="Times New Roman"/>
              </a:rPr>
              <a:t>. ед., В - 60 </a:t>
            </a:r>
            <a:r>
              <a:rPr lang="ru-RU" dirty="0" err="1" smtClean="0">
                <a:effectLst/>
                <a:latin typeface="Comic Sans MS" pitchFamily="66" charset="0"/>
                <a:ea typeface="Times New Roman"/>
              </a:rPr>
              <a:t>ден</a:t>
            </a:r>
            <a:r>
              <a:rPr lang="ru-RU" dirty="0" smtClean="0">
                <a:effectLst/>
                <a:latin typeface="Comic Sans MS" pitchFamily="66" charset="0"/>
                <a:ea typeface="Times New Roman"/>
              </a:rPr>
              <a:t>. ед. Цех должен выпустить не менее 100 штук деталей А и не менее 200 штук деталей В. Сколько деталей каждого вида надо выпустить для получения наибольшей прибыли, если фонд рабочего времени составляет 900 человеко-часов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(максимальная прибыль 26000</a:t>
            </a:r>
            <a:r>
              <a:rPr lang="ru-RU" sz="1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81150" y="3748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7884368" y="1124744"/>
            <a:ext cx="864096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omic Sans MS" pitchFamily="66" charset="0"/>
              </a:rPr>
              <a:t>домой</a:t>
            </a:r>
            <a:endParaRPr lang="ru-RU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Управляющая кнопка: документ 6">
            <a:hlinkClick r:id="rId3" action="ppaction://hlinkfile" highlightClick="1"/>
          </p:cNvPr>
          <p:cNvSpPr/>
          <p:nvPr/>
        </p:nvSpPr>
        <p:spPr>
          <a:xfrm>
            <a:off x="7340011" y="6093296"/>
            <a:ext cx="1224136" cy="50405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108012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В Стратегии модернизации образования отмечается, что важными целями образования стали: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08920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</a:t>
            </a:r>
            <a:r>
              <a:rPr lang="ru-RU" dirty="0" smtClean="0">
                <a:latin typeface="Comic Sans MS" pitchFamily="66" charset="0"/>
              </a:rPr>
              <a:t>развитие у учащихся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самостоятельности</a:t>
            </a:r>
            <a:r>
              <a:rPr lang="ru-RU" dirty="0" smtClean="0">
                <a:latin typeface="Comic Sans MS" pitchFamily="66" charset="0"/>
              </a:rPr>
              <a:t> и способности к самоорганизации;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формирование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высокого уровня </a:t>
            </a:r>
            <a:r>
              <a:rPr lang="ru-RU" dirty="0" smtClean="0">
                <a:latin typeface="Comic Sans MS" pitchFamily="66" charset="0"/>
              </a:rPr>
              <a:t>правовой культуры;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	развитие способности к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созидательной деятельности, сотрудничеству;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	толерантность, терпимость к чужому мнению;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умение вести диалог, искать </a:t>
            </a:r>
            <a:r>
              <a:rPr lang="ru-RU" dirty="0" smtClean="0">
                <a:latin typeface="Comic Sans MS" pitchFamily="66" charset="0"/>
              </a:rPr>
              <a:t>и находить содержательные компромиссы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7901" y="57361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  <a:ea typeface="Times New Roman"/>
              </a:rPr>
              <a:t>В новой образовательной парадигме учащийся становится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субъектом </a:t>
            </a:r>
            <a:r>
              <a:rPr lang="ru-RU" sz="2000" dirty="0">
                <a:solidFill>
                  <a:prstClr val="black"/>
                </a:solidFill>
                <a:latin typeface="Comic Sans MS" pitchFamily="66" charset="0"/>
                <a:ea typeface="Times New Roman"/>
              </a:rPr>
              <a:t>познавательной </a:t>
            </a:r>
            <a:endParaRPr lang="ru-RU" sz="2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 rot="5400000">
            <a:off x="2292874" y="1301035"/>
            <a:ext cx="990614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1897" y="2156382"/>
            <a:ext cx="36004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/>
                <a:latin typeface="Comic Sans MS" pitchFamily="66" charset="0"/>
                <a:ea typeface="Times New Roman"/>
              </a:rPr>
              <a:t>организации образовательного процесса, направленного </a:t>
            </a:r>
            <a:r>
              <a:rPr lang="ru-RU" sz="16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на поиск и развитие задатков, способностей, заложенных природой в каждом учащемся</a:t>
            </a:r>
            <a:endParaRPr lang="ru-RU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 rot="19048377">
            <a:off x="3853702" y="1672520"/>
            <a:ext cx="1224136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4965937" y="332656"/>
            <a:ext cx="3467718" cy="30243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/>
                <a:latin typeface="Comic Sans MS" pitchFamily="66" charset="0"/>
                <a:ea typeface="Times New Roman"/>
              </a:rPr>
              <a:t>Результатом работы учителя становится активная, </a:t>
            </a:r>
            <a:r>
              <a:rPr lang="ru-RU" sz="16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творческая деятельность обучающегося, далекая от простой репродукции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Comic Sans MS" pitchFamily="66" charset="0"/>
                <a:ea typeface="Times New Roman"/>
              </a:rPr>
              <a:t>. 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Comic Sans MS" pitchFamily="66" charset="0"/>
                <a:ea typeface="Times New Roman"/>
              </a:rPr>
            </a:b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 rot="8001020">
            <a:off x="4353869" y="2856067"/>
            <a:ext cx="1224136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>
            <a:off x="971600" y="3717032"/>
            <a:ext cx="7462055" cy="284668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u="sng" dirty="0" smtClean="0">
              <a:solidFill>
                <a:schemeClr val="tx1"/>
              </a:solidFill>
              <a:effectLst/>
              <a:latin typeface="Comic Sans MS" pitchFamily="66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solidFill>
                  <a:schemeClr val="tx1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Задачи учителя:</a:t>
            </a:r>
          </a:p>
          <a:p>
            <a:pPr marL="285750" indent="-28575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effectLst/>
                <a:latin typeface="Comic Sans MS" pitchFamily="66" charset="0"/>
                <a:ea typeface="Times New Roman"/>
              </a:rPr>
              <a:t>Помочь ученикам освоить такие приёмы, которые позволят расширять полученные знания самостоятельно</a:t>
            </a:r>
            <a:endParaRPr lang="ru-RU" sz="1400" dirty="0">
              <a:solidFill>
                <a:schemeClr val="tx1"/>
              </a:solidFill>
              <a:latin typeface="Comic Sans MS" pitchFamily="66" charset="0"/>
              <a:ea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1400" dirty="0" smtClean="0">
                <a:solidFill>
                  <a:schemeClr val="tx1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Способствовать развитию творческого потенциала учащихся;</a:t>
            </a:r>
          </a:p>
          <a:p>
            <a:pPr marL="285750" lvl="0" indent="-285750" algn="ctr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1400" dirty="0" smtClean="0">
                <a:solidFill>
                  <a:schemeClr val="tx1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Создать условия для формирования у учащихся адекватной самооценки; </a:t>
            </a:r>
            <a:endParaRPr lang="ru-RU" sz="1400" dirty="0">
              <a:solidFill>
                <a:schemeClr val="tx1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1400" dirty="0" smtClean="0">
                <a:solidFill>
                  <a:schemeClr val="tx1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Способствовать формированию коммуникабельности, умения работать в команде. </a:t>
            </a:r>
            <a:endParaRPr lang="ru-RU" sz="1400" dirty="0">
              <a:solidFill>
                <a:schemeClr val="tx1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ru-RU" sz="1400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30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effectLst/>
                <a:latin typeface="Comic Sans MS" pitchFamily="66" charset="0"/>
                <a:ea typeface="Times New Roman"/>
              </a:rPr>
              <a:t>Поставленные задачи должны реализоваться на всех ступенях образовательного процесса, </a:t>
            </a:r>
            <a:r>
              <a:rPr lang="ru-RU" sz="1800" dirty="0" smtClean="0">
                <a:effectLst/>
                <a:latin typeface="Comic Sans MS" pitchFamily="66" charset="0"/>
                <a:ea typeface="Times New Roman"/>
              </a:rPr>
              <a:t>выстраивая свою деятельность в рамках образовательных программ, в которых определены цели, задачи, содержание обучения, программное, методическое и техническое обеспечение, принципы использования программ и критерии оценки их эффективности. </a:t>
            </a:r>
            <a:br>
              <a:rPr lang="ru-RU" sz="1800" dirty="0" smtClean="0">
                <a:effectLst/>
                <a:latin typeface="Comic Sans MS" pitchFamily="66" charset="0"/>
                <a:ea typeface="Times New Roman"/>
              </a:rPr>
            </a:br>
            <a:endParaRPr lang="ru-RU" sz="1800" dirty="0" smtClean="0">
              <a:effectLst/>
              <a:latin typeface="Comic Sans MS" pitchFamily="66" charset="0"/>
              <a:ea typeface="Times New Roman"/>
            </a:endParaRPr>
          </a:p>
          <a:p>
            <a:pPr marL="0" indent="0" algn="ctr">
              <a:buNone/>
            </a:pPr>
            <a:endParaRPr lang="ru-RU" sz="1800" dirty="0">
              <a:latin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Необходимо использования </a:t>
            </a:r>
            <a:r>
              <a:rPr lang="ru-RU" sz="16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эффективных</a:t>
            </a:r>
            <a:r>
              <a:rPr lang="ru-RU" sz="16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педагогических технологий. </a:t>
            </a:r>
            <a:r>
              <a:rPr lang="ru-RU" sz="1600" b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такими технологиями стали 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проектная технология,</a:t>
            </a:r>
            <a:r>
              <a:rPr lang="ru-RU" sz="1600" b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технология </a:t>
            </a:r>
            <a:r>
              <a:rPr lang="ru-RU" sz="1600" b="1" dirty="0" err="1" smtClean="0">
                <a:effectLst/>
                <a:latin typeface="Comic Sans MS" pitchFamily="66" charset="0"/>
                <a:ea typeface="Times New Roman"/>
                <a:cs typeface="Times New Roman"/>
              </a:rPr>
              <a:t>разноуровневого</a:t>
            </a:r>
            <a:r>
              <a:rPr lang="ru-RU" sz="1600" b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обучения и технология коллективных способов обучения. Их сочетание позволяет сформировать  следующие 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компетенции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:</a:t>
            </a:r>
            <a:r>
              <a:rPr lang="ru-RU" sz="180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1800" dirty="0">
              <a:latin typeface="Comic Sans MS" pitchFamily="66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94328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095" y="3846438"/>
            <a:ext cx="4937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436510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b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информационную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- способность грамотно выполнять действия с информацией; </a:t>
            </a:r>
          </a:p>
          <a:p>
            <a:pPr lvl="0" algn="ctr"/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коммуникативную</a:t>
            </a:r>
            <a:r>
              <a:rPr lang="ru-RU" dirty="0">
                <a:latin typeface="Comic Sans MS" pitchFamily="66" charset="0"/>
              </a:rPr>
              <a:t> - способность вступать в общение с целью быть понятым; </a:t>
            </a:r>
          </a:p>
          <a:p>
            <a:pPr lvl="0" algn="ctr"/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социальную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 -</a:t>
            </a:r>
            <a:r>
              <a:rPr lang="ru-RU" dirty="0">
                <a:latin typeface="Comic Sans MS" pitchFamily="66" charset="0"/>
              </a:rPr>
              <a:t>  способность действовать в социуме с учетом позиций других людей; </a:t>
            </a:r>
            <a:endParaRPr lang="ru-RU" dirty="0" smtClean="0">
              <a:latin typeface="Comic Sans MS" pitchFamily="66" charset="0"/>
            </a:endParaRP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предметную</a:t>
            </a:r>
            <a:r>
              <a:rPr lang="ru-RU" dirty="0" smtClean="0">
                <a:effectLst/>
                <a:latin typeface="Comic Sans MS" pitchFamily="66" charset="0"/>
                <a:ea typeface="Times New Roman"/>
              </a:rPr>
              <a:t> - способность применять полученные знания на практике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Times New Roman"/>
                <a:cs typeface="+mn-cs"/>
              </a:rPr>
              <a:t>История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Times New Roman"/>
                <a:cs typeface="+mn-cs"/>
              </a:rPr>
              <a:t>возникновения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ru-RU" sz="1800" dirty="0" smtClean="0">
                <a:effectLst/>
                <a:latin typeface="Comic Sans MS" pitchFamily="66" charset="0"/>
                <a:ea typeface="Times New Roman"/>
              </a:rPr>
              <a:t>  </a:t>
            </a:r>
            <a:r>
              <a:rPr lang="ru-RU" sz="1800" b="1" dirty="0" smtClean="0">
                <a:effectLst/>
                <a:latin typeface="Comic Sans MS" pitchFamily="66" charset="0"/>
                <a:ea typeface="Times New Roman"/>
              </a:rPr>
              <a:t>Появился</a:t>
            </a:r>
            <a:r>
              <a:rPr lang="ru-RU" sz="1800" dirty="0" smtClean="0">
                <a:effectLst/>
                <a:latin typeface="Comic Sans MS" pitchFamily="66" charset="0"/>
                <a:ea typeface="Times New Roman"/>
              </a:rPr>
              <a:t> он в США (19 век) и основывался он в на теоретических концепциях так называемой прагматической педагогики, провозгласившей принцип «обучения посредством деления» </a:t>
            </a:r>
            <a:r>
              <a:rPr lang="ru-RU" sz="1800" b="1" dirty="0" smtClean="0">
                <a:effectLst/>
                <a:latin typeface="Comic Sans MS" pitchFamily="66" charset="0"/>
                <a:ea typeface="Times New Roman"/>
              </a:rPr>
              <a:t>(Дж. И. Э. </a:t>
            </a:r>
            <a:r>
              <a:rPr lang="ru-RU" sz="1800" b="1" dirty="0" err="1" smtClean="0">
                <a:effectLst/>
                <a:latin typeface="Comic Sans MS" pitchFamily="66" charset="0"/>
                <a:ea typeface="Times New Roman"/>
              </a:rPr>
              <a:t>Дьюи</a:t>
            </a:r>
            <a:r>
              <a:rPr lang="ru-RU" sz="1800" b="1" dirty="0" smtClean="0">
                <a:effectLst/>
                <a:latin typeface="Comic Sans MS" pitchFamily="66" charset="0"/>
                <a:ea typeface="Times New Roman"/>
              </a:rPr>
              <a:t>, Х. </a:t>
            </a:r>
            <a:r>
              <a:rPr lang="ru-RU" sz="1800" b="1" dirty="0" err="1" smtClean="0">
                <a:effectLst/>
                <a:latin typeface="Comic Sans MS" pitchFamily="66" charset="0"/>
                <a:ea typeface="Times New Roman"/>
              </a:rPr>
              <a:t>Килпатрик</a:t>
            </a:r>
            <a:r>
              <a:rPr lang="ru-RU" sz="1800" b="1" dirty="0" smtClean="0">
                <a:effectLst/>
                <a:latin typeface="Comic Sans MS" pitchFamily="66" charset="0"/>
                <a:ea typeface="Times New Roman"/>
              </a:rPr>
              <a:t>, Э. </a:t>
            </a:r>
            <a:r>
              <a:rPr lang="ru-RU" sz="1800" b="1" dirty="0" err="1" smtClean="0">
                <a:effectLst/>
                <a:latin typeface="Comic Sans MS" pitchFamily="66" charset="0"/>
                <a:ea typeface="Times New Roman"/>
              </a:rPr>
              <a:t>Коллингс</a:t>
            </a:r>
            <a:r>
              <a:rPr lang="ru-RU" sz="1800" b="1" dirty="0" smtClean="0">
                <a:effectLst/>
                <a:latin typeface="Comic Sans MS" pitchFamily="66" charset="0"/>
                <a:ea typeface="Times New Roman"/>
              </a:rPr>
              <a:t>). </a:t>
            </a:r>
          </a:p>
          <a:p>
            <a:pPr algn="just">
              <a:buFont typeface="Courier New" pitchFamily="49" charset="0"/>
              <a:buChar char="o"/>
            </a:pPr>
            <a:endParaRPr lang="ru-RU" sz="1800" b="1" dirty="0" smtClean="0">
              <a:effectLst/>
              <a:latin typeface="Comic Sans MS" pitchFamily="66" charset="0"/>
              <a:ea typeface="Times New Roman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1800" b="1" dirty="0" smtClean="0">
                <a:effectLst/>
                <a:latin typeface="Comic Sans MS" pitchFamily="66" charset="0"/>
                <a:ea typeface="Times New Roman"/>
              </a:rPr>
              <a:t>Ведущая идея </a:t>
            </a:r>
            <a:r>
              <a:rPr lang="ru-RU" sz="1800" dirty="0" smtClean="0">
                <a:effectLst/>
                <a:latin typeface="Comic Sans MS" pitchFamily="66" charset="0"/>
                <a:ea typeface="Times New Roman"/>
              </a:rPr>
              <a:t>- выполняемая ребенком учебная деятельность строилась по принципу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«Все из жизни, все для жизни». 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FF0000"/>
              </a:solidFill>
              <a:effectLst/>
              <a:latin typeface="Comic Sans MS" pitchFamily="66" charset="0"/>
              <a:ea typeface="Times New Roman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1800" b="1" dirty="0" smtClean="0">
                <a:effectLst/>
                <a:latin typeface="Comic Sans MS" pitchFamily="66" charset="0"/>
                <a:ea typeface="Times New Roman"/>
              </a:rPr>
              <a:t>В 20-х гг. ХХ в. </a:t>
            </a:r>
            <a:r>
              <a:rPr lang="ru-RU" sz="1800" dirty="0" smtClean="0">
                <a:effectLst/>
                <a:latin typeface="Comic Sans MS" pitchFamily="66" charset="0"/>
                <a:ea typeface="Times New Roman"/>
              </a:rPr>
              <a:t>Метод проектов привлек внимание советских педагогов (В.Н. Шульгин, М.В. Крупенина, Б. В. Игнатьев ).  Они провозгласили его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единственным средством </a:t>
            </a:r>
            <a:r>
              <a:rPr lang="ru-RU" sz="1800" dirty="0" smtClean="0">
                <a:effectLst/>
                <a:latin typeface="Comic Sans MS" pitchFamily="66" charset="0"/>
                <a:ea typeface="Times New Roman"/>
              </a:rPr>
              <a:t>преобразования школы учебы в школу жизни, с помощью которого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приобретение знаний осуществлялось на основе и в связи с трудом учащихся. </a:t>
            </a:r>
            <a:br>
              <a:rPr lang="ru-RU" sz="18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</a:br>
            <a:endParaRPr lang="ru-RU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6207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Сущность метода проектов 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Е. С.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Полат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</a:t>
            </a:r>
            <a:r>
              <a:rPr lang="ru-RU" sz="2000" dirty="0" smtClean="0">
                <a:effectLst/>
                <a:latin typeface="Comic Sans MS" pitchFamily="66" charset="0"/>
                <a:ea typeface="Times New Roman"/>
              </a:rPr>
              <a:t>дает такое определение методу проектов в современном понимании: </a:t>
            </a:r>
            <a:r>
              <a:rPr lang="ru-RU" sz="2000" b="1" dirty="0" smtClean="0">
                <a:effectLst/>
                <a:latin typeface="Comic Sans MS" pitchFamily="66" charset="0"/>
                <a:ea typeface="Times New Roman"/>
              </a:rPr>
              <a:t>«…метод», предполагающий «определенную совокупность учебно-познавательных приемов, которые позволяют решить ту или иную проблему в результате самостоятельных действий учащихся с обязательной презентацией этих результатов».</a:t>
            </a:r>
            <a:r>
              <a:rPr lang="ru-RU" sz="2000" dirty="0" smtClean="0">
                <a:effectLst/>
                <a:latin typeface="Comic Sans MS" pitchFamily="66" charset="0"/>
                <a:ea typeface="Times New Roman"/>
              </a:rPr>
              <a:t> </a:t>
            </a:r>
          </a:p>
          <a:p>
            <a:pPr marL="0" indent="0">
              <a:buNone/>
            </a:pPr>
            <a:endParaRPr lang="ru-RU" sz="1800" dirty="0" smtClean="0">
              <a:effectLst/>
              <a:latin typeface="Comic Sans MS" pitchFamily="66" charset="0"/>
              <a:ea typeface="Times New Roman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Проектный метод </a:t>
            </a:r>
            <a:r>
              <a:rPr lang="ru-RU" sz="2000" dirty="0" smtClean="0">
                <a:effectLst/>
                <a:latin typeface="Comic Sans MS" pitchFamily="66" charset="0"/>
                <a:ea typeface="Times New Roman"/>
              </a:rPr>
              <a:t>позволяет отойти от авторитарности в обучении,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всегда </a:t>
            </a:r>
            <a:r>
              <a:rPr lang="ru-RU" sz="2000" dirty="0" smtClean="0">
                <a:effectLst/>
                <a:latin typeface="Comic Sans MS" pitchFamily="66" charset="0"/>
                <a:ea typeface="Times New Roman"/>
              </a:rPr>
              <a:t>ориентирован на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самостоятельную работу учащихся</a:t>
            </a:r>
            <a:r>
              <a:rPr lang="ru-RU" sz="2000" dirty="0" smtClean="0">
                <a:effectLst/>
                <a:latin typeface="Comic Sans MS" pitchFamily="66" charset="0"/>
                <a:ea typeface="Times New Roman"/>
              </a:rPr>
              <a:t>. С помощью этого метода ученики не только получают сумму тех или иных знаний, но и обучаются приобретать эти знания самостоятельно, пользоваться ими для решения познавательных и практических задач</a:t>
            </a:r>
            <a:br>
              <a:rPr lang="ru-RU" sz="2000" dirty="0" smtClean="0">
                <a:effectLst/>
                <a:latin typeface="Comic Sans MS" pitchFamily="66" charset="0"/>
                <a:ea typeface="Times New Roman"/>
              </a:rPr>
            </a:br>
            <a:endParaRPr lang="ru-RU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20940" cy="548640"/>
          </a:xfrm>
        </p:spPr>
        <p:txBody>
          <a:bodyPr/>
          <a:lstStyle/>
          <a:p>
            <a:pPr marL="342900" lvl="0" indent="-342900">
              <a:lnSpc>
                <a:spcPts val="165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Цели и задачи проектной деятельности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686800" cy="506915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effectLst/>
                <a:latin typeface="Comic Sans MS" pitchFamily="66" charset="0"/>
                <a:ea typeface="Times New Roman"/>
              </a:rPr>
              <a:t>контроль знаний и умений по пройденному материалу;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effectLst/>
                <a:latin typeface="Comic Sans MS" pitchFamily="66" charset="0"/>
                <a:ea typeface="Times New Roman"/>
              </a:rPr>
              <a:t>формирование в сознании школьника информационной картины мира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effectLst/>
                <a:latin typeface="Comic Sans MS" pitchFamily="66" charset="0"/>
                <a:ea typeface="Times New Roman"/>
              </a:rPr>
              <a:t>возможность работать с компьютером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effectLst/>
                <a:latin typeface="Comic Sans MS" pitchFamily="66" charset="0"/>
                <a:ea typeface="Times New Roman"/>
              </a:rPr>
              <a:t>развитие умений поиска и обработки информации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effectLst/>
                <a:latin typeface="Comic Sans MS" pitchFamily="66" charset="0"/>
                <a:ea typeface="Times New Roman"/>
              </a:rPr>
              <a:t>работа по новым технологиям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effectLst/>
                <a:latin typeface="Comic Sans MS" pitchFamily="66" charset="0"/>
                <a:ea typeface="Times New Roman"/>
              </a:rPr>
              <a:t>развитее самостоятельности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effectLst/>
                <a:latin typeface="Comic Sans MS" pitchFamily="66" charset="0"/>
                <a:ea typeface="Times New Roman"/>
              </a:rPr>
              <a:t>умение слушать и уважать мнения учащихся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effectLst/>
                <a:latin typeface="Comic Sans MS" pitchFamily="66" charset="0"/>
                <a:ea typeface="Times New Roman"/>
              </a:rPr>
              <a:t>способность личной уверенности у каждого участника проектного обучения;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effectLst/>
                <a:latin typeface="Comic Sans MS" pitchFamily="66" charset="0"/>
                <a:ea typeface="Times New Roman"/>
              </a:rPr>
              <a:t>развитие исследовательских умений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520940" cy="54864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7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основных этапов работы над проектом</a:t>
            </a:r>
            <a:r>
              <a:rPr lang="ru-RU" sz="2800" dirty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: </a:t>
            </a:r>
            <a:br>
              <a:rPr lang="ru-RU" sz="2800" dirty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520940" cy="3579849"/>
          </a:xfrm>
        </p:spPr>
        <p:txBody>
          <a:bodyPr>
            <a:normAutofit fontScale="55000" lnSpcReduction="20000"/>
          </a:bodyPr>
          <a:lstStyle/>
          <a:p>
            <a:pPr>
              <a:buFont typeface="Arial"/>
              <a:buChar char="•"/>
            </a:pPr>
            <a:r>
              <a:rPr lang="ru-RU" sz="3600" dirty="0" smtClean="0">
                <a:latin typeface="Comic Sans MS" pitchFamily="66" charset="0"/>
              </a:rPr>
              <a:t>организационно-установочный; </a:t>
            </a:r>
          </a:p>
          <a:p>
            <a:pPr>
              <a:buFont typeface="Arial"/>
              <a:buChar char="•"/>
            </a:pPr>
            <a:r>
              <a:rPr lang="ru-RU" sz="3600" dirty="0" smtClean="0">
                <a:latin typeface="Comic Sans MS" pitchFamily="66" charset="0"/>
              </a:rPr>
              <a:t>выбор и обсуждение главной идеи, целей и задач будущего проекта; </a:t>
            </a:r>
          </a:p>
          <a:p>
            <a:pPr>
              <a:buFont typeface="Arial"/>
              <a:buChar char="•"/>
            </a:pPr>
            <a:r>
              <a:rPr lang="ru-RU" sz="3600" dirty="0" smtClean="0">
                <a:latin typeface="Comic Sans MS" pitchFamily="66" charset="0"/>
              </a:rPr>
              <a:t>обсуждение методических аспектов и организация работы учащихся; </a:t>
            </a:r>
          </a:p>
          <a:p>
            <a:pPr>
              <a:buFont typeface="Arial"/>
              <a:buChar char="•"/>
            </a:pPr>
            <a:r>
              <a:rPr lang="ru-RU" sz="3600" dirty="0" smtClean="0">
                <a:latin typeface="Comic Sans MS" pitchFamily="66" charset="0"/>
              </a:rPr>
              <a:t>структурирование проекта с выделением подзадач для определенных групп учащихся, подбор необходимых материалов; </a:t>
            </a:r>
          </a:p>
          <a:p>
            <a:pPr>
              <a:buFont typeface="Arial"/>
              <a:buChar char="•"/>
            </a:pPr>
            <a:r>
              <a:rPr lang="ru-RU" sz="3600" dirty="0" smtClean="0">
                <a:latin typeface="Comic Sans MS" pitchFamily="66" charset="0"/>
              </a:rPr>
              <a:t>работа над проектом; </a:t>
            </a:r>
          </a:p>
          <a:p>
            <a:pPr>
              <a:buFont typeface="Arial"/>
              <a:buChar char="•"/>
            </a:pPr>
            <a:r>
              <a:rPr lang="ru-RU" sz="3600" dirty="0" smtClean="0">
                <a:latin typeface="Comic Sans MS" pitchFamily="66" charset="0"/>
              </a:rPr>
              <a:t>подведение итогов, оформление результатов; </a:t>
            </a:r>
          </a:p>
          <a:p>
            <a:pPr>
              <a:buFont typeface="Arial"/>
              <a:buChar char="•"/>
            </a:pPr>
            <a:r>
              <a:rPr lang="ru-RU" sz="3600" dirty="0" smtClean="0">
                <a:latin typeface="Comic Sans MS" pitchFamily="66" charset="0"/>
              </a:rPr>
              <a:t>презентация проекта.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755576" y="3098042"/>
            <a:ext cx="6120680" cy="69099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55576" y="2060848"/>
            <a:ext cx="6120680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899592" y="1052736"/>
            <a:ext cx="4608512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srgbClr val="F79646">
                    <a:lumMod val="75000"/>
                  </a:srgbClr>
                </a:solidFill>
                <a:latin typeface="Comic Sans MS" pitchFamily="66" charset="0"/>
                <a:ea typeface="Times New Roman"/>
                <a:cs typeface="Times New Roman"/>
              </a:rPr>
              <a:t>Метод проектов на уроках  информатики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ru-RU" sz="2400" dirty="0">
                <a:solidFill>
                  <a:srgbClr val="000000"/>
                </a:solidFill>
                <a:latin typeface="Comic Sans MS" pitchFamily="66" charset="0"/>
                <a:ea typeface="Times New Roman"/>
                <a:cs typeface="Times New Roman"/>
              </a:rPr>
              <a:t>Проект «Выбери ПК</a:t>
            </a:r>
            <a:r>
              <a:rPr lang="ru-RU" sz="2400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Times New Roman"/>
              </a:rPr>
              <a:t>»</a:t>
            </a:r>
          </a:p>
          <a:p>
            <a:pPr marL="0" lvl="0" indent="0"/>
            <a:endParaRPr lang="ru-RU" sz="2400" dirty="0" smtClean="0">
              <a:solidFill>
                <a:srgbClr val="00000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0" lvl="0" indent="0"/>
            <a:r>
              <a:rPr lang="ru-RU" sz="2500" dirty="0">
                <a:solidFill>
                  <a:srgbClr val="000000"/>
                </a:solidFill>
                <a:latin typeface="Comic Sans MS" pitchFamily="66" charset="0"/>
                <a:ea typeface="Times New Roman"/>
                <a:cs typeface="Times New Roman"/>
              </a:rPr>
              <a:t>Проект «Управляющие </a:t>
            </a:r>
            <a:r>
              <a:rPr lang="ru-RU" sz="2500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Times New Roman"/>
              </a:rPr>
              <a:t>системы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  <a:ea typeface="Times New Roman"/>
                <a:cs typeface="Times New Roman"/>
              </a:rPr>
              <a:t> »</a:t>
            </a:r>
            <a:endParaRPr lang="ru-RU" sz="2500" dirty="0" smtClean="0">
              <a:solidFill>
                <a:srgbClr val="00000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0" lvl="0" indent="0"/>
            <a:endParaRPr lang="ru-RU" sz="2500" dirty="0" smtClean="0">
              <a:solidFill>
                <a:srgbClr val="00000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0" lvl="0" indent="0"/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Проект «Оптимизация в экономике и технике».(9 и 11 классы)</a:t>
            </a:r>
            <a:endParaRPr lang="ru-RU" sz="2400" dirty="0">
              <a:solidFill>
                <a:srgbClr val="000000"/>
              </a:solidFill>
            </a:endParaRPr>
          </a:p>
          <a:p>
            <a:pPr marL="0" lvl="0" indent="0"/>
            <a:endParaRPr lang="ru-RU" sz="2500" dirty="0" smtClean="0">
              <a:solidFill>
                <a:srgbClr val="00000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0" lvl="0" indent="0"/>
            <a:endParaRPr lang="ru-RU" sz="2000" dirty="0">
              <a:solidFill>
                <a:srgbClr val="00000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endshow" highlightClick="1"/>
          </p:cNvPr>
          <p:cNvSpPr/>
          <p:nvPr/>
        </p:nvSpPr>
        <p:spPr>
          <a:xfrm>
            <a:off x="7452320" y="5733256"/>
            <a:ext cx="1152128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2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122</TotalTime>
  <Words>859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Проектно-исследовательская деятельность на уроках информатики</vt:lpstr>
      <vt:lpstr>В Стратегии модернизации образования отмечается, что важными целями образования стали:  </vt:lpstr>
      <vt:lpstr>Презентация PowerPoint</vt:lpstr>
      <vt:lpstr>Презентация PowerPoint</vt:lpstr>
      <vt:lpstr>История возникновения</vt:lpstr>
      <vt:lpstr>Сущность метода проектов  </vt:lpstr>
      <vt:lpstr>Цели и задачи проектной деятельности  </vt:lpstr>
      <vt:lpstr>7 основных этапов работы над проектом:  </vt:lpstr>
      <vt:lpstr>Метод проектов на уроках  информатики</vt:lpstr>
      <vt:lpstr>Презентация PowerPoint</vt:lpstr>
      <vt:lpstr>Проект «Управляющие системы».  </vt:lpstr>
      <vt:lpstr>Проект «Оптимизация в экономике и технике».(9 и 11 классы)</vt:lpstr>
    </vt:vector>
  </TitlesOfParts>
  <Company>Дом Араповых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Проектно-исследовательская деятельность на уроках информатики</dc:title>
  <dc:creator>Гена и Лена</dc:creator>
  <cp:lastModifiedBy>Гена и Лена</cp:lastModifiedBy>
  <cp:revision>12</cp:revision>
  <dcterms:created xsi:type="dcterms:W3CDTF">2012-02-11T09:42:02Z</dcterms:created>
  <dcterms:modified xsi:type="dcterms:W3CDTF">2012-02-11T11:45:00Z</dcterms:modified>
</cp:coreProperties>
</file>