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76" r:id="rId9"/>
    <p:sldId id="265" r:id="rId10"/>
    <p:sldId id="266" r:id="rId11"/>
    <p:sldId id="277" r:id="rId12"/>
    <p:sldId id="278" r:id="rId13"/>
    <p:sldId id="279" r:id="rId14"/>
    <p:sldId id="280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430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  <p:grpSp>
          <p:nvGrpSpPr>
            <p:cNvPr id="43012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43013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charset="0"/>
                </a:endParaRPr>
              </a:p>
            </p:txBody>
          </p:sp>
          <p:sp>
            <p:nvSpPr>
              <p:cNvPr id="43014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charset="0"/>
                </a:endParaRPr>
              </a:p>
            </p:txBody>
          </p:sp>
          <p:sp>
            <p:nvSpPr>
              <p:cNvPr id="43015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3016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43017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charset="0"/>
                </a:endParaRPr>
              </a:p>
            </p:txBody>
          </p:sp>
          <p:sp>
            <p:nvSpPr>
              <p:cNvPr id="43018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301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302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021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E317348-93E0-447F-A3E6-E2BEB16264D3}" type="datetimeFigureOut">
              <a:rPr lang="ru-RU"/>
              <a:pPr/>
              <a:t>01.01.2002</a:t>
            </a:fld>
            <a:endParaRPr lang="ru-RU"/>
          </a:p>
        </p:txBody>
      </p:sp>
      <p:sp>
        <p:nvSpPr>
          <p:cNvPr id="4302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0720FC-41C7-47F6-ACB8-3E77652F12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2B8E20-2F69-4639-9CEE-94B0451463D5}" type="datetimeFigureOut">
              <a:rPr lang="ru-RU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E62DC-0097-4ABF-A2F0-F49A8002C2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D9FE72-C2E2-46C3-96E4-A0ACEE755788}" type="datetimeFigureOut">
              <a:rPr lang="ru-RU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8B1F5-7A0C-456D-9ACE-D42C19C2B4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76346A-3379-452B-B370-2A6183AEEF0E}" type="datetimeFigureOut">
              <a:rPr lang="ru-RU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6FF0C-377A-4242-A653-A1682837D7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D75865-357D-4034-8C93-F00436645D55}" type="datetimeFigureOut">
              <a:rPr lang="ru-RU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E75C4-F94C-4D99-AB69-77C456F92E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F17507-EFE5-4350-B97B-291E6E66170E}" type="datetimeFigureOut">
              <a:rPr lang="ru-RU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9C13F-1521-4F97-8DE1-0709B7495C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EFB268-A437-420D-8598-4F6976284ABA}" type="datetimeFigureOut">
              <a:rPr lang="ru-RU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204DC-F1AA-402B-B6EF-ADD0C210E7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8569F-7779-4F2A-A030-1FFDD7BE4617}" type="datetimeFigureOut">
              <a:rPr lang="ru-RU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110BE-98F1-4A5C-8BC5-B9803BF06F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7010A1-06F4-4C97-9307-4D5A3FC3FA6A}" type="datetimeFigureOut">
              <a:rPr lang="ru-RU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65DAA-EA52-4505-9978-47334DB286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13C653-5C21-4D3B-93F9-C382C5BC3209}" type="datetimeFigureOut">
              <a:rPr lang="ru-RU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C6ED1-8121-4A20-B82B-344E704201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D58E89-11A9-4606-947D-E0AFAD06C627}" type="datetimeFigureOut">
              <a:rPr lang="ru-RU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B21D0-2C0C-49CC-8E09-0402461EF0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19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  <p:grpSp>
          <p:nvGrpSpPr>
            <p:cNvPr id="4198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198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charset="0"/>
                </a:endParaRPr>
              </a:p>
            </p:txBody>
          </p:sp>
          <p:sp>
            <p:nvSpPr>
              <p:cNvPr id="4199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99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5480CFEB-9A86-4464-B403-06C704A0A56F}" type="datetimeFigureOut">
              <a:rPr lang="ru-RU"/>
              <a:pPr/>
              <a:t>01.01.2002</a:t>
            </a:fld>
            <a:endParaRPr lang="ru-RU"/>
          </a:p>
        </p:txBody>
      </p:sp>
      <p:sp>
        <p:nvSpPr>
          <p:cNvPr id="4199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502D664-AB68-4300-A966-A7BC04E96DD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5%D1%80%D0%B3%D0%B8%D0%B5%D0%B2_%D0%9F%D0%BE%D1%81%D0%B0%D0%B4" TargetMode="External"/><Relationship Id="rId3" Type="http://schemas.openxmlformats.org/officeDocument/2006/relationships/hyperlink" Target="http://ru.wikipedia.org/wiki/%D0%9F%D1%80%D0%B0%D0%B2%D0%BE%D1%81%D0%BB%D0%B0%D0%B2%D0%B8%D0%B5" TargetMode="External"/><Relationship Id="rId7" Type="http://schemas.openxmlformats.org/officeDocument/2006/relationships/hyperlink" Target="http://ru.wikipedia.org/wiki/%D0%A0%D1%83%D1%81%D1%81%D0%BA%D0%B0%D1%8F_%D0%BF%D1%80%D0%B0%D0%B2%D0%BE%D1%81%D0%BB%D0%B0%D0%B2%D0%BD%D0%B0%D1%8F_%D1%86%D0%B5%D1%80%D0%BA%D0%BE%D0%B2%D1%8C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0%D0%BE%D1%81%D1%81%D0%B8%D1%8F" TargetMode="External"/><Relationship Id="rId11" Type="http://schemas.openxmlformats.org/officeDocument/2006/relationships/hyperlink" Target="http://ru.wikipedia.org/wiki/%D0%A1%D0%B5%D1%80%D0%B3%D0%B8%D0%B9_%D0%A0%D0%B0%D0%B4%D0%BE%D0%BD%D0%B5%D0%B6%D1%81%D0%BA%D0%B8%D0%B9" TargetMode="External"/><Relationship Id="rId5" Type="http://schemas.openxmlformats.org/officeDocument/2006/relationships/hyperlink" Target="http://ru.wikipedia.org/wiki/%D0%9C%D0%BE%D0%BD%D0%B0%D1%81%D1%82%D1%8B%D1%80%D1%8C" TargetMode="External"/><Relationship Id="rId10" Type="http://schemas.openxmlformats.org/officeDocument/2006/relationships/hyperlink" Target="http://ru.wikipedia.org/wiki/%D0%9A%D0%BE%D0%BD%D1%87%D1%83%D1%80%D0%B0_(%D1%80%D0%B5%D0%BA%D0%B0)" TargetMode="External"/><Relationship Id="rId4" Type="http://schemas.openxmlformats.org/officeDocument/2006/relationships/hyperlink" Target="http://ru.wikipedia.org/wiki/%D0%A1%D1%82%D0%B0%D0%B2%D1%80%D0%BE%D0%BF%D0%B8%D0%B3%D0%B8%D1%8F" TargetMode="External"/><Relationship Id="rId9" Type="http://schemas.openxmlformats.org/officeDocument/2006/relationships/hyperlink" Target="http://ru.wikipedia.org/wiki/%D0%9C%D0%BE%D1%81%D0%BA%D0%BE%D0%B2%D1%81%D0%BA%D0%B0%D1%8F_%D0%BE%D0%B1%D0%BB%D0%B0%D1%81%D1%82%D1%8C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ru.wikipedia.org/wiki/%D0%A0%D1%83%D1%81%D1%81%D0%BA%D0%B0%D1%8F_%D0%BF%D1%80%D0%B0%D0%B2%D0%BE%D1%81%D0%BB%D0%B0%D0%B2%D0%BD%D0%B0%D1%8F_%D1%86%D0%B5%D1%80%D0%BA%D0%BE%D0%B2%D1%8C" TargetMode="External"/><Relationship Id="rId7" Type="http://schemas.openxmlformats.org/officeDocument/2006/relationships/hyperlink" Target="http://ru.wikipedia.org/wiki/%D0%93%D0%BE%D1%81%D1%83%D0%B4%D0%B0%D1%80%D1%81%D1%82%D0%B2%D0%B5%D0%BD%D0%BD%D1%8B%D0%B9_%D0%B8%D1%81%D1%82%D0%BE%D1%80%D0%B8%D1%87%D0%B5%D1%81%D0%BA%D0%B8%D0%B9_%D0%BC%D1%83%D0%B7%D0%B5%D0%B9" TargetMode="External"/><Relationship Id="rId2" Type="http://schemas.openxmlformats.org/officeDocument/2006/relationships/hyperlink" Target="http://ru.wikipedia.org/wiki/%D0%9C%D0%BE%D0%BD%D0%B0%D1%81%D1%82%D1%8B%D1%80%D1%8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524_%D0%B3%D0%BE%D0%B4" TargetMode="External"/><Relationship Id="rId5" Type="http://schemas.openxmlformats.org/officeDocument/2006/relationships/hyperlink" Target="http://ru.wikipedia.org/wiki/%D0%92%D0%B0%D1%81%D0%B8%D0%BB%D0%B8%D0%B9_III" TargetMode="External"/><Relationship Id="rId4" Type="http://schemas.openxmlformats.org/officeDocument/2006/relationships/hyperlink" Target="http://ru.wikipedia.org/wiki/%D0%9C%D0%BE%D1%81%D0%BA%D0%B2%D0%B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E%D0%BB%D0%BE%D0%B3%D0%BE%D0%B4%D1%81%D0%BA%D0%B0%D1%8F_%D0%BE%D0%B1%D0%BB%D0%B0%D1%81%D1%82%D1%8C" TargetMode="External"/><Relationship Id="rId2" Type="http://schemas.openxmlformats.org/officeDocument/2006/relationships/hyperlink" Target="http://ru.wikipedia.org/wiki/%D0%9C%D0%BE%D0%BD%D0%B0%D1%81%D1%82%D1%8B%D1%80%D1%8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1%80%D0%B0%D0%B1%D1%8B" TargetMode="External"/><Relationship Id="rId2" Type="http://schemas.openxmlformats.org/officeDocument/2006/relationships/hyperlink" Target="http://ru.wikipedia.org/wiki/%D0%9F%D0%B5%D1%80%D1%81%D1%8B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ru.wikipedia.org/wiki/%D0%91%D0%B0%D0%BD%D1%8F" TargetMode="External"/><Relationship Id="rId4" Type="http://schemas.openxmlformats.org/officeDocument/2006/relationships/hyperlink" Target="http://ru.wikipedia.org/wiki/%D0%9C%D0%BE%D0%BD%D0%B3%D0%BE%D0%BB%D1%8B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u.wikipedia.org/wiki/%D0%9F%D0%B5%D1%87%D0%BE%D1%80%D0%BE-%D0%98%D0%BB%D1%8B%D1%87%D1%81%D0%BA%D0%B8%D0%B9_%D0%B7%D0%B0%D0%BF%D0%BE%D0%B2%D0%B5%D0%B4%D0%BD%D0%B8%D0%BA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0%B8%D1%85%D0%BE%D0%BE%D0%BA%D0%B5%D0%B0%D0%BD%D1%81%D0%BA%D0%BE%D0%B5_%D0%B2%D1%83%D0%BB%D0%BA%D0%B0%D0%BD%D0%B8%D1%87%D0%B5%D1%81%D0%BA%D0%BE%D0%B5_%D0%BE%D0%B3%D0%BD%D0%B5%D0%BD%D0%BD%D0%BE%D0%B5_%D0%BA%D0%BE%D0%BB%D1%8C%D1%86%D0%BE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1%80%D0%B8%D0%BC%D0%BE%D1%80%D1%81%D0%BA%D0%B8%D0%B9_%D0%BA%D1%80%D0%B0%D0%B9" TargetMode="External"/><Relationship Id="rId2" Type="http://schemas.openxmlformats.org/officeDocument/2006/relationships/hyperlink" Target="http://ru.wikipedia.org/wiki/%D0%91%D0%B8%D0%BE%D1%81%D1%84%D0%B5%D1%80%D0%BD%D1%8B%D0%B9_%D0%B7%D0%B0%D0%BF%D0%BE%D0%B2%D0%B5%D0%B4%D0%BD%D0%B8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ru.wikipedia.org/wiki/%D0%90%D0%BC%D1%83%D1%80%D1%81%D0%BA%D0%B8%D0%B9_%D1%82%D0%B8%D0%B3%D1%80" TargetMode="External"/><Relationship Id="rId4" Type="http://schemas.openxmlformats.org/officeDocument/2006/relationships/hyperlink" Target="http://ru.wikipedia.org/wiki/%D0%A1%D0%BE%D0%B1%D0%BE%D0%BB%D1%8C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2%D0%B5%D0%BB%D0%B5%D1%86%D0%BA%D0%BE%D0%B5" TargetMode="External"/><Relationship Id="rId3" Type="http://schemas.openxmlformats.org/officeDocument/2006/relationships/hyperlink" Target="http://ru.wikipedia.org/wiki/%D0%90%D0%BB%D1%82%D0%B0%D0%B9%D1%81%D0%BA%D0%B8%D0%B5_%D0%B3%D0%BE%D1%80%D1%8B" TargetMode="External"/><Relationship Id="rId7" Type="http://schemas.openxmlformats.org/officeDocument/2006/relationships/hyperlink" Target="http://ru.wikipedia.org/wiki/%D0%91%D0%B5%D0%BB%D1%83%D1%85%D0%B0_(%D0%B3%D0%BE%D1%80%D0%B0)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3%D0%BA%D0%BE%D0%BA" TargetMode="External"/><Relationship Id="rId5" Type="http://schemas.openxmlformats.org/officeDocument/2006/relationships/hyperlink" Target="http://ru.wikipedia.org/wiki/%D0%9A%D0%B0%D1%82%D1%83%D0%BD%D1%81%D0%BA%D0%B8%D0%B9_%D0%B7%D0%B0%D0%BF%D0%BE%D0%B2%D0%B5%D0%B4%D0%BD%D0%B8%D0%BA" TargetMode="External"/><Relationship Id="rId4" Type="http://schemas.openxmlformats.org/officeDocument/2006/relationships/hyperlink" Target="http://ru.wikipedia.org/wiki/%D0%90%D0%BB%D1%82%D0%B0%D0%B9%D1%81%D0%BA%D0%B8%D0%B9_%D0%B7%D0%B0%D0%BF%D0%BE%D0%B2%D0%B5%D0%B4%D0%BD%D0%B8%D0%B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ru.wikipedia.org/wiki/%D0%A3%D0%B1%D1%81%D1%83-%D0%9D%D1%83%D1%80" TargetMode="External"/><Relationship Id="rId7" Type="http://schemas.openxmlformats.org/officeDocument/2006/relationships/hyperlink" Target="http://ru.wikipedia.org/wiki/%D0%A3%D0%B1%D1%81%D1%83%D0%BD%D1%83%D1%80%D1%81%D0%BA%D0%B0%D1%8F_%D0%BA%D0%BE%D1%82%D0%BB%D0%BE%D0%B2%D0%B8%D0%BD%D0%B0_(%D0%B7%D0%B0%D0%BF%D0%BE%D0%B2%D0%B5%D0%B4%D0%BD%D0%B8%D0%BA)" TargetMode="External"/><Relationship Id="rId2" Type="http://schemas.openxmlformats.org/officeDocument/2006/relationships/hyperlink" Target="http://ru.wikipedia.org/wiki/%D0%A0%D0%B5%D1%87%D0%BD%D0%BE%D0%B9_%D0%B1%D0%B0%D1%81%D1%81%D0%B5%D0%B9%D0%B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0%D0%BE%D1%81%D1%81%D0%B8%D1%8F" TargetMode="External"/><Relationship Id="rId5" Type="http://schemas.openxmlformats.org/officeDocument/2006/relationships/hyperlink" Target="http://ru.wikipedia.org/wiki/%D0%9C%D0%BE%D0%BD%D0%B3%D0%BE%D0%BB%D0%B8%D1%8F" TargetMode="External"/><Relationship Id="rId4" Type="http://schemas.openxmlformats.org/officeDocument/2006/relationships/hyperlink" Target="http://ru.wikipedia.org/wiki/%D0%A6%D0%B5%D0%BD%D1%82%D1%80%D0%B0%D0%BB%D1%8C%D0%BD%D0%B0%D1%8F_%D0%90%D0%B7%D0%B8%D1%8F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24" TargetMode="External"/><Relationship Id="rId3" Type="http://schemas.openxmlformats.org/officeDocument/2006/relationships/hyperlink" Target="http://ru.wikipedia.org/wiki/%D0%A8%D0%B0%D0%BF%D0%BE%D1%88%D0%BD%D0%B8%D0%BA%D0%BE%D0%B2,_%D0%A5%D1%80%D0%B8%D1%81%D1%82%D0%BE%D1%84%D0%BE%D1%80_%D0%93%D0%B5%D0%BE%D1%80%D0%B3%D0%B8%D0%B5%D0%B2%D0%B8%D1%87" TargetMode="External"/><Relationship Id="rId7" Type="http://schemas.openxmlformats.org/officeDocument/2006/relationships/hyperlink" Target="http://ru.wikipedia.org/wiki/12_%D0%BC%D0%B0%D1%8F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A%D0%B0%D1%80%D0%B0%D1%87%D0%B0%D0%B5%D0%B2%D0%BE-%D0%A7%D0%B5%D1%80%D0%BA%D0%B5%D1%81%D1%81%D0%BA%D0%B0%D1%8F_%D0%A0%D0%B5%D1%81%D0%BF%D1%83%D0%B1%D0%BB%D0%B8%D0%BA%D0%B0" TargetMode="External"/><Relationship Id="rId5" Type="http://schemas.openxmlformats.org/officeDocument/2006/relationships/hyperlink" Target="http://ru.wikipedia.org/wiki/%D0%A0%D0%B5%D1%81%D0%BF%D1%83%D0%B1%D0%BB%D0%B8%D0%BA%D0%B0_%D0%90%D0%B4%D1%8B%D0%B3%D0%B5%D1%8F" TargetMode="External"/><Relationship Id="rId4" Type="http://schemas.openxmlformats.org/officeDocument/2006/relationships/hyperlink" Target="http://ru.wikipedia.org/wiki/%D0%9A%D1%80%D0%B0%D1%81%D0%BD%D0%BE%D0%B4%D0%B0%D1%80%D1%81%D0%BA%D0%B8%D0%B9_%D0%BA%D1%80%D0%B0%D0%B9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420-%D0%B5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0%D1%83%D1%81%D1%81%D0%BA%D0%B0%D1%8F_%D0%BF%D1%80%D0%B0%D0%B2%D0%BE%D1%81%D0%BB%D0%B0%D0%B2%D0%BD%D0%B0%D1%8F_%D1%86%D0%B5%D1%80%D0%BA%D0%BE%D0%B2%D1%8C" TargetMode="External"/><Relationship Id="rId5" Type="http://schemas.openxmlformats.org/officeDocument/2006/relationships/hyperlink" Target="http://ru.wikipedia.org/wiki/%D0%9C%D0%BE%D0%BD%D0%B0%D1%81%D1%82%D1%8B%D1%80%D1%8C" TargetMode="External"/><Relationship Id="rId4" Type="http://schemas.openxmlformats.org/officeDocument/2006/relationships/hyperlink" Target="http://ru.wikipedia.org/wiki/1430-%D0%B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A0%D0%B5%D1%84%D0%BE%D1%80%D0%BC%D0%B0_%D0%BC%D0%B5%D1%81%D1%82%D0%BD%D0%BE%D0%B3%D0%BE_%D1%81%D0%B0%D0%BC%D0%BE%D1%83%D0%BF%D1%80%D0%B0%D0%B2%D0%BB%D0%B5%D0%BD%D0%B8%D1%8F_%D0%BF%D1%80%D0%B8_%D0%95%D0%BA%D0%B0%D1%82%D0%B5%D1%80%D0%B8%D0%BD%D0%B5_II&amp;action=edit&amp;redlink=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%D0%A0%D1%83%D0%B1%D0%BB%D0%B5%D0%BD%D1%8B%D0%B9_%D0%B3%D0%BE%D1%80%D0%BE%D0%B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57250" y="785813"/>
            <a:ext cx="7772400" cy="1470025"/>
          </a:xfrm>
        </p:spPr>
        <p:txBody>
          <a:bodyPr/>
          <a:lstStyle/>
          <a:p>
            <a:r>
              <a:rPr lang="ru-RU" sz="4800"/>
              <a:t>Исторические и природные памятники России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78000" y="3887788"/>
            <a:ext cx="6045200" cy="1755775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13315" name="Picture 6" descr="http://ktelegraf.com.ua/uploads/posts/2012-08/1343999848_unes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2786063"/>
            <a:ext cx="5715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File:Trinitylav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313"/>
            <a:ext cx="4833938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3800"/>
              <a:t>Ансамбль Троице-Сергиевой Лавры.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86313" y="1500188"/>
            <a:ext cx="3900487" cy="49291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100"/>
              <a:t>крупнейший </a:t>
            </a:r>
            <a:r>
              <a:rPr lang="ru-RU" sz="2100">
                <a:hlinkClick r:id="rId3" tooltip="Православие"/>
              </a:rPr>
              <a:t>православный</a:t>
            </a:r>
            <a:r>
              <a:rPr lang="ru-RU" sz="2100"/>
              <a:t> мужской </a:t>
            </a:r>
            <a:r>
              <a:rPr lang="ru-RU" sz="2100">
                <a:hlinkClick r:id="rId4" tooltip="Ставропигия"/>
              </a:rPr>
              <a:t>ставропигиальный</a:t>
            </a:r>
            <a:r>
              <a:rPr lang="ru-RU" sz="2100"/>
              <a:t> </a:t>
            </a:r>
            <a:r>
              <a:rPr lang="ru-RU" sz="2100">
                <a:hlinkClick r:id="rId5" tooltip="Монастырь"/>
              </a:rPr>
              <a:t>монастырь</a:t>
            </a:r>
            <a:r>
              <a:rPr lang="ru-RU" sz="2100"/>
              <a:t> </a:t>
            </a:r>
            <a:r>
              <a:rPr lang="ru-RU" sz="2100">
                <a:hlinkClick r:id="rId6" tooltip="Россия"/>
              </a:rPr>
              <a:t>России</a:t>
            </a:r>
            <a:r>
              <a:rPr lang="ru-RU" sz="2100"/>
              <a:t> (</a:t>
            </a:r>
            <a:r>
              <a:rPr lang="ru-RU" sz="2100">
                <a:hlinkClick r:id="rId7" tooltip="Русская православная церковь"/>
              </a:rPr>
              <a:t>РПЦ</a:t>
            </a:r>
            <a:r>
              <a:rPr lang="ru-RU" sz="2100"/>
              <a:t>), расположенный в центре города </a:t>
            </a:r>
            <a:r>
              <a:rPr lang="ru-RU" sz="2100">
                <a:hlinkClick r:id="rId8" tooltip="Сергиев Посад"/>
              </a:rPr>
              <a:t>Сергиев Посад</a:t>
            </a:r>
            <a:r>
              <a:rPr lang="ru-RU" sz="2100"/>
              <a:t> </a:t>
            </a:r>
            <a:r>
              <a:rPr lang="ru-RU" sz="2100">
                <a:hlinkClick r:id="rId9" tooltip="Московская область"/>
              </a:rPr>
              <a:t>Московской области</a:t>
            </a:r>
            <a:r>
              <a:rPr lang="ru-RU" sz="2100"/>
              <a:t>, на реке </a:t>
            </a:r>
            <a:r>
              <a:rPr lang="ru-RU" sz="2100">
                <a:hlinkClick r:id="rId10" tooltip="Кончура (река)"/>
              </a:rPr>
              <a:t>Кончуре́</a:t>
            </a:r>
            <a:r>
              <a:rPr lang="ru-RU" sz="2100"/>
              <a:t>. Датой основания монастыря принято считать 1337 г. поселение </a:t>
            </a:r>
            <a:r>
              <a:rPr lang="ru-RU" sz="2100">
                <a:hlinkClick r:id="rId11" tooltip="Сергий Радонежский"/>
              </a:rPr>
              <a:t>Сергия Радонежского</a:t>
            </a:r>
            <a:r>
              <a:rPr lang="ru-RU" sz="2100"/>
              <a:t> на Маковце.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3800"/>
              <a:t>Ансамбль Новодевичьего монастыря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143375" y="1571625"/>
            <a:ext cx="4543425" cy="45545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600"/>
              <a:t>женский </a:t>
            </a:r>
            <a:r>
              <a:rPr lang="ru-RU" sz="2600">
                <a:hlinkClick r:id="rId2" tooltip="Монастырь"/>
              </a:rPr>
              <a:t>монастырь</a:t>
            </a:r>
            <a:r>
              <a:rPr lang="ru-RU" sz="2600"/>
              <a:t> </a:t>
            </a:r>
            <a:r>
              <a:rPr lang="ru-RU" sz="2600">
                <a:hlinkClick r:id="rId3" tooltip="Русская православная церковь"/>
              </a:rPr>
              <a:t>Русской Церкви</a:t>
            </a:r>
            <a:r>
              <a:rPr lang="ru-RU" sz="2600"/>
              <a:t> в </a:t>
            </a:r>
            <a:r>
              <a:rPr lang="ru-RU" sz="2600">
                <a:hlinkClick r:id="rId4" tooltip="Москва"/>
              </a:rPr>
              <a:t>Москве</a:t>
            </a:r>
            <a:r>
              <a:rPr lang="ru-RU" sz="2600"/>
              <a:t>. Новодевичий монастырь был основан великим князем </a:t>
            </a:r>
            <a:r>
              <a:rPr lang="ru-RU" sz="2600">
                <a:hlinkClick r:id="rId5" tooltip="Василий III"/>
              </a:rPr>
              <a:t>Василием III</a:t>
            </a:r>
            <a:r>
              <a:rPr lang="ru-RU" sz="2600"/>
              <a:t> в </a:t>
            </a:r>
            <a:r>
              <a:rPr lang="ru-RU" sz="2600">
                <a:hlinkClick r:id="rId6" tooltip="1524 год"/>
              </a:rPr>
              <a:t>1524 году. </a:t>
            </a:r>
            <a:r>
              <a:rPr lang="ru-RU" sz="2600"/>
              <a:t>Является одновременно действующим монастырём и филиалом </a:t>
            </a:r>
            <a:r>
              <a:rPr lang="ru-RU" sz="2600">
                <a:hlinkClick r:id="rId7" tooltip="Государственный исторический музей"/>
              </a:rPr>
              <a:t>Государственного исторического музея</a:t>
            </a:r>
            <a:r>
              <a:rPr lang="ru-RU" sz="2600"/>
              <a:t>.</a:t>
            </a:r>
          </a:p>
        </p:txBody>
      </p:sp>
      <p:pic>
        <p:nvPicPr>
          <p:cNvPr id="23555" name="Picture 4" descr="File:Russie - Moscou - Novodevichy 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" y="1214438"/>
            <a:ext cx="39957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3800"/>
              <a:t>Историко-Архитектурный комплекс Казанский кремль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86313" y="1428750"/>
            <a:ext cx="3900487" cy="46974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/>
              <a:t>Казанский кремль представляет собой комплекс архитектурных, исторических и археологических памятников, раскрывающих его многовековую историю: археологические остатки первого (XII—XIII вв.), второго (XIV—XV вв.) и третьего городищ (XV—XVI вв.); белокаменный кремль, ряд храмов и зданий, имеющих большую историко-архитектурную и культурную ценность.</a:t>
            </a:r>
          </a:p>
        </p:txBody>
      </p:sp>
      <p:pic>
        <p:nvPicPr>
          <p:cNvPr id="24579" name="Picture 2" descr="File:Spas tower kaz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0"/>
            <a:ext cx="4605337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3800"/>
              <a:t>Ансамбль Ферапонтова монастыря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43000" y="4875213"/>
            <a:ext cx="7186613" cy="19827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      бывший православный </a:t>
            </a:r>
            <a:r>
              <a:rPr lang="ru-RU" sz="2000">
                <a:hlinkClick r:id="rId2" tooltip="Монастырь"/>
              </a:rPr>
              <a:t>монастырь</a:t>
            </a:r>
            <a:r>
              <a:rPr lang="ru-RU" sz="2000"/>
              <a:t> в </a:t>
            </a:r>
            <a:r>
              <a:rPr lang="ru-RU" sz="2000">
                <a:hlinkClick r:id="rId3" tooltip="Вологодская область"/>
              </a:rPr>
              <a:t>Вологодской области</a:t>
            </a:r>
            <a:r>
              <a:rPr lang="ru-RU" sz="2000"/>
              <a:t>. В течение 400 лет обитель являлась одним из важнейших культурных и религиозных просветительных центров. Здесь сохранился уникальный по чистоте и сохранности ансамбль архитектуры и стенописи допетровского времени.</a:t>
            </a:r>
          </a:p>
        </p:txBody>
      </p:sp>
      <p:pic>
        <p:nvPicPr>
          <p:cNvPr id="25603" name="Picture 4" descr="File:Ferapontov 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1285875"/>
            <a:ext cx="6691312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3800"/>
              <a:t>Цитадель, старый город и крепостные постройки Дербента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194175" y="1600200"/>
            <a:ext cx="4492625" cy="45307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sz="1800"/>
          </a:p>
          <a:p>
            <a:pPr>
              <a:lnSpc>
                <a:spcPct val="80000"/>
              </a:lnSpc>
            </a:pPr>
            <a:r>
              <a:rPr lang="ru-RU" sz="1800"/>
              <a:t>Находится в Дагестане. «Дербент» означает «узкие врата», и стена перекрывает эти ворота от морского берега до крепости. Стена на протяжении 15 веков использовалась в оборонительных целях </a:t>
            </a:r>
            <a:r>
              <a:rPr lang="ru-RU" sz="1800">
                <a:hlinkClick r:id="rId2" tooltip="Персы"/>
              </a:rPr>
              <a:t>персами</a:t>
            </a:r>
            <a:r>
              <a:rPr lang="ru-RU" sz="1800"/>
              <a:t>, </a:t>
            </a:r>
            <a:r>
              <a:rPr lang="ru-RU" sz="1800">
                <a:hlinkClick r:id="rId3" tooltip="Арабы"/>
              </a:rPr>
              <a:t>арабами</a:t>
            </a:r>
            <a:r>
              <a:rPr lang="ru-RU" sz="1800"/>
              <a:t> и </a:t>
            </a:r>
            <a:r>
              <a:rPr lang="ru-RU" sz="1800">
                <a:hlinkClick r:id="rId4" tooltip="Монголы"/>
              </a:rPr>
              <a:t>монголами</a:t>
            </a:r>
            <a:r>
              <a:rPr lang="ru-RU" sz="1800"/>
              <a:t> . Представляет наиболее сохранившийся памятник древнеперсидского зодчества.</a:t>
            </a:r>
          </a:p>
          <a:p>
            <a:pPr>
              <a:lnSpc>
                <a:spcPct val="80000"/>
              </a:lnSpc>
            </a:pPr>
            <a:r>
              <a:rPr lang="ru-RU" sz="1800"/>
              <a:t> Внутри крепости сохранились </a:t>
            </a:r>
            <a:r>
              <a:rPr lang="ru-RU" sz="1800">
                <a:hlinkClick r:id="rId5" tooltip="Баня"/>
              </a:rPr>
              <a:t>бани</a:t>
            </a:r>
            <a:r>
              <a:rPr lang="ru-RU" sz="1800"/>
              <a:t>, резервуары для воды и руинированные здания, в которых можно предполагать глубокую древность. </a:t>
            </a:r>
          </a:p>
        </p:txBody>
      </p:sp>
      <p:pic>
        <p:nvPicPr>
          <p:cNvPr id="26627" name="Picture 2" descr="Derbent wal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1500188"/>
            <a:ext cx="3286125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Девственные леса КОМИ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32338" y="1644650"/>
            <a:ext cx="3954462" cy="44862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00"/>
              <a:t>Это самые большие нетронутые леса в Европе. Они находятся на территории </a:t>
            </a:r>
            <a:r>
              <a:rPr lang="ru-RU" sz="2600" b="1">
                <a:hlinkClick r:id="rId2" tooltip="Печоро-Илычский заповедник"/>
              </a:rPr>
              <a:t>Печоро-Илычского заповедника</a:t>
            </a:r>
            <a:r>
              <a:rPr lang="ru-RU" sz="2600" b="1"/>
              <a:t>. </a:t>
            </a:r>
            <a:r>
              <a:rPr lang="ru-RU" sz="2600"/>
              <a:t>Западная часть находится в полосе предгорий, восточная — собственно на горах.</a:t>
            </a:r>
          </a:p>
        </p:txBody>
      </p:sp>
      <p:pic>
        <p:nvPicPr>
          <p:cNvPr id="27651" name="Picture 2" descr="http://img1.liveinternet.ru/images/attach/c/7/94/471/94471017_natur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500188"/>
            <a:ext cx="3841750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Озеро Байкал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4294967295"/>
          </p:nvPr>
        </p:nvSpPr>
        <p:spPr>
          <a:xfrm>
            <a:off x="5138738" y="3073400"/>
            <a:ext cx="3548062" cy="3057525"/>
          </a:xfrm>
        </p:spPr>
        <p:txBody>
          <a:bodyPr/>
          <a:lstStyle/>
          <a:p>
            <a:r>
              <a:rPr lang="ru-RU"/>
              <a:t>Республика Бурятия, Иркутская область</a:t>
            </a:r>
          </a:p>
        </p:txBody>
      </p:sp>
      <p:pic>
        <p:nvPicPr>
          <p:cNvPr id="28675" name="Picture 2" descr="File:Olhon Island (Lake Baykal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357313"/>
            <a:ext cx="4500563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File:Klyuchevsk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0"/>
            <a:ext cx="62928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Вулканы Камчатки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813425" y="2143125"/>
            <a:ext cx="2873375" cy="398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100"/>
              <a:t>Камчатский Край Составляют часть </a:t>
            </a:r>
            <a:r>
              <a:rPr lang="ru-RU" sz="2100">
                <a:hlinkClick r:id="rId3" tooltip="Тихоокеанское вулканическое огненное кольцо"/>
              </a:rPr>
              <a:t>Тихоокеанского огненного кольца</a:t>
            </a:r>
            <a:r>
              <a:rPr lang="ru-RU" sz="2100"/>
              <a:t>. В настоящее время среди вулканов Камчатки насчитывается около 29 действующих. </a:t>
            </a:r>
          </a:p>
          <a:p>
            <a:pPr>
              <a:lnSpc>
                <a:spcPct val="80000"/>
              </a:lnSpc>
            </a:pPr>
            <a:endParaRPr lang="ru-RU" sz="2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Центральный Сихотэ-Алинь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30725" y="1928813"/>
            <a:ext cx="4156075" cy="42021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100">
                <a:hlinkClick r:id="rId2" tooltip="Биосферный заповедник"/>
              </a:rPr>
              <a:t>биосферный заповедник</a:t>
            </a:r>
            <a:r>
              <a:rPr lang="ru-RU" sz="2100"/>
              <a:t> в </a:t>
            </a:r>
            <a:r>
              <a:rPr lang="ru-RU" sz="2100">
                <a:hlinkClick r:id="rId3" tooltip="Приморский край"/>
              </a:rPr>
              <a:t>Приморском крае</a:t>
            </a:r>
            <a:r>
              <a:rPr lang="ru-RU" sz="2100"/>
              <a:t>. Первоначальная цель его создания — сохранение и восстановление почти истреблённого в то время </a:t>
            </a:r>
            <a:r>
              <a:rPr lang="ru-RU" sz="2100">
                <a:hlinkClick r:id="rId4" tooltip="Соболь"/>
              </a:rPr>
              <a:t>соболя</a:t>
            </a:r>
            <a:r>
              <a:rPr lang="ru-RU" sz="2100"/>
              <a:t>. В настоящее время заповедник представляет собой наиболее удобное место для проведения наблюдений за </a:t>
            </a:r>
            <a:r>
              <a:rPr lang="ru-RU" sz="2100">
                <a:hlinkClick r:id="rId5" tooltip="Амурский тигр"/>
              </a:rPr>
              <a:t>амурским тигром</a:t>
            </a:r>
            <a:r>
              <a:rPr lang="ru-RU" sz="2100"/>
              <a:t>.</a:t>
            </a:r>
          </a:p>
        </p:txBody>
      </p:sp>
      <p:pic>
        <p:nvPicPr>
          <p:cNvPr id="30723" name="Picture 2" descr="File:Rock in Sikhote-Ali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517650"/>
            <a:ext cx="4357688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File:Ukok Plateau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75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Золотые Алтайские горы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0" y="1500188"/>
            <a:ext cx="4114800" cy="46259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100"/>
              <a:t>   три участка </a:t>
            </a:r>
            <a:r>
              <a:rPr lang="ru-RU" sz="2100">
                <a:hlinkClick r:id="rId3" tooltip="Алтайские горы"/>
              </a:rPr>
              <a:t>Алтайских гор</a:t>
            </a:r>
            <a:r>
              <a:rPr lang="ru-RU" sz="2100"/>
              <a:t>:</a:t>
            </a:r>
          </a:p>
          <a:p>
            <a:pPr>
              <a:lnSpc>
                <a:spcPct val="80000"/>
              </a:lnSpc>
            </a:pPr>
            <a:r>
              <a:rPr lang="ru-RU" sz="2100" b="1">
                <a:hlinkClick r:id="rId4" tooltip="Алтайский заповедник"/>
              </a:rPr>
              <a:t>Алтайский заповедник</a:t>
            </a:r>
            <a:endParaRPr lang="ru-RU" sz="2100"/>
          </a:p>
          <a:p>
            <a:pPr>
              <a:lnSpc>
                <a:spcPct val="80000"/>
              </a:lnSpc>
            </a:pPr>
            <a:r>
              <a:rPr lang="ru-RU" sz="2100" b="1">
                <a:hlinkClick r:id="rId5" tooltip="Катунский заповедник"/>
              </a:rPr>
              <a:t>Катунский заповедник</a:t>
            </a:r>
            <a:endParaRPr lang="ru-RU" sz="2100"/>
          </a:p>
          <a:p>
            <a:pPr>
              <a:lnSpc>
                <a:spcPct val="80000"/>
              </a:lnSpc>
            </a:pPr>
            <a:r>
              <a:rPr lang="ru-RU" sz="2100" b="1">
                <a:hlinkClick r:id="rId6" tooltip="Укок"/>
              </a:rPr>
              <a:t>плоскогорье Укок</a:t>
            </a:r>
            <a:r>
              <a:rPr lang="ru-RU" sz="210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100"/>
              <a:t>Общая площадь охраняемой зоны составляет 16178 кв. км. В неё входят, в частности, такие значимые географические объекты, как гора </a:t>
            </a:r>
            <a:r>
              <a:rPr lang="ru-RU" sz="2100">
                <a:hlinkClick r:id="rId7" tooltip="Белуха (гора)"/>
              </a:rPr>
              <a:t>Белуха</a:t>
            </a:r>
            <a:r>
              <a:rPr lang="ru-RU" sz="2100"/>
              <a:t> и озеро </a:t>
            </a:r>
            <a:r>
              <a:rPr lang="ru-RU" sz="2100">
                <a:hlinkClick r:id="rId8" tooltip="Телецкое"/>
              </a:rPr>
              <a:t>Телецкое</a:t>
            </a:r>
            <a:r>
              <a:rPr lang="ru-RU" sz="2100"/>
              <a:t>. </a:t>
            </a:r>
          </a:p>
          <a:p>
            <a:pPr>
              <a:lnSpc>
                <a:spcPct val="80000"/>
              </a:lnSpc>
            </a:pPr>
            <a:endParaRPr lang="ru-RU" sz="2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File:PalaceSqu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88"/>
            <a:ext cx="5048250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3800"/>
              <a:t>Исторический центр Санкт-Петербурга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>
          <a:xfrm>
            <a:off x="5340350" y="2930525"/>
            <a:ext cx="3346450" cy="3200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Основан Петром 1 в 1703.</a:t>
            </a:r>
          </a:p>
          <a:p>
            <a:pPr>
              <a:buFont typeface="Wingdings" pitchFamily="2" charset="2"/>
              <a:buNone/>
            </a:pPr>
            <a:r>
              <a:rPr lang="ru-RU"/>
              <a:t>Объединили в один пункт 80 памятников.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Убсунурская котловина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000500" y="1500188"/>
            <a:ext cx="4686300" cy="46259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300"/>
              <a:t>водный </a:t>
            </a:r>
            <a:r>
              <a:rPr lang="ru-RU" sz="2300">
                <a:hlinkClick r:id="rId2" tooltip="Речной бассейн"/>
              </a:rPr>
              <a:t>бассейн</a:t>
            </a:r>
            <a:r>
              <a:rPr lang="ru-RU" sz="2300"/>
              <a:t> озера </a:t>
            </a:r>
            <a:r>
              <a:rPr lang="ru-RU" sz="2300">
                <a:hlinkClick r:id="rId3" tooltip="Убсу-Нур"/>
              </a:rPr>
              <a:t>Убсу-Нур</a:t>
            </a:r>
            <a:r>
              <a:rPr lang="ru-RU" sz="2300"/>
              <a:t>, самый северный крупный замкнутый водный бассейн в </a:t>
            </a:r>
            <a:r>
              <a:rPr lang="ru-RU" sz="2300">
                <a:hlinkClick r:id="rId4" tooltip="Центральная Азия"/>
              </a:rPr>
              <a:t>Центральной Азии</a:t>
            </a:r>
            <a:r>
              <a:rPr lang="ru-RU" sz="2300"/>
              <a:t>. Территория бассейна входит в состав </a:t>
            </a:r>
            <a:r>
              <a:rPr lang="ru-RU" sz="2300">
                <a:hlinkClick r:id="rId5" tooltip="Монголия"/>
              </a:rPr>
              <a:t>Монголии</a:t>
            </a:r>
            <a:r>
              <a:rPr lang="ru-RU" sz="2300"/>
              <a:t> (район озера </a:t>
            </a:r>
            <a:r>
              <a:rPr lang="ru-RU" sz="2300">
                <a:hlinkClick r:id="rId3" tooltip="Убсу-Нур"/>
              </a:rPr>
              <a:t>Убсу-Нур</a:t>
            </a:r>
            <a:r>
              <a:rPr lang="ru-RU" sz="2300"/>
              <a:t>) и </a:t>
            </a:r>
            <a:r>
              <a:rPr lang="ru-RU" sz="2300">
                <a:hlinkClick r:id="rId6" tooltip="Россия"/>
              </a:rPr>
              <a:t>России</a:t>
            </a:r>
            <a:r>
              <a:rPr lang="ru-RU" sz="2300"/>
              <a:t> (заповедник </a:t>
            </a:r>
            <a:r>
              <a:rPr lang="ru-RU" sz="2300">
                <a:hlinkClick r:id="rId7" tooltip="Убсунурская котловина (заповедник)"/>
              </a:rPr>
              <a:t>Убсунурская котловина</a:t>
            </a:r>
            <a:r>
              <a:rPr lang="ru-RU" sz="2300"/>
              <a:t>). Является природоохранной зоной в обеих странах.</a:t>
            </a:r>
          </a:p>
        </p:txBody>
      </p:sp>
      <p:pic>
        <p:nvPicPr>
          <p:cNvPr id="32771" name="Picture 2" descr="File:Uvs-noo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357313"/>
            <a:ext cx="40735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File:Rododendro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4405313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Западный Кавказ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14813" y="1214438"/>
            <a:ext cx="4471987" cy="49117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/>
              <a:t>Полное название — Кавказский государственный природный биосферный заповедник имени </a:t>
            </a:r>
            <a:r>
              <a:rPr lang="ru-RU" sz="1800">
                <a:hlinkClick r:id="rId3" tooltip="Шапошников, Христофор Георгиевич"/>
              </a:rPr>
              <a:t>Х. Г. Шапошникова</a:t>
            </a:r>
            <a:r>
              <a:rPr lang="ru-RU" sz="1800"/>
              <a:t>. Самая большая по территории и старейшая особо охраняемая природная территория на Западном Кавказе. Расположена в пределах трёх субъектов Российской Федерации — </a:t>
            </a:r>
            <a:r>
              <a:rPr lang="ru-RU" sz="1800">
                <a:hlinkClick r:id="rId4" tooltip="Краснодарский край"/>
              </a:rPr>
              <a:t>Краснодарского края</a:t>
            </a:r>
            <a:r>
              <a:rPr lang="ru-RU" sz="1800"/>
              <a:t>, </a:t>
            </a:r>
            <a:r>
              <a:rPr lang="ru-RU" sz="1800">
                <a:hlinkClick r:id="rId5" tooltip="Республика Адыгея"/>
              </a:rPr>
              <a:t>Республики Адыгея</a:t>
            </a:r>
            <a:r>
              <a:rPr lang="ru-RU" sz="1800"/>
              <a:t> и </a:t>
            </a:r>
            <a:r>
              <a:rPr lang="ru-RU" sz="1800">
                <a:hlinkClick r:id="rId6" tooltip="Карачаево-Черкесская Республика"/>
              </a:rPr>
              <a:t>Карачаево-Черкесской Республики</a:t>
            </a:r>
            <a:r>
              <a:rPr lang="ru-RU" sz="1800"/>
              <a:t>.</a:t>
            </a:r>
          </a:p>
          <a:p>
            <a:pPr>
              <a:lnSpc>
                <a:spcPct val="80000"/>
              </a:lnSpc>
            </a:pPr>
            <a:r>
              <a:rPr lang="ru-RU" sz="1800"/>
              <a:t>Заповедник является правопреемником Кавказского зубрового заповедника, учрежденного </a:t>
            </a:r>
            <a:r>
              <a:rPr lang="ru-RU" sz="1800">
                <a:hlinkClick r:id="rId7" tooltip="12 мая"/>
              </a:rPr>
              <a:t>12 мая</a:t>
            </a:r>
            <a:r>
              <a:rPr lang="ru-RU" sz="1800"/>
              <a:t> </a:t>
            </a:r>
            <a:r>
              <a:rPr lang="ru-RU" sz="1800">
                <a:hlinkClick r:id="rId8" tooltip="1924"/>
              </a:rPr>
              <a:t>1924</a:t>
            </a:r>
            <a:r>
              <a:rPr lang="ru-RU" sz="1800"/>
              <a:t>, располагается на Западном Кавказе.</a:t>
            </a:r>
          </a:p>
          <a:p>
            <a:pPr>
              <a:lnSpc>
                <a:spcPct val="80000"/>
              </a:lnSpc>
            </a:pPr>
            <a:endParaRPr lang="ru-RU"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о. Врангеля</a:t>
            </a:r>
          </a:p>
        </p:txBody>
      </p:sp>
      <p:sp>
        <p:nvSpPr>
          <p:cNvPr id="34818" name="Содержимое 2"/>
          <p:cNvSpPr>
            <a:spLocks noGrp="1"/>
          </p:cNvSpPr>
          <p:nvPr>
            <p:ph idx="4294967295"/>
          </p:nvPr>
        </p:nvSpPr>
        <p:spPr>
          <a:xfrm>
            <a:off x="3113088" y="3930650"/>
            <a:ext cx="5573712" cy="2200275"/>
          </a:xfrm>
        </p:spPr>
        <p:txBody>
          <a:bodyPr/>
          <a:lstStyle/>
          <a:p>
            <a:r>
              <a:rPr lang="ru-RU"/>
              <a:t> Заповедник одноименного острова. Остров белых медведей.</a:t>
            </a:r>
            <a:r>
              <a:rPr lang="ru-RU" baseline="30000"/>
              <a:t>   </a:t>
            </a:r>
            <a:r>
              <a:rPr lang="ru-RU"/>
              <a:t> Чукотский автономный округ.</a:t>
            </a:r>
          </a:p>
        </p:txBody>
      </p:sp>
      <p:pic>
        <p:nvPicPr>
          <p:cNvPr id="34819" name="Picture 2" descr="File:Wrangel Island tund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428750"/>
            <a:ext cx="7620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File:Nidos kopos 2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143000"/>
            <a:ext cx="4548187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Куршская коса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86313" y="1285875"/>
            <a:ext cx="3900487" cy="52149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/>
              <a:t>Куршская коса — уникальный природно-антропогенный ландшафт и территория исключительного эстетического значения: Куршская коса — крупнейшее песчаное тело, входящее в балтийский комплекс песчаных кос, аналогов которому нет в мире. Наиболее значительным элементом рельефа косы является сплошная полоса песчаных белых дюн шириной 0,3 — 1 км</a:t>
            </a:r>
          </a:p>
        </p:txBody>
      </p:sp>
      <p:pic>
        <p:nvPicPr>
          <p:cNvPr id="35844" name="Picture 4" descr="File:Curonian Lago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978275"/>
            <a:ext cx="20716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File:Kizhi church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714375"/>
            <a:ext cx="5548312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0"/>
            <a:ext cx="8229600" cy="511175"/>
          </a:xfrm>
        </p:spPr>
        <p:txBody>
          <a:bodyPr>
            <a:normAutofit/>
          </a:bodyPr>
          <a:lstStyle/>
          <a:p>
            <a:r>
              <a:rPr lang="ru-RU" sz="3800"/>
              <a:t>Погост Кижи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429125" y="1643063"/>
            <a:ext cx="4714875" cy="44831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300"/>
              <a:t>  </a:t>
            </a:r>
            <a:r>
              <a:rPr lang="ru-RU" sz="2300" b="1"/>
              <a:t>Состоящий из двух церквей и колокольни XVIII—XIX веков, окружённых единой оградой. Находится на о. Кижи в Онежском озере (Карелия). Идеально пропорциональные деревянные постройки находятся в совершенной гармонии с окружающим ландшафтом.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&amp;Mcy;&amp;ocy;&amp;scy;&amp;kcy;&amp;ocy;&amp;vcy;&amp;scy;&amp;kcy;&amp;icy;&amp;jcy; &amp;Kcy;&amp;rcy;&amp;iecy;&amp;mcy;&amp;lcy;&amp;softcy; &amp;icy; &amp;Kcy;&amp;rcy;&amp;acy;&amp;scy;&amp;ncy;&amp;acy;&amp;yacy; &amp;pcy;&amp;lcy;&amp;ocy;&amp;shchcy;&amp;acy;&amp;d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313"/>
            <a:ext cx="3929063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3800"/>
              <a:t>Московский Кремль и Красная площадь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60850" y="2000250"/>
            <a:ext cx="4425950" cy="41306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    История Кремля началась в XII веке, когда кривичи построили на Боровицком холме маленькую деревянную крепость. Укрепление неоднократно горело, перестраивалось, подвергалось вражеским набегам. Успев побыть и деревянным, и белокаменным, оно приняло привычный нам вид только в конце XV века с помощью итальянских зодчих.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img1.liveinternet.ru/images/attach/c/7/95/326/95326681_large_Soloveckiy_monastuy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00125"/>
            <a:ext cx="49720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-214313"/>
            <a:ext cx="8229600" cy="928688"/>
          </a:xfrm>
        </p:spPr>
        <p:txBody>
          <a:bodyPr/>
          <a:lstStyle/>
          <a:p>
            <a:r>
              <a:rPr lang="ru-RU"/>
              <a:t>Соловецкие острова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143500" y="642938"/>
            <a:ext cx="3543300" cy="62150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600"/>
              <a:t>Соловецкие острова находятся в наиболее мелководной западной половине Белого моря. (Архангельская область). Возник в </a:t>
            </a:r>
            <a:r>
              <a:rPr lang="ru-RU" sz="2600">
                <a:hlinkClick r:id="rId3" tooltip="1420-е"/>
              </a:rPr>
              <a:t>1420</a:t>
            </a:r>
            <a:r>
              <a:rPr lang="ru-RU" sz="2600"/>
              <a:t>—</a:t>
            </a:r>
            <a:r>
              <a:rPr lang="ru-RU" sz="2600">
                <a:hlinkClick r:id="rId4" tooltip="1430-е"/>
              </a:rPr>
              <a:t>1430-е</a:t>
            </a:r>
            <a:r>
              <a:rPr lang="ru-RU" sz="2600"/>
              <a:t> годы мужской </a:t>
            </a:r>
            <a:r>
              <a:rPr lang="ru-RU" sz="2600">
                <a:hlinkClick r:id="rId5" tooltip="Монастырь"/>
              </a:rPr>
              <a:t>монастырь</a:t>
            </a:r>
            <a:r>
              <a:rPr lang="ru-RU" sz="2600"/>
              <a:t> </a:t>
            </a:r>
            <a:r>
              <a:rPr lang="ru-RU" sz="2600">
                <a:hlinkClick r:id="rId6" tooltip="Русская православная церковь"/>
              </a:rPr>
              <a:t>Русской православной церкви</a:t>
            </a:r>
            <a:r>
              <a:rPr lang="ru-RU" sz="2600"/>
              <a:t>, отстроен в камне.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File:Velikiy Novgorod Detinets 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88"/>
            <a:ext cx="5405438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3800"/>
              <a:t>Исторические памятники Новгорода и окрестностей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4294967295"/>
          </p:nvPr>
        </p:nvSpPr>
        <p:spPr>
          <a:xfrm>
            <a:off x="5543550" y="1785938"/>
            <a:ext cx="3143250" cy="4344987"/>
          </a:xfrm>
        </p:spPr>
        <p:txBody>
          <a:bodyPr/>
          <a:lstStyle/>
          <a:p>
            <a:r>
              <a:rPr lang="ru-RU"/>
              <a:t>Х</a:t>
            </a:r>
            <a:r>
              <a:rPr lang="en-US"/>
              <a:t>I – XVII </a:t>
            </a:r>
            <a:r>
              <a:rPr lang="ru-RU"/>
              <a:t>в.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3800"/>
              <a:t>Белокаменные памятники Суздаля и Владимира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4294967295"/>
          </p:nvPr>
        </p:nvSpPr>
        <p:spPr>
          <a:xfrm>
            <a:off x="1143000" y="5286375"/>
            <a:ext cx="7543800" cy="1571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Суздальский Кремль и Рождественский собор </a:t>
            </a:r>
            <a:r>
              <a:rPr lang="en-US"/>
              <a:t>(XII-XIII</a:t>
            </a:r>
            <a:r>
              <a:rPr lang="ru-RU"/>
              <a:t>в.)</a:t>
            </a:r>
          </a:p>
        </p:txBody>
      </p:sp>
      <p:pic>
        <p:nvPicPr>
          <p:cNvPr id="19459" name="Picture 2" descr="File:Kreml suzd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1643063"/>
            <a:ext cx="4786312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File:Russia-Suzdal-St Euthymius Monastry-Transfiguration Cathedral-Belf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286000"/>
            <a:ext cx="3429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File:Yar mytny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313"/>
            <a:ext cx="50482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Исторический центр Ярославля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214938" y="1357313"/>
            <a:ext cx="3471862" cy="50720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100"/>
              <a:t>«выдающийся пример </a:t>
            </a:r>
            <a:r>
              <a:rPr lang="ru-RU" sz="2100">
                <a:hlinkClick r:id="rId3" tooltip="Реформа местного самоуправления при Екатерине II (страница отсутствует)"/>
              </a:rPr>
              <a:t>градостроительной реформы Екатерины II</a:t>
            </a:r>
            <a:r>
              <a:rPr lang="ru-RU" sz="2100"/>
              <a:t>, развёрнутой в масштабах всей России в 1763 году». В ярославской истории эта территория известна как </a:t>
            </a:r>
            <a:r>
              <a:rPr lang="ru-RU" sz="2100" b="1"/>
              <a:t>Земляной город</a:t>
            </a:r>
            <a:r>
              <a:rPr lang="ru-RU" sz="2100"/>
              <a:t> (ядро которого — </a:t>
            </a:r>
            <a:r>
              <a:rPr lang="ru-RU" sz="2100" b="1">
                <a:hlinkClick r:id="rId4" tooltip="Рубленый город"/>
              </a:rPr>
              <a:t>Рубленый город</a:t>
            </a:r>
            <a:r>
              <a:rPr lang="ru-RU" sz="2100"/>
              <a:t>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3800"/>
              <a:t>Церковь Вознесения в Коломенском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4294967295"/>
          </p:nvPr>
        </p:nvSpPr>
        <p:spPr>
          <a:xfrm>
            <a:off x="3643313" y="1571625"/>
            <a:ext cx="5043487" cy="4554538"/>
          </a:xfrm>
        </p:spPr>
        <p:txBody>
          <a:bodyPr/>
          <a:lstStyle/>
          <a:p>
            <a:r>
              <a:rPr lang="ru-RU"/>
              <a:t>Создана в 16 веке.</a:t>
            </a:r>
          </a:p>
        </p:txBody>
      </p:sp>
      <p:pic>
        <p:nvPicPr>
          <p:cNvPr id="21507" name="Picture 2" descr="File:Kolomenskoe Ascension Church on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714500"/>
            <a:ext cx="3309938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226</TotalTime>
  <Words>648</Words>
  <Application>Microsoft Office PowerPoint</Application>
  <PresentationFormat>Экран (4:3)</PresentationFormat>
  <Paragraphs>53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Calibri</vt:lpstr>
      <vt:lpstr>Arial</vt:lpstr>
      <vt:lpstr>Times New Roman</vt:lpstr>
      <vt:lpstr>Wingdings</vt:lpstr>
      <vt:lpstr>Слои</vt:lpstr>
      <vt:lpstr>Исторические и природные памятники России</vt:lpstr>
      <vt:lpstr>Исторический центр Санкт-Петербурга</vt:lpstr>
      <vt:lpstr>Погост Кижи</vt:lpstr>
      <vt:lpstr>Московский Кремль и Красная площадь</vt:lpstr>
      <vt:lpstr>Соловецкие острова</vt:lpstr>
      <vt:lpstr>Исторические памятники Новгорода и окрестностей</vt:lpstr>
      <vt:lpstr>Белокаменные памятники Суздаля и Владимира</vt:lpstr>
      <vt:lpstr>Исторический центр Ярославля</vt:lpstr>
      <vt:lpstr>Церковь Вознесения в Коломенском</vt:lpstr>
      <vt:lpstr>Ансамбль Троице-Сергиевой Лавры.</vt:lpstr>
      <vt:lpstr>Ансамбль Новодевичьего монастыря</vt:lpstr>
      <vt:lpstr>Историко-Архитектурный комплекс Казанский кремль</vt:lpstr>
      <vt:lpstr>Ансамбль Ферапонтова монастыря</vt:lpstr>
      <vt:lpstr>Цитадель, старый город и крепостные постройки Дербента</vt:lpstr>
      <vt:lpstr>Девственные леса КОМИ</vt:lpstr>
      <vt:lpstr>Озеро Байкал</vt:lpstr>
      <vt:lpstr>Вулканы Камчатки</vt:lpstr>
      <vt:lpstr>Центральный Сихотэ-Алинь</vt:lpstr>
      <vt:lpstr>Золотые Алтайские горы</vt:lpstr>
      <vt:lpstr>Убсунурская котловина</vt:lpstr>
      <vt:lpstr>Западный Кавказ</vt:lpstr>
      <vt:lpstr>о. Врангеля</vt:lpstr>
      <vt:lpstr>Куршская коса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Customer</cp:lastModifiedBy>
  <cp:revision>24</cp:revision>
  <dcterms:created xsi:type="dcterms:W3CDTF">2014-05-13T13:58:13Z</dcterms:created>
  <dcterms:modified xsi:type="dcterms:W3CDTF">2001-12-31T21:28:55Z</dcterms:modified>
</cp:coreProperties>
</file>