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6" r:id="rId4"/>
    <p:sldId id="281" r:id="rId5"/>
    <p:sldId id="257" r:id="rId6"/>
    <p:sldId id="288" r:id="rId7"/>
    <p:sldId id="261" r:id="rId8"/>
    <p:sldId id="270" r:id="rId9"/>
    <p:sldId id="282" r:id="rId10"/>
    <p:sldId id="277" r:id="rId11"/>
    <p:sldId id="258" r:id="rId12"/>
    <p:sldId id="259" r:id="rId13"/>
    <p:sldId id="289" r:id="rId14"/>
    <p:sldId id="295" r:id="rId15"/>
    <p:sldId id="296" r:id="rId16"/>
    <p:sldId id="262" r:id="rId17"/>
    <p:sldId id="283" r:id="rId18"/>
    <p:sldId id="297" r:id="rId19"/>
    <p:sldId id="298" r:id="rId20"/>
    <p:sldId id="299" r:id="rId21"/>
    <p:sldId id="300" r:id="rId22"/>
    <p:sldId id="290" r:id="rId23"/>
    <p:sldId id="301" r:id="rId24"/>
    <p:sldId id="302" r:id="rId25"/>
    <p:sldId id="284" r:id="rId26"/>
    <p:sldId id="278" r:id="rId27"/>
    <p:sldId id="303" r:id="rId28"/>
    <p:sldId id="291" r:id="rId29"/>
    <p:sldId id="264" r:id="rId30"/>
    <p:sldId id="304" r:id="rId31"/>
    <p:sldId id="279" r:id="rId32"/>
    <p:sldId id="274" r:id="rId33"/>
    <p:sldId id="294" r:id="rId34"/>
    <p:sldId id="293" r:id="rId35"/>
    <p:sldId id="292" r:id="rId36"/>
    <p:sldId id="266" r:id="rId37"/>
    <p:sldId id="263" r:id="rId38"/>
    <p:sldId id="273" r:id="rId39"/>
    <p:sldId id="271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EBEC9-046C-407A-88F6-074B8AEC61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F9FA-CB75-442D-8EE3-4C3899954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DDD53-27EE-490B-AC3C-3C87FB85B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38802E-B033-4AFB-810B-3EE10FC57B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65E70-C6C1-47FC-98B5-FA6522A693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F2041-406E-43DE-A6A1-1F6546991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75798-2717-40B0-A2AC-6EBC219BA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F4EB2-66E1-4BF2-A793-8DA38C5D7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40C06-E601-4A87-96E5-45401CFFC2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5825-206B-46EF-8302-75CFA29F05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9ED0F-32F4-474D-886E-0AAAACA7E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62653-E402-43C3-BFA8-14766DCD9A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8ABB1F-B85C-4D6E-B89D-A8A23605A1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143248"/>
            <a:ext cx="750099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  <a:latin typeface="Arial Unicode MS" pitchFamily="34" charset="-128"/>
              </a:rPr>
              <a:t>Вклад </a:t>
            </a:r>
            <a:r>
              <a:rPr lang="ru-RU" b="1" dirty="0" smtClean="0">
                <a:solidFill>
                  <a:schemeClr val="bg1"/>
                </a:solidFill>
                <a:latin typeface="Arial Unicode MS" pitchFamily="34" charset="-128"/>
              </a:rPr>
              <a:t>советских учёных-физиков              в </a:t>
            </a:r>
            <a:r>
              <a:rPr lang="ru-RU" b="1" dirty="0">
                <a:solidFill>
                  <a:schemeClr val="bg1"/>
                </a:solidFill>
                <a:latin typeface="Arial Unicode MS" pitchFamily="34" charset="-128"/>
              </a:rPr>
              <a:t>Великую Победу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286808" cy="2928958"/>
          </a:xfrm>
        </p:spPr>
        <p:txBody>
          <a:bodyPr/>
          <a:lstStyle/>
          <a:p>
            <a:r>
              <a:rPr lang="ru-RU" sz="7200" b="1" smtClean="0">
                <a:solidFill>
                  <a:srgbClr val="CC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Учёные-физики  </a:t>
            </a:r>
            <a:r>
              <a:rPr lang="ru-RU" sz="7200" b="1" dirty="0" smtClean="0">
                <a:solidFill>
                  <a:srgbClr val="CC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фронту</a:t>
            </a:r>
            <a:r>
              <a:rPr lang="ru-RU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7200" b="1" i="1" dirty="0">
              <a:solidFill>
                <a:srgbClr val="CC00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2844" y="4826675"/>
            <a:ext cx="564360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Эпиграф: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Салют и слава годовщине навеки памятного дня.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Салют Победе, что в Берлине огнём попрала мощь огня.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Салют её большим и малым творцам, что шли путём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одним,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Её бойцам и генералам, героям, павшим и живым – 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Салют!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 Твардовский.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Физики - фронту\Участники работ по размагничиванию корабл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574609" cy="62151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657671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Учёные-участники работ по размагничиванию кораблей.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первом ряду – А.Р. </a:t>
            </a:r>
            <a:r>
              <a:rPr lang="ru-RU" b="1" dirty="0" err="1" smtClean="0">
                <a:solidFill>
                  <a:schemeClr val="bg1"/>
                </a:solidFill>
              </a:rPr>
              <a:t>Регель</a:t>
            </a:r>
            <a:r>
              <a:rPr lang="ru-RU" b="1" dirty="0" smtClean="0">
                <a:solidFill>
                  <a:schemeClr val="bg1"/>
                </a:solidFill>
              </a:rPr>
              <a:t>, Ю.С. </a:t>
            </a:r>
            <a:r>
              <a:rPr lang="ru-RU" b="1" dirty="0" err="1" smtClean="0">
                <a:solidFill>
                  <a:schemeClr val="bg1"/>
                </a:solidFill>
              </a:rPr>
              <a:t>Лазуркин</a:t>
            </a:r>
            <a:r>
              <a:rPr lang="ru-RU" b="1" dirty="0" smtClean="0">
                <a:solidFill>
                  <a:schemeClr val="bg1"/>
                </a:solidFill>
              </a:rPr>
              <a:t>, В.Д. Панченко,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 втором ряду – П.Г. Степанов, Д.М. </a:t>
            </a:r>
            <a:r>
              <a:rPr lang="ru-RU" b="1" dirty="0" err="1" smtClean="0">
                <a:solidFill>
                  <a:schemeClr val="bg1"/>
                </a:solidFill>
              </a:rPr>
              <a:t>Гительмахер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третьем – И.В. Курчатов. 1941 г.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изика-мхи\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0"/>
            <a:ext cx="3552830" cy="5376934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5086424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Анатолий </a:t>
            </a:r>
            <a:r>
              <a:rPr lang="ru-RU" sz="4000" b="1" dirty="0" smtClean="0">
                <a:solidFill>
                  <a:srgbClr val="CC0000"/>
                </a:solidFill>
              </a:rPr>
              <a:t/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Петрович </a:t>
            </a:r>
            <a:r>
              <a:rPr lang="ru-RU" sz="4000" b="1" dirty="0">
                <a:solidFill>
                  <a:srgbClr val="CC0000"/>
                </a:solidFill>
              </a:rPr>
              <a:t>Александров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28596" y="5042118"/>
            <a:ext cx="8429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их состав входили офицеры, учёные ленинградского </a:t>
            </a:r>
            <a:r>
              <a:rPr lang="ru-RU" sz="2800" b="1" dirty="0" err="1">
                <a:solidFill>
                  <a:schemeClr val="bg1"/>
                </a:solidFill>
                <a:latin typeface="Bookman Old Style" pitchFamily="18" charset="0"/>
              </a:rPr>
              <a:t>Физтеха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, инженеры, монтажники.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Научным руководителем работ был назначен А.П. Александров.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000240"/>
            <a:ext cx="492919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27 июня 1941 г. был издан приказ об организации бригад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по срочной установке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размагничивающих устройств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 всех кораблях флота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изика-мхи\20.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3833816" cy="4918238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00562" cy="207170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Курчатов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Игорь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Васильевич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2000240"/>
            <a:ext cx="7586722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выдающийся советский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физик, </a:t>
            </a:r>
            <a:r>
              <a:rPr lang="ru-RU" sz="2800" b="1" dirty="0" smtClean="0">
                <a:solidFill>
                  <a:srgbClr val="FF0000"/>
                </a:solidFill>
              </a:rPr>
              <a:t>«отец» советской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атомной бомбы</a:t>
            </a:r>
            <a:r>
              <a:rPr lang="ru-RU" sz="2800" b="1" dirty="0" smtClean="0">
                <a:solidFill>
                  <a:schemeClr val="bg1"/>
                </a:solidFill>
              </a:rPr>
              <a:t>. Академик,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основатель и первый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директор Института  атомной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энергии с 1943 г. по 1960 г.,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главный научный руководитель атомной проблемы в СССР, один из основоположников использования ядерной энергии в мирных целях</a:t>
            </a:r>
            <a:r>
              <a:rPr lang="ru-RU" sz="2800" b="1" dirty="0" smtClean="0"/>
              <a:t>.</a:t>
            </a:r>
            <a:endParaRPr lang="ru-RU" sz="2800" dirty="0" smtClean="0"/>
          </a:p>
          <a:p>
            <a:pPr>
              <a:lnSpc>
                <a:spcPct val="150000"/>
              </a:lnSpc>
              <a:buFontTx/>
              <a:buNone/>
            </a:pPr>
            <a:endParaRPr lang="ru-RU" sz="2800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Стальные крылья Родины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Подъемная сила крыла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Почему самолеты летают? - ответ НаВопрос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395" y="2000240"/>
            <a:ext cx="6058601" cy="32432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Читать &quot;F4U Corsair&quot; - Иванов С. В. - Страница 2 - Litmir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96050" cy="3590926"/>
          </a:xfrm>
          <a:prstGeom prst="rect">
            <a:avLst/>
          </a:prstGeom>
          <a:noFill/>
        </p:spPr>
      </p:pic>
      <p:pic>
        <p:nvPicPr>
          <p:cNvPr id="52228" name="Picture 4" descr="ИСТРЕБИТЕЛЬ БОМБАРДИРОВЩИКОВ / Авиация и космонавтика 2001 05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4000500"/>
            <a:ext cx="714375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6286520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Ил-2 АМ-38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488" y="3000372"/>
            <a:ext cx="400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Модель истребителя-перехватчика "БИ-6" в </a:t>
            </a:r>
            <a:r>
              <a:rPr lang="ru-RU" b="1" dirty="0" smtClean="0">
                <a:solidFill>
                  <a:srgbClr val="FF0000"/>
                </a:solidFill>
              </a:rPr>
              <a:t>аэродинамической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трубе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43404" cy="3429000"/>
          </a:xfrm>
        </p:spPr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Семён</a:t>
            </a:r>
            <a:r>
              <a:rPr lang="ru-RU" sz="4000" dirty="0">
                <a:solidFill>
                  <a:srgbClr val="CC0000"/>
                </a:solidFill>
              </a:rPr>
              <a:t> </a:t>
            </a:r>
            <a:r>
              <a:rPr lang="ru-RU" sz="4000" dirty="0" smtClean="0">
                <a:solidFill>
                  <a:srgbClr val="CC0000"/>
                </a:solidFill>
              </a:rPr>
              <a:t/>
            </a:r>
            <a:br>
              <a:rPr lang="ru-RU" sz="4000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Алексеевич</a:t>
            </a:r>
            <a:r>
              <a:rPr lang="ru-RU" sz="4000" dirty="0" smtClean="0">
                <a:solidFill>
                  <a:srgbClr val="CC0000"/>
                </a:solidFill>
              </a:rPr>
              <a:t> </a:t>
            </a:r>
            <a:r>
              <a:rPr lang="ru-RU" sz="4000" dirty="0">
                <a:solidFill>
                  <a:srgbClr val="CC0000"/>
                </a:solidFill>
              </a:rPr>
              <a:t/>
            </a:r>
            <a:br>
              <a:rPr lang="ru-RU" sz="4000" dirty="0">
                <a:solidFill>
                  <a:srgbClr val="CC0000"/>
                </a:solidFill>
              </a:rPr>
            </a:br>
            <a:r>
              <a:rPr lang="ru-RU" sz="4000" b="1" dirty="0">
                <a:solidFill>
                  <a:srgbClr val="CC0000"/>
                </a:solidFill>
              </a:rPr>
              <a:t>Лавочкин</a:t>
            </a:r>
            <a:r>
              <a:rPr lang="ru-RU" sz="4000" dirty="0">
                <a:solidFill>
                  <a:srgbClr val="CC0000"/>
                </a:solidFill>
              </a:rPr>
              <a:t> </a:t>
            </a:r>
            <a:r>
              <a:rPr lang="ru-RU" sz="4000" dirty="0" smtClean="0">
                <a:solidFill>
                  <a:srgbClr val="CC0000"/>
                </a:solidFill>
              </a:rPr>
              <a:t/>
            </a:r>
            <a:br>
              <a:rPr lang="ru-RU" sz="4000" dirty="0" smtClean="0">
                <a:solidFill>
                  <a:srgbClr val="CC0000"/>
                </a:solidFill>
              </a:rPr>
            </a:br>
            <a:r>
              <a:rPr lang="ru-RU" sz="4000" dirty="0" smtClean="0">
                <a:solidFill>
                  <a:srgbClr val="CC0000"/>
                </a:solidFill>
              </a:rPr>
              <a:t/>
            </a:r>
            <a:br>
              <a:rPr lang="ru-RU" sz="4000" dirty="0" smtClean="0">
                <a:solidFill>
                  <a:srgbClr val="CC0000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57620" y="285728"/>
            <a:ext cx="5286380" cy="657227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i="1" dirty="0">
                <a:solidFill>
                  <a:schemeClr val="accent2"/>
                </a:solidFill>
                <a:latin typeface="Bookman Old Style" pitchFamily="18" charset="0"/>
              </a:rPr>
              <a:t>                   </a:t>
            </a:r>
            <a:endParaRPr lang="ru-RU" sz="2400" i="1" dirty="0" smtClean="0">
              <a:solidFill>
                <a:schemeClr val="accent2"/>
              </a:solidFill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Bookman Old Style" pitchFamily="18" charset="0"/>
              </a:rPr>
              <a:t>   Советский авиаконструктор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Bookman Old Style" pitchFamily="18" charset="0"/>
              </a:rPr>
              <a:t>  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"Я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не вижу моего врага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– немца-конструктора, который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сидит над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своими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чертежами... в глубоком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убежище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. Но, не видя его, я воюю с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ним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. Я знаю, что бы там ни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придумал немец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, я обязан придумать лучше. Я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собираю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всю мою волю и фантазию, ...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все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мои знания и опыт ..., чтобы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в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день, когда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два новых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самолета - наш и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вражеский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- столкнулись в военном небе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наш оказался победителем" </a:t>
            </a:r>
          </a:p>
        </p:txBody>
      </p:sp>
      <p:pic>
        <p:nvPicPr>
          <p:cNvPr id="24578" name="Picture 2" descr="Читать онлайн - Арлазоров Михаил. Фронт идет через КБ: Жизнь авиационного конструктора, рассказанная его друзьями, коллегами, с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2809875" cy="4610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ЛА-5</a:t>
            </a: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501122" cy="521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Авиация Яковлев Александр Серге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371850" cy="4762500"/>
          </a:xfrm>
          <a:prstGeom prst="rect">
            <a:avLst/>
          </a:prstGeom>
          <a:noFill/>
        </p:spPr>
      </p:pic>
      <p:pic>
        <p:nvPicPr>
          <p:cNvPr id="53252" name="Picture 4" descr="Легендарный Як-3 Саратовского авиационного завода все-таки вернется в Россию - Общественное мнение Саратов Новости Сегод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71810"/>
            <a:ext cx="5476875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Легендарный Як-3 Саратовского авиационного завода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000108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Александр Сергеевич Яковлев советский конструктор авиационной техники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Ил-2 Штурмовик - Забытые сражения (2003/RUS) &quot; ZagSo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714499"/>
            <a:ext cx="6429375" cy="5143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635795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Ил-2 Штурмовик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4276" name="Picture 4" descr="Тайны и Загадки истории &quot; Архив блога &quot; &quot;После аварии самолета, на котором летел Ильюшин, НКВД пытался арестовать виновных. Но 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286000" cy="31623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Сергей Владимирович Ильюшин - генеральный конструктор самолетов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ПОИСК\МОЗДОК\История- МОЗДОКА\Набор Открыток\002.jpg"/>
          <p:cNvPicPr>
            <a:picLocks noChangeAspect="1" noChangeArrowheads="1"/>
          </p:cNvPicPr>
          <p:nvPr/>
        </p:nvPicPr>
        <p:blipFill>
          <a:blip r:embed="rId2"/>
          <a:srcRect t="5624" b="18748"/>
          <a:stretch>
            <a:fillRect/>
          </a:stretch>
        </p:blipFill>
        <p:spPr bwMode="auto">
          <a:xfrm>
            <a:off x="285720" y="357166"/>
            <a:ext cx="8429684" cy="6201395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596" y="2000240"/>
            <a:ext cx="82868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“Идёт война народная,    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священная война…”</a:t>
            </a:r>
            <a:endParaRPr lang="ru-RU" sz="48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4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4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71538" y="5500702"/>
            <a:ext cx="7500990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22 июня 1941 года началась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Великая Отечественная война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Туполев Андрей Николаевич - FUN-SPACE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810000" cy="54292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357166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Туполев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 Андрей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 Николаевич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- Генеральный конструктор авиационной техники, академик Академии наук СССР, генерал-полковник инженерно-технической службы.</a:t>
            </a:r>
            <a:endParaRPr lang="ru-RU" b="1" dirty="0"/>
          </a:p>
        </p:txBody>
      </p:sp>
      <p:pic>
        <p:nvPicPr>
          <p:cNvPr id="55300" name="Picture 4" descr="Бомбардировщик Ту-2 - масштаб 1:72 - Товары и услуги - Маленький принц, всё что нужно Вашему ребёнку, детский магазин - 0642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86"/>
            <a:ext cx="4857752" cy="36433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Ту-2, или АНТ-58 или "103" по прозвищу «Летучая мышь» — советский высокоскоростной бомбардировщик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001021" cy="2552700"/>
        </p:xfrm>
        <a:graphic>
          <a:graphicData uri="http://schemas.openxmlformats.org/drawingml/2006/table">
            <a:tbl>
              <a:tblPr/>
              <a:tblGrid>
                <a:gridCol w="1143003"/>
                <a:gridCol w="1143003"/>
                <a:gridCol w="1143003"/>
                <a:gridCol w="1143003"/>
                <a:gridCol w="1143003"/>
                <a:gridCol w="1143003"/>
                <a:gridCol w="1143003"/>
              </a:tblGrid>
              <a:tr h="0">
                <a:tc gridSpan="7"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Динамика пр-ва с-тов Советских ВВС с 22.06.1941г. по 09.05.1945г.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Тип самолета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 22.06.1941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1942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1943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1944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по 9.05.1945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Истребители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3941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9490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14275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16346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6635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50687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Штурмовики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1061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7634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112547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10297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3664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33930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Бомбардировщики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1891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2578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2672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3165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1597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11903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По-2 ночн. бомбард.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4382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1585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11918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ИТОГО без По-2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6893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19722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28201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29808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11896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95520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098" y="3848100"/>
          <a:ext cx="8143902" cy="2095500"/>
        </p:xfrm>
        <a:graphic>
          <a:graphicData uri="http://schemas.openxmlformats.org/drawingml/2006/table">
            <a:tbl>
              <a:tblPr/>
              <a:tblGrid>
                <a:gridCol w="1357317"/>
                <a:gridCol w="1357317"/>
                <a:gridCol w="1357317"/>
                <a:gridCol w="1357317"/>
                <a:gridCol w="1357317"/>
                <a:gridCol w="1357317"/>
              </a:tblGrid>
              <a:tr h="0">
                <a:tc gridSpan="6"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Динамика производства самолетов в Германии в период 1941-1944 гг.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Тип самолета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1941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1942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1943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1944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Истребители </a:t>
                      </a:r>
                      <a:b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дневные и ночные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2964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4908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10187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23805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41864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Штурмовики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696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1092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2817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4971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9576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Бомбардировщики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3456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4428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5019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2596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15499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Разведчики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1070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1535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4615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8186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11408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19053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32907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71554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79743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C0000"/>
                </a:solidFill>
              </a:rPr>
              <a:t>Броня крепка </a:t>
            </a:r>
            <a:br>
              <a:rPr lang="ru-RU" sz="5400" b="1" dirty="0" smtClean="0">
                <a:solidFill>
                  <a:srgbClr val="CC0000"/>
                </a:solidFill>
              </a:rPr>
            </a:br>
            <a:r>
              <a:rPr lang="ru-RU" sz="5400" b="1" dirty="0" smtClean="0">
                <a:solidFill>
                  <a:srgbClr val="CC0000"/>
                </a:solidFill>
              </a:rPr>
              <a:t>и танки наши быстры</a:t>
            </a:r>
            <a:endParaRPr lang="ru-RU" sz="5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Советский лёгкий пехотный танк 1920-х годов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7348" name="Picture 4" descr="Фиат 3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6667500" cy="4438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6215082"/>
            <a:ext cx="2008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«Рено-Русский»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Танк ИСУ-152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8370" name="Picture 2" descr="Противостояние фанатов - d3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6096000" cy="349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58259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C0000"/>
                </a:solidFill>
              </a:rPr>
              <a:t>Т-34</a:t>
            </a:r>
            <a:endParaRPr lang="ru-RU" sz="6600" b="1" dirty="0">
              <a:solidFill>
                <a:srgbClr val="CC0000"/>
              </a:solidFill>
            </a:endParaRPr>
          </a:p>
        </p:txBody>
      </p:sp>
      <p:pic>
        <p:nvPicPr>
          <p:cNvPr id="4" name="Picture 3" descr="C:\Users\ИРИНА\Desktop\Физики - фронту\т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993455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636"/>
            <a:ext cx="357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657227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C0000"/>
                </a:solidFill>
              </a:rPr>
              <a:t>Кошкин</a:t>
            </a:r>
            <a:br>
              <a:rPr lang="ru-RU" sz="6000" b="1" dirty="0" smtClean="0">
                <a:solidFill>
                  <a:srgbClr val="CC0000"/>
                </a:solidFill>
              </a:rPr>
            </a:br>
            <a:r>
              <a:rPr lang="ru-RU" sz="6000" b="1" dirty="0" smtClean="0">
                <a:solidFill>
                  <a:srgbClr val="CC0000"/>
                </a:solidFill>
              </a:rPr>
              <a:t>Михаил </a:t>
            </a:r>
            <a:br>
              <a:rPr lang="ru-RU" sz="6000" b="1" dirty="0" smtClean="0">
                <a:solidFill>
                  <a:srgbClr val="CC0000"/>
                </a:solidFill>
              </a:rPr>
            </a:br>
            <a:r>
              <a:rPr lang="ru-RU" sz="6000" b="1" dirty="0" smtClean="0">
                <a:solidFill>
                  <a:srgbClr val="CC0000"/>
                </a:solidFill>
              </a:rPr>
              <a:t>Ильич</a:t>
            </a: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конструктор советских танков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А-20, А-32, Т-34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ИРИНА\Desktop\Физики - фронту\кошки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9853" y="357166"/>
            <a:ext cx="4951657" cy="57150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402" name="Picture 10" descr="Тяжёлый танк ИС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620000" cy="4105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“Артиллерия – бог войны”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Физики - фронту\ae5th56.jpg"/>
          <p:cNvPicPr>
            <a:picLocks noChangeAspect="1" noChangeArrowheads="1"/>
          </p:cNvPicPr>
          <p:nvPr/>
        </p:nvPicPr>
        <p:blipFill>
          <a:blip r:embed="rId2"/>
          <a:srcRect t="9213" b="18425"/>
          <a:stretch>
            <a:fillRect/>
          </a:stretch>
        </p:blipFill>
        <p:spPr bwMode="auto">
          <a:xfrm>
            <a:off x="357158" y="258986"/>
            <a:ext cx="8501122" cy="6151804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«КАТЮША» БМ-13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Н.И.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Тихомиров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В.А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. Артемьев </a:t>
            </a:r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Б.С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. Петропавловский </a:t>
            </a:r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Г.Э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latin typeface="Bookman Old Style" pitchFamily="18" charset="0"/>
              </a:rPr>
              <a:t>Лангемак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И.Т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. Клейменов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img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643470" cy="3184954"/>
          </a:xfrm>
          <a:prstGeom prst="rect">
            <a:avLst/>
          </a:prstGeom>
          <a:noFill/>
        </p:spPr>
      </p:pic>
      <p:pic>
        <p:nvPicPr>
          <p:cNvPr id="1027" name="Picture 3" descr="C:\Users\ИРИНА\Desktop\reklamafot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86058"/>
            <a:ext cx="5395911" cy="3664456"/>
          </a:xfrm>
          <a:prstGeom prst="rect">
            <a:avLst/>
          </a:prstGeom>
          <a:noFill/>
        </p:spPr>
      </p:pic>
      <p:pic>
        <p:nvPicPr>
          <p:cNvPr id="1028" name="Picture 4" descr="C:\Users\ИРИНА\Desktop\reklamafot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4457700" cy="3209925"/>
          </a:xfrm>
          <a:prstGeom prst="rect">
            <a:avLst/>
          </a:prstGeom>
          <a:noFill/>
        </p:spPr>
      </p:pic>
      <p:pic>
        <p:nvPicPr>
          <p:cNvPr id="1029" name="Picture 5" descr="C:\Users\ИРИНА\Desktop\A00006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7166"/>
            <a:ext cx="4857730" cy="3400411"/>
          </a:xfrm>
          <a:prstGeom prst="rect">
            <a:avLst/>
          </a:prstGeom>
          <a:noFill/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785786" y="1000108"/>
            <a:ext cx="7772400" cy="21844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Всё для фронта, всё для ПОБЕДЫ!</a:t>
            </a: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Внешняя баллистика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0418" name="Picture 2" descr="Внешняя баллистика пневматического оружия Боеприпасы, Пневма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774" y="2071678"/>
            <a:ext cx="6468141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357818" cy="607223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Владимир Павлович </a:t>
            </a:r>
            <a:r>
              <a:rPr lang="ru-RU" sz="4000" b="1" dirty="0" err="1" smtClean="0">
                <a:solidFill>
                  <a:srgbClr val="C00000"/>
                </a:solidFill>
              </a:rPr>
              <a:t>Бармин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>
                <a:solidFill>
                  <a:schemeClr val="bg1"/>
                </a:solidFill>
              </a:rPr>
              <a:t>Выдающийся советский ученый в области механики, машиностроения и ракетно-космической техники, главный конструктор наземных стартовых комплексов 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&quot;Королев: факты и мифы&quot;: &quot;Наука&quot;; Москва; 1994 isbn 5 02 000822 2 - старонка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3116"/>
            <a:ext cx="2381250" cy="3152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Рисунок 2" descr="180px-BM_13_TBiU_7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285728"/>
            <a:ext cx="4394203" cy="6228562"/>
          </a:xfrm>
          <a:noFill/>
          <a:ln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7158" y="357167"/>
            <a:ext cx="4929222" cy="717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5000"/>
              </a:spcBef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Представляла собой ферму из 16 направляющих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(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 балок), на которой располагались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132-мм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реактивные снаряды массой 42,5кг.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Она  монтировалась      на трехосном грузовом автомобиле ЗИС-6.</a:t>
            </a:r>
            <a:b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 несколько секунд установка выпускала                     16 мощных снарядов                        (с каждой балки по 2 снаряда: один шел сверху, другой – снизу).</a:t>
            </a:r>
          </a:p>
          <a:p>
            <a:pPr>
              <a:spcBef>
                <a:spcPct val="50000"/>
              </a:spcBef>
            </a:pPr>
            <a:endParaRPr lang="ru-RU" sz="2400" dirty="0" smtClean="0">
              <a:latin typeface="Bookman Old Style" pitchFamily="18" charset="0"/>
            </a:endParaRPr>
          </a:p>
          <a:p>
            <a:pPr>
              <a:spcBef>
                <a:spcPct val="35000"/>
              </a:spcBef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797436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Подвиг учёных Ленинграда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физика-мхи\ice-foto-topic-way-of-liv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В партизанских лесах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4" y="357166"/>
            <a:ext cx="5867400" cy="1143000"/>
          </a:xfrm>
        </p:spPr>
        <p:txBody>
          <a:bodyPr/>
          <a:lstStyle/>
          <a:p>
            <a:pPr marL="762000" indent="-762000"/>
            <a:r>
              <a:rPr lang="ru-RU" sz="4000" b="1" dirty="0" smtClean="0">
                <a:solidFill>
                  <a:srgbClr val="CC0000"/>
                </a:solidFill>
              </a:rPr>
              <a:t>     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714356"/>
            <a:ext cx="500062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                          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vsr.mil.by/wp-content/uploads/2014/02/32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3571865" cy="5442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5717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Военный инженер Тенгиз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Шавгулидзе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1941 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85926"/>
            <a:ext cx="4429124" cy="2266944"/>
          </a:xfrm>
        </p:spPr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Абрам </a:t>
            </a:r>
            <a:r>
              <a:rPr lang="ru-RU" sz="4000" b="1" dirty="0" smtClean="0">
                <a:solidFill>
                  <a:srgbClr val="CC0000"/>
                </a:solidFill>
              </a:rPr>
              <a:t/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Федорович 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Иоффе</a:t>
            </a:r>
            <a:endParaRPr lang="ru-RU" sz="2400" b="1" dirty="0">
              <a:solidFill>
                <a:srgbClr val="CC0000"/>
              </a:solidFill>
            </a:endParaRPr>
          </a:p>
        </p:txBody>
      </p:sp>
      <p:pic>
        <p:nvPicPr>
          <p:cNvPr id="4098" name="Picture 2" descr="C:\Users\ИРИНА\Desktop\Физики - фронту\иофф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65"/>
            <a:ext cx="4643450" cy="6199007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6643702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>
                <a:solidFill>
                  <a:schemeClr val="accent2"/>
                </a:solidFill>
                <a:latin typeface="Bookman Old Style" pitchFamily="18" charset="0"/>
              </a:rPr>
              <a:t>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C0000"/>
                </a:solidFill>
                <a:latin typeface="Bookman Old Style" pitchFamily="18" charset="0"/>
              </a:rPr>
              <a:t>Т</a:t>
            </a:r>
            <a:r>
              <a:rPr lang="ru-RU" b="1" dirty="0" err="1" smtClean="0">
                <a:solidFill>
                  <a:srgbClr val="CC0000"/>
                </a:solidFill>
                <a:latin typeface="Bookman Old Style" pitchFamily="18" charset="0"/>
              </a:rPr>
              <a:t>ермоэлектрогенератор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23556" name="Picture 4" descr="vedro1-1"/>
          <p:cNvPicPr>
            <a:picLocks noChangeAspect="1" noChangeArrowheads="1"/>
          </p:cNvPicPr>
          <p:nvPr/>
        </p:nvPicPr>
        <p:blipFill>
          <a:blip r:embed="rId2"/>
          <a:srcRect t="8441"/>
          <a:stretch>
            <a:fillRect/>
          </a:stretch>
        </p:blipFill>
        <p:spPr bwMode="auto">
          <a:xfrm>
            <a:off x="2500298" y="1571612"/>
            <a:ext cx="3415828" cy="46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5786446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    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4744" y="1142984"/>
            <a:ext cx="5429256" cy="571501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0" y="2714620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kern="0" dirty="0" smtClean="0">
                <a:solidFill>
                  <a:srgbClr val="CC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 днём ПОБЕДЫ!</a:t>
            </a:r>
            <a:r>
              <a:rPr kumimoji="0" lang="ru-RU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1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7158" y="285728"/>
            <a:ext cx="878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Академия наук получила от ЦК КПСС задание немедленно пересмотреть тематику научных и научно-технических работ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ускорить исследования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Вся научная деятельность теперь была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подчинена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трём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целям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796925" marR="0" lvl="0" indent="-69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конструирование новых средств     обороны и наступления;</a:t>
            </a:r>
          </a:p>
          <a:p>
            <a:pPr marL="796925" marR="0" lvl="0" indent="-69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Vladimir Script" pitchFamily="66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научная помощь промышленности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производящей оружие и боеприпасы;</a:t>
            </a:r>
          </a:p>
          <a:p>
            <a:pPr marL="796925" marR="0" lvl="0" indent="-698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изыскание новых сырьевых и энергетических ресурсов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ladimir Script" pitchFamily="66" charset="0"/>
                <a:ea typeface="+mn-ea"/>
                <a:cs typeface="+mn-cs"/>
              </a:rPr>
              <a:t> замена дефицитных материалов более простыми.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К учёным всей страны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0042"/>
            <a:ext cx="9144000" cy="4373563"/>
          </a:xfrm>
        </p:spPr>
        <p:txBody>
          <a:bodyPr/>
          <a:lstStyle/>
          <a:p>
            <a:pPr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"В этот час решительного боя советские ученые идут со своим народом, отдавая все силы борьбе с фашистскими поджигателями войны - во имя защиты своей Родины и во имя защиты свободы мировой науки и спасения культуры, служащей всему человечеству".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А.Ф.Иоффе,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П.Л.Капица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    и другие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Военный флот в годы второй мировой войны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изика-мхи\0241a7dc7c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412" y="0"/>
            <a:ext cx="7986588" cy="4929222"/>
          </a:xfrm>
          <a:prstGeom prst="rect">
            <a:avLst/>
          </a:prstGeom>
          <a:noFill/>
        </p:spPr>
      </p:pic>
      <p:pic>
        <p:nvPicPr>
          <p:cNvPr id="1027" name="Picture 3" descr="C:\Users\ИРИНА\Desktop\Физики - фронту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714766" cy="2600336"/>
          </a:xfrm>
          <a:prstGeom prst="rect">
            <a:avLst/>
          </a:prstGeom>
          <a:noFill/>
        </p:spPr>
      </p:pic>
      <p:pic>
        <p:nvPicPr>
          <p:cNvPr id="4" name="Рисунок 3" descr="http://festival.1september.ru/articles/587036/img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72008"/>
            <a:ext cx="3114681" cy="21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 descr="Безымянный4.JPG"/>
          <p:cNvPicPr>
            <a:picLocks noChangeAspect="1"/>
          </p:cNvPicPr>
          <p:nvPr/>
        </p:nvPicPr>
        <p:blipFill>
          <a:blip r:embed="rId2"/>
          <a:srcRect l="8745" t="9863" r="11027" b="7945"/>
          <a:stretch>
            <a:fillRect/>
          </a:stretch>
        </p:blipFill>
        <p:spPr bwMode="auto">
          <a:xfrm>
            <a:off x="357158" y="357166"/>
            <a:ext cx="83627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ИРИНА\Desktop\Физики - фронту\12441451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429684" cy="62150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14876" y="5715016"/>
            <a:ext cx="414164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Эскадренный миноносец </a:t>
            </a:r>
          </a:p>
          <a:p>
            <a:pPr algn="ctr"/>
            <a:r>
              <a:rPr lang="ru-RU" sz="2400" b="1" dirty="0" smtClean="0"/>
              <a:t>«МАРАТ»</a:t>
            </a:r>
            <a:endParaRPr lang="ru-RU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>
                <a:solidFill>
                  <a:srgbClr val="CC0000"/>
                </a:solidFill>
              </a:rPr>
              <a:t>Безобмоточный</a:t>
            </a:r>
            <a:r>
              <a:rPr lang="ru-RU" sz="4000" b="1" dirty="0" smtClean="0">
                <a:solidFill>
                  <a:srgbClr val="CC0000"/>
                </a:solidFill>
              </a:rPr>
              <a:t>  метод размагничивания кораблей</a:t>
            </a:r>
            <a:endParaRPr lang="ru-RU" sz="4000" b="1" dirty="0">
              <a:solidFill>
                <a:srgbClr val="CC0000"/>
              </a:solidFill>
            </a:endParaRPr>
          </a:p>
        </p:txBody>
      </p:sp>
      <p:pic>
        <p:nvPicPr>
          <p:cNvPr id="4" name="Содержимое 6" descr="Имянный4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296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клад отечественной физики в Победу">
  <a:themeElements>
    <a:clrScheme name="Вклад отечественных физиков в Побед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клад отечественных физиков в Победу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клад отечественных физиков в Побед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Вклад отечественной физики в Победу</Template>
  <TotalTime>1631</TotalTime>
  <Words>649</Words>
  <Application>Microsoft PowerPoint</Application>
  <PresentationFormat>Экран (4:3)</PresentationFormat>
  <Paragraphs>167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Вклад отечественной физики в Победу</vt:lpstr>
      <vt:lpstr>Учёные-физики  фронту </vt:lpstr>
      <vt:lpstr>Слайд 2</vt:lpstr>
      <vt:lpstr>Слайд 3</vt:lpstr>
      <vt:lpstr>Слайд 4</vt:lpstr>
      <vt:lpstr>К учёным всей страны</vt:lpstr>
      <vt:lpstr>Военный флот в годы второй мировой войны</vt:lpstr>
      <vt:lpstr>Слайд 7</vt:lpstr>
      <vt:lpstr>Слайд 8</vt:lpstr>
      <vt:lpstr>Безобмоточный  метод размагничивания кораблей</vt:lpstr>
      <vt:lpstr>Слайд 10</vt:lpstr>
      <vt:lpstr>Анатолий  Петрович Александров </vt:lpstr>
      <vt:lpstr>Курчатов  Игорь  Васильевич </vt:lpstr>
      <vt:lpstr>Стальные крылья Родины</vt:lpstr>
      <vt:lpstr>Подъемная сила крыла</vt:lpstr>
      <vt:lpstr>Слайд 15</vt:lpstr>
      <vt:lpstr>Семён  Алексеевич  Лавочкин   </vt:lpstr>
      <vt:lpstr>ЛА-5</vt:lpstr>
      <vt:lpstr>Слайд 18</vt:lpstr>
      <vt:lpstr>Слайд 19</vt:lpstr>
      <vt:lpstr>Слайд 20</vt:lpstr>
      <vt:lpstr>Слайд 21</vt:lpstr>
      <vt:lpstr>Броня крепка  и танки наши быстры</vt:lpstr>
      <vt:lpstr>Советский лёгкий пехотный танк 1920-х годов</vt:lpstr>
      <vt:lpstr>Танк ИСУ-152</vt:lpstr>
      <vt:lpstr>Т-34</vt:lpstr>
      <vt:lpstr>Кошкин Михаил  Ильич  конструктор советских танков А-20, А-32, Т-34</vt:lpstr>
      <vt:lpstr>Слайд 27</vt:lpstr>
      <vt:lpstr>“Артиллерия – бог войны”</vt:lpstr>
      <vt:lpstr>   «КАТЮША» БМ-13</vt:lpstr>
      <vt:lpstr>Внешняя баллистика</vt:lpstr>
      <vt:lpstr>Владимир Павлович Бармин Выдающийся советский ученый в области механики, машиностроения и ракетно-космической техники, главный конструктор наземных стартовых комплексов </vt:lpstr>
      <vt:lpstr>Слайд 32</vt:lpstr>
      <vt:lpstr>Подвиг учёных Ленинграда</vt:lpstr>
      <vt:lpstr>Слайд 34</vt:lpstr>
      <vt:lpstr>В партизанских лесах</vt:lpstr>
      <vt:lpstr>     </vt:lpstr>
      <vt:lpstr>Абрам  Федорович  Иоффе</vt:lpstr>
      <vt:lpstr>Термоэлектрогенератор</vt:lpstr>
      <vt:lpstr>Слайд 39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Учёные физики - фронту</dc:title>
  <dc:subject>Вклад советских учёных-физиков в победу</dc:subject>
  <dc:creator>Сарахман Ирина Дмитриевна</dc:creator>
  <cp:lastModifiedBy>Admin</cp:lastModifiedBy>
  <cp:revision>184</cp:revision>
  <cp:lastPrinted>1601-01-01T00:00:00Z</cp:lastPrinted>
  <dcterms:created xsi:type="dcterms:W3CDTF">2011-11-11T17:04:31Z</dcterms:created>
  <dcterms:modified xsi:type="dcterms:W3CDTF">2015-02-13T11:22:48Z</dcterms:modified>
  <cp:category>устный журнал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