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6C2CEA0-BC9D-46E6-B5BC-239385379C74}" type="datetimeFigureOut">
              <a:rPr lang="ru-RU" smtClean="0"/>
              <a:t>23.12.2014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940D6E3-EC5E-459D-B118-5076D032D0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CEA0-BC9D-46E6-B5BC-239385379C74}" type="datetimeFigureOut">
              <a:rPr lang="ru-RU" smtClean="0"/>
              <a:t>23.12.2014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0D6E3-EC5E-459D-B118-5076D032D0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CEA0-BC9D-46E6-B5BC-239385379C74}" type="datetimeFigureOut">
              <a:rPr lang="ru-RU" smtClean="0"/>
              <a:t>23.12.2014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0D6E3-EC5E-459D-B118-5076D032D0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6C2CEA0-BC9D-46E6-B5BC-239385379C74}" type="datetimeFigureOut">
              <a:rPr lang="ru-RU" smtClean="0"/>
              <a:t>23.12.2014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940D6E3-EC5E-459D-B118-5076D032D0A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6C2CEA0-BC9D-46E6-B5BC-239385379C74}" type="datetimeFigureOut">
              <a:rPr lang="ru-RU" smtClean="0"/>
              <a:t>23.12.2014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940D6E3-EC5E-459D-B118-5076D032D0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CEA0-BC9D-46E6-B5BC-239385379C74}" type="datetimeFigureOut">
              <a:rPr lang="ru-RU" smtClean="0"/>
              <a:t>23.12.2014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0D6E3-EC5E-459D-B118-5076D032D0A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CEA0-BC9D-46E6-B5BC-239385379C74}" type="datetimeFigureOut">
              <a:rPr lang="ru-RU" smtClean="0"/>
              <a:t>23.12.2014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0D6E3-EC5E-459D-B118-5076D032D0A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6C2CEA0-BC9D-46E6-B5BC-239385379C74}" type="datetimeFigureOut">
              <a:rPr lang="ru-RU" smtClean="0"/>
              <a:t>23.12.2014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40D6E3-EC5E-459D-B118-5076D032D0A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CEA0-BC9D-46E6-B5BC-239385379C74}" type="datetimeFigureOut">
              <a:rPr lang="ru-RU" smtClean="0"/>
              <a:t>23.12.2014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0D6E3-EC5E-459D-B118-5076D032D0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6C2CEA0-BC9D-46E6-B5BC-239385379C74}" type="datetimeFigureOut">
              <a:rPr lang="ru-RU" smtClean="0"/>
              <a:t>23.12.2014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940D6E3-EC5E-459D-B118-5076D032D0A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6C2CEA0-BC9D-46E6-B5BC-239385379C74}" type="datetimeFigureOut">
              <a:rPr lang="ru-RU" smtClean="0"/>
              <a:t>23.12.2014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40D6E3-EC5E-459D-B118-5076D032D0A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6C2CEA0-BC9D-46E6-B5BC-239385379C74}" type="datetimeFigureOut">
              <a:rPr lang="ru-RU" smtClean="0"/>
              <a:t>23.12.2014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940D6E3-EC5E-459D-B118-5076D032D0A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B050"/>
                </a:solidFill>
              </a:rPr>
              <a:t>Урок  подвижных  игр  с  элементами баскетбола. </a:t>
            </a:r>
            <a:r>
              <a:rPr lang="ru-RU" dirty="0" smtClean="0">
                <a:solidFill>
                  <a:srgbClr val="00B050"/>
                </a:solidFill>
              </a:rPr>
              <a:t/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3-й </a:t>
            </a:r>
            <a:r>
              <a:rPr lang="ru-RU" dirty="0" smtClean="0">
                <a:solidFill>
                  <a:srgbClr val="00B050"/>
                </a:solidFill>
              </a:rPr>
              <a:t>класс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 anchor="ctr">
            <a:normAutofit/>
          </a:bodyPr>
          <a:lstStyle/>
          <a:p>
            <a:r>
              <a:rPr lang="ru-RU" sz="3200" i="1" dirty="0" err="1" smtClean="0">
                <a:solidFill>
                  <a:schemeClr val="accent4"/>
                </a:solidFill>
                <a:latin typeface="MingLiU_HKSCS" pitchFamily="18" charset="-120"/>
                <a:ea typeface="MingLiU_HKSCS" pitchFamily="18" charset="-120"/>
              </a:rPr>
              <a:t>Базаевой</a:t>
            </a:r>
            <a:r>
              <a:rPr lang="ru-RU" sz="3200" i="1" dirty="0" smtClean="0">
                <a:solidFill>
                  <a:schemeClr val="accent4"/>
                </a:solidFill>
                <a:latin typeface="MingLiU_HKSCS" pitchFamily="18" charset="-120"/>
                <a:ea typeface="MingLiU_HKSCS" pitchFamily="18" charset="-120"/>
              </a:rPr>
              <a:t> Эллы Аркадиевны </a:t>
            </a:r>
            <a:endParaRPr lang="ru-RU" sz="3200" i="1" dirty="0">
              <a:solidFill>
                <a:schemeClr val="accent4"/>
              </a:solidFill>
              <a:latin typeface="MingLiU_HKSCS" pitchFamily="18" charset="-120"/>
              <a:ea typeface="MingLiU_HKSCS" pitchFamily="18" charset="-120"/>
            </a:endParaRPr>
          </a:p>
        </p:txBody>
      </p:sp>
      <p:pic>
        <p:nvPicPr>
          <p:cNvPr id="7" name="Рисунок 6" descr="0002-005-Spor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836712"/>
            <a:ext cx="2088232" cy="230425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620688"/>
            <a:ext cx="2736304" cy="13681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04864"/>
            <a:ext cx="7715200" cy="36004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Задачи урока: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 1) </a:t>
            </a:r>
            <a:r>
              <a:rPr lang="ru-RU" b="1" i="1" dirty="0" smtClean="0">
                <a:solidFill>
                  <a:srgbClr val="002060"/>
                </a:solidFill>
              </a:rPr>
              <a:t>образовательные</a:t>
            </a:r>
            <a:r>
              <a:rPr lang="ru-RU" dirty="0" smtClean="0">
                <a:solidFill>
                  <a:srgbClr val="002060"/>
                </a:solidFill>
              </a:rPr>
              <a:t>: научить передачам двумя руками от груди и сверху из-за головы; совершенствовать ловлю мяча двумя руками;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2)</a:t>
            </a:r>
            <a:r>
              <a:rPr lang="ru-RU" b="1" i="1" dirty="0" smtClean="0">
                <a:solidFill>
                  <a:srgbClr val="002060"/>
                </a:solidFill>
              </a:rPr>
              <a:t>оздоровительные</a:t>
            </a:r>
            <a:r>
              <a:rPr lang="ru-RU" dirty="0" smtClean="0">
                <a:solidFill>
                  <a:srgbClr val="002060"/>
                </a:solidFill>
              </a:rPr>
              <a:t>: укреплять здоровье; развивать ловкость, координацию, быстроту;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3)</a:t>
            </a:r>
            <a:r>
              <a:rPr lang="ru-RU" b="1" i="1" dirty="0" smtClean="0">
                <a:solidFill>
                  <a:srgbClr val="002060"/>
                </a:solidFill>
              </a:rPr>
              <a:t>воспитательная</a:t>
            </a:r>
            <a:r>
              <a:rPr lang="ru-RU" i="1" dirty="0" smtClean="0">
                <a:solidFill>
                  <a:srgbClr val="002060"/>
                </a:solidFill>
              </a:rPr>
              <a:t>: </a:t>
            </a:r>
            <a:r>
              <a:rPr lang="ru-RU" dirty="0" smtClean="0">
                <a:solidFill>
                  <a:srgbClr val="002060"/>
                </a:solidFill>
              </a:rPr>
              <a:t>прививать активность, внимательность и чувство коллективизма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Инвентарь</a:t>
            </a:r>
            <a:r>
              <a:rPr lang="ru-RU" dirty="0" smtClean="0">
                <a:solidFill>
                  <a:srgbClr val="002060"/>
                </a:solidFill>
              </a:rPr>
              <a:t>: баскетбольные мячи.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pic>
        <p:nvPicPr>
          <p:cNvPr id="4" name="Рисунок 3" descr="0001-001-Sportivnye-det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332655"/>
            <a:ext cx="3744416" cy="20357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31640" y="9087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sz="quarter" idx="1"/>
          </p:nvPr>
        </p:nvGraphicFramePr>
        <p:xfrm>
          <a:off x="251520" y="211744"/>
          <a:ext cx="7848872" cy="6446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7447"/>
                <a:gridCol w="4562599"/>
                <a:gridCol w="718626"/>
                <a:gridCol w="1800200"/>
              </a:tblGrid>
              <a:tr h="555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mbria"/>
                          <a:ea typeface="Adobe Fan Heiti Std B"/>
                          <a:cs typeface="Times New Roman"/>
                        </a:rPr>
                        <a:t>Часть урока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mbria"/>
                          <a:ea typeface="Adobe Fan Heiti Std B"/>
                          <a:cs typeface="Times New Roman"/>
                        </a:rPr>
                        <a:t>Содержание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mbria"/>
                          <a:ea typeface="Adobe Fan Heiti Std B"/>
                          <a:cs typeface="Times New Roman"/>
                        </a:rPr>
                        <a:t>Дозировка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mbria"/>
                          <a:ea typeface="Adobe Fan Heiti Std B"/>
                          <a:cs typeface="Times New Roman"/>
                        </a:rPr>
                        <a:t>Организационно-методические указания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451"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Подготовительная             (14-15мин)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1.Постороение в одну шеренгу, приветствие, сообщение задач урока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До 1 мин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Соблюдать правильную осанку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56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2. Разновидности ходьбы (на носках, руки в стороны; на пятках, руки вверх; в полу-приседе, руки на пояс)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1-2 мин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Туловище держать прямо, голову поднять, спина прямая</a:t>
                      </a:r>
                    </a:p>
                  </a:txBody>
                  <a:tcPr marL="68580" marR="68580" marT="0" marB="0"/>
                </a:tc>
              </a:tr>
              <a:tr h="4583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3. Разновидности бега (равномерный; «змейкой»; приставным шагом левым (правым) боком)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1-2 мин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Дистанция – 2 шага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09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4. Перестроение в колонну по два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До 30 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Поворотами в движении. Указать дистанцию и интервал  (3 шага)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488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5. </a:t>
                      </a:r>
                      <a:r>
                        <a:rPr lang="ru-RU" sz="1100" dirty="0" err="1">
                          <a:latin typeface="Cambria"/>
                          <a:ea typeface="Adobe Fan Heiti Std B"/>
                          <a:cs typeface="Times New Roman"/>
                        </a:rPr>
                        <a:t>Общеразвивающие</a:t>
                      </a: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 упражнения с баскетбольными мячами:</a:t>
                      </a:r>
                      <a:b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</a:b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• исходное положение (И.П.) – основная стойка, мяч в руках внизу. 1-2 – подняться носки, руки вверх, прогнуться; 3-4 – И.П.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•И.П. – стойка ноги врозь, мяч внизу. 1- руки вверх; 2- наклон влево; 3- руки вверх; 4- наклон вперед; 5 – руки вверх; 6 – наклон вправо; 7- руки вверх; 8 – И.П.</a:t>
                      </a:r>
                      <a:b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</a:b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•И.П. – то же, мяч в согнутых руках.   1 – поворот туловища влево, выпрямить руки; 2- И.П.; 3-4 – то же вправо;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•И.П. – основная стойка, мяч в согнутых руках. 1- присед, мяч вперед; 2- И.П.; 3- присед, мяч над головой; 4- И.П.;</a:t>
                      </a:r>
                      <a:b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</a:b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•И.П.- то же. Вращение мяча вокруг тела влево(вправо);</a:t>
                      </a:r>
                      <a:b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</a:b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•И.П. –стойка ноги врозь. Вращение мяча вокруг тела влево(вправо)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•И.П. – Вращение мяча вокруг ног «восьмеркой»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5-6 мин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6-8 раз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6-8 раз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6-8 раз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6-8 раз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6-8 раз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6-8 раз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6-8 раз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Раздать мячи. Удерживать равновесие.</a:t>
                      </a:r>
                      <a:b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</a:b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Руки прямые.</a:t>
                      </a:r>
                      <a:b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</a:b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С большой амплитудой.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Удерживать равновесие.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В индивидуальном темпе.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На мяч не смотреть.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Удерживать равновесие.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56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6. Подбрасывание мяча с хлопками и его ловля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До 1 мин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Высоту учащиеся регулируют самостоятельно.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1" y="188912"/>
          <a:ext cx="7571184" cy="6408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562"/>
                <a:gridCol w="2117198"/>
                <a:gridCol w="932752"/>
                <a:gridCol w="3707672"/>
              </a:tblGrid>
              <a:tr h="4577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mbria"/>
                          <a:ea typeface="Adobe Fan Heiti Std B"/>
                          <a:cs typeface="Times New Roman"/>
                        </a:rPr>
                        <a:t>Часть урока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mbria"/>
                          <a:ea typeface="Adobe Fan Heiti Std B"/>
                          <a:cs typeface="Times New Roman"/>
                        </a:rPr>
                        <a:t>Содержание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mbria"/>
                          <a:ea typeface="Adobe Fan Heiti Std B"/>
                          <a:cs typeface="Times New Roman"/>
                        </a:rPr>
                        <a:t>Дозировка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mbria"/>
                          <a:ea typeface="Adobe Fan Heiti Std B"/>
                          <a:cs typeface="Times New Roman"/>
                        </a:rPr>
                        <a:t>Организационно-методические указания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15491">
                <a:tc row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Основная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(25-27 мин)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1. Передача мяча двумя руками от груди: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•по воздуху;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•с ударами об пол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3-4 мин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Учащиеся стоят в две шеренги, лицом друг к другу, у одной шеренги мячи. Следить за точностью передачи. Одна нога немного впереди, колени согнуты. Мяч возле груди, пальцы широко расставлены.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443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2. Передача мяча в движении (ведение мяча-остановка-передача двумя руками от груди-стать в конец колонны напротив)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3-4 мин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Команды перестраиваются в четыре колонны друг против друга. При остановке оттолкнуться левой ногой и приземлиться на обе ноги, поймав мяч одновременно двумя руками. Вид передачи – по заданию учителя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154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3. Эстафета «Гонка мячей над головой»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3-4 мин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У управляющего каждой команды – по баскетбольному мячу. По сигналу учителя игроки передают мяч над головой в конец колонны и назад. Побеждает команда, у которой мяч быстрее окажется у первого игрока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66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4.Эстафета «Гонка мячей под ногами»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3-4 мин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Ноги игроков широко расставлены, дистанция между игроками – 1 шаг. Условия проведения эстафеты аналогичны предыдущей.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66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5. Эстафета «Гонка мячей “волной”»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3-4 мин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Игроки стоят на расстоянии 1 м друг от друга. По сигналу учителя первый игрок передает мяч сверху над головой, второй – снизу и т.д.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443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6. Эстафета «Передал – садись!»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3-4 мин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Игроки стоят в колонну по одному, капитан с мячом – к ним лицом на расстоянии 4-5 м. По сигналу учителя капитан передает мяч заданным способом первому участнику, тот – возвращает мяч обратно капитану и садится. Побеждает команд, финишировавшая первой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77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7.Ведение мяча по прямой и «змейкой»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2-3 мин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В колонну по одному в медленном темпе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7"/>
          <p:cNvGraphicFramePr>
            <a:graphicFrameLocks noGrp="1"/>
          </p:cNvGraphicFramePr>
          <p:nvPr>
            <p:ph sz="quarter" idx="1"/>
          </p:nvPr>
        </p:nvGraphicFramePr>
        <p:xfrm>
          <a:off x="467543" y="260649"/>
          <a:ext cx="7560842" cy="5541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898"/>
                <a:gridCol w="3338586"/>
                <a:gridCol w="1093730"/>
                <a:gridCol w="1325323"/>
                <a:gridCol w="1014305"/>
              </a:tblGrid>
              <a:tr h="40328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Заключительная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(3-5 мин)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1. Упражнения для профилактики простуды: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•И.П. – основная стойка. Спиралевидными движениями провести пальцами от висков к затылку;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•И.П. – сидя с  перекрещенными ногами. Поглаживание ушных раковин по краям, по бороздкам внутри раковин и за ушами;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•И.П. – то же. Поглаживание области грудной клетки, произнося: «Я хороший(-</a:t>
                      </a:r>
                      <a:r>
                        <a:rPr lang="ru-RU" sz="1100" dirty="0" err="1">
                          <a:latin typeface="Cambria"/>
                          <a:ea typeface="Adobe Fan Heiti Std B"/>
                          <a:cs typeface="Times New Roman"/>
                        </a:rPr>
                        <a:t>ая</a:t>
                      </a: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), умный(-</a:t>
                      </a:r>
                      <a:r>
                        <a:rPr lang="ru-RU" sz="1100" dirty="0" err="1">
                          <a:latin typeface="Cambria"/>
                          <a:ea typeface="Adobe Fan Heiti Std B"/>
                          <a:cs typeface="Times New Roman"/>
                        </a:rPr>
                        <a:t>ая</a:t>
                      </a: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), добрый(-</a:t>
                      </a:r>
                      <a:r>
                        <a:rPr lang="ru-RU" sz="1100" dirty="0" err="1">
                          <a:latin typeface="Cambria"/>
                          <a:ea typeface="Adobe Fan Heiti Std B"/>
                          <a:cs typeface="Times New Roman"/>
                        </a:rPr>
                        <a:t>ая</a:t>
                      </a: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)»;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•И.П. – то же. Поглаживание живота по часовой стрелке, похлопывание ладонью, кулаком; снова поглаживание, пощипывание; имитация движения человека, замешивающего тесто; снова поглаживание;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И.П. – то же. Поглаживание, пощипывание, растирание голеней и бедер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mbria"/>
                          <a:ea typeface="Adobe Fan Heiti Std B"/>
                          <a:cs typeface="Times New Roman"/>
                        </a:rPr>
                        <a:t>                                                                  2-3 </a:t>
                      </a: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мин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В индивидуальном темпе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/>
                </a:tc>
              </a:tr>
              <a:tr h="412823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mbria"/>
                        <a:ea typeface="Adobe Fan Heiti Std B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2. Построение в одну шеренгу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До 30 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По росту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/>
                </a:tc>
              </a:tr>
              <a:tr h="5478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3. Подведение итогов урока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1-2 мин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Оценить деятельность учащихся на уроке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78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4. Домашнее задание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mbria"/>
                          <a:ea typeface="Adobe Fan Heiti Std B"/>
                          <a:cs typeface="Times New Roman"/>
                        </a:rPr>
                        <a:t>До 30 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mbria"/>
                          <a:ea typeface="Adobe Fan Heiti Std B"/>
                          <a:cs typeface="Times New Roman"/>
                        </a:rPr>
                        <a:t>Выполнять комплекс для профилактики простуды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76</TotalTime>
  <Words>679</Words>
  <Application>Microsoft Office PowerPoint</Application>
  <PresentationFormat>Экран (4:3)</PresentationFormat>
  <Paragraphs>99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Урок  подвижных  игр  с  элементами баскетбола.  3-й класс 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Тавасиевы</dc:creator>
  <cp:lastModifiedBy>Тавасиевы</cp:lastModifiedBy>
  <cp:revision>9</cp:revision>
  <dcterms:created xsi:type="dcterms:W3CDTF">2014-12-23T06:55:37Z</dcterms:created>
  <dcterms:modified xsi:type="dcterms:W3CDTF">2014-12-23T08:12:10Z</dcterms:modified>
</cp:coreProperties>
</file>