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5" r:id="rId13"/>
    <p:sldId id="276" r:id="rId14"/>
    <p:sldId id="280" r:id="rId15"/>
    <p:sldId id="281" r:id="rId16"/>
    <p:sldId id="286" r:id="rId17"/>
    <p:sldId id="287" r:id="rId18"/>
    <p:sldId id="288" r:id="rId19"/>
    <p:sldId id="292" r:id="rId20"/>
    <p:sldId id="29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709"/>
    <a:srgbClr val="9FC838"/>
    <a:srgbClr val="003300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3F9098-6A60-4275-B0F6-794495ABCC1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7B3561-8492-4152-B0E1-CB4EF7D03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F9098-6A60-4275-B0F6-794495ABCC1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B3561-8492-4152-B0E1-CB4EF7D03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F9098-6A60-4275-B0F6-794495ABCC1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B3561-8492-4152-B0E1-CB4EF7D03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F9098-6A60-4275-B0F6-794495ABCC1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B3561-8492-4152-B0E1-CB4EF7D037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F9098-6A60-4275-B0F6-794495ABCC1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B3561-8492-4152-B0E1-CB4EF7D037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F9098-6A60-4275-B0F6-794495ABCC1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B3561-8492-4152-B0E1-CB4EF7D037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F9098-6A60-4275-B0F6-794495ABCC1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B3561-8492-4152-B0E1-CB4EF7D03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F9098-6A60-4275-B0F6-794495ABCC1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B3561-8492-4152-B0E1-CB4EF7D037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F9098-6A60-4275-B0F6-794495ABCC1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B3561-8492-4152-B0E1-CB4EF7D03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93F9098-6A60-4275-B0F6-794495ABCC1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7B3561-8492-4152-B0E1-CB4EF7D03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3F9098-6A60-4275-B0F6-794495ABCC1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7B3561-8492-4152-B0E1-CB4EF7D037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93F9098-6A60-4275-B0F6-794495ABCC1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97B3561-8492-4152-B0E1-CB4EF7D03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97654"/>
            <a:ext cx="25202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91680" y="238735"/>
            <a:ext cx="71287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Приемы организации деятельности обучающихся на уроке в соответствии ФГОС 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229199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Окрикова</a:t>
            </a:r>
            <a:r>
              <a:rPr lang="ru-RU" sz="2800" b="1" dirty="0" smtClean="0"/>
              <a:t> В.К.</a:t>
            </a:r>
          </a:p>
          <a:p>
            <a:r>
              <a:rPr lang="ru-RU" sz="2800" b="1" dirty="0" smtClean="0"/>
              <a:t>МБОУ «Больше- </a:t>
            </a:r>
            <a:r>
              <a:rPr lang="ru-RU" sz="2800" b="1" dirty="0" err="1" smtClean="0"/>
              <a:t>Машляковская</a:t>
            </a:r>
            <a:r>
              <a:rPr lang="ru-RU" sz="2800" b="1" dirty="0" smtClean="0"/>
              <a:t> СОШ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4110406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Задания на применение основных 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логических операций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820472" cy="29238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-задания    на сравнение и систематизацию материала (развивают память, внимание и наблюдательность)</a:t>
            </a:r>
          </a:p>
          <a:p>
            <a:r>
              <a:rPr lang="ru-RU" sz="2000" dirty="0" smtClean="0"/>
              <a:t>-задачи, в решении которых заранее заложена ошибка   (развивают аналитические способности, наблюдательность и внимание)</a:t>
            </a:r>
          </a:p>
          <a:p>
            <a:r>
              <a:rPr lang="ru-RU" sz="2000" dirty="0" smtClean="0"/>
              <a:t>-задания «с поиском предметов (понятий)» (развивают  наблюдательность и внимание)</a:t>
            </a:r>
          </a:p>
          <a:p>
            <a:r>
              <a:rPr lang="ru-RU" sz="2000" dirty="0" smtClean="0"/>
              <a:t>-задания на применение основных логических операций ( на абстрагирование, на обобщение, на конкретизацию,  на классификацию, на установление связей между понятиям</a:t>
            </a:r>
            <a:r>
              <a:rPr lang="ru-RU" sz="2400" dirty="0" smtClean="0"/>
              <a:t>и)</a:t>
            </a:r>
            <a:endParaRPr lang="ru-RU" sz="2400" dirty="0"/>
          </a:p>
        </p:txBody>
      </p:sp>
      <p:pic>
        <p:nvPicPr>
          <p:cNvPr id="25601" name="Picture 1" descr="C:\Users\винера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005064"/>
            <a:ext cx="4824536" cy="2852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7818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leg_home\Desktop\principy-obuchenij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1" y="2301"/>
            <a:ext cx="2803082" cy="29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97171"/>
            <a:ext cx="597666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проблемного урока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8894" y="1052736"/>
            <a:ext cx="59733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-подготовительный этап;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этап создания проблемной ситуации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-осознание учащимися темы или отдельного вопроса темы в виде учебной проблемы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выдвижение гипотезы, предположений, обоснование гипотезы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36510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доказательство, решение и вывод по сформулированной учебной проблеме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-закрепление и обсуждение полученных данных, применение этих знаний в новых ситуациях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85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Недостатки</a:t>
            </a:r>
            <a:endParaRPr lang="ru-RU" sz="4000" b="1" cap="all" dirty="0">
              <a:ln w="0"/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1267" name="Picture 3" descr="C:\Users\oleg_home\Desktop\1318357864_disadvantage.ap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3168352" cy="28876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6584" y="1410284"/>
            <a:ext cx="5621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-новые технологии связаны с огромными экономическими затратами, очевидна трудоемкость составления и разработки проблемных задач</a:t>
            </a:r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2323" y="2905844"/>
            <a:ext cx="8869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-большой удельный  вес самостоятельной работы, что не очень сознательными учащимися  класса воспринимается, как </a:t>
            </a:r>
            <a:r>
              <a:rPr lang="ru-RU" b="1" dirty="0" err="1" smtClean="0"/>
              <a:t>предоставленность</a:t>
            </a:r>
            <a:r>
              <a:rPr lang="ru-RU" b="1" dirty="0" smtClean="0"/>
              <a:t> самим себе, как повод для безделья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3390" y="4005064"/>
            <a:ext cx="8670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-</a:t>
            </a:r>
            <a:r>
              <a:rPr lang="ru-RU" b="1" dirty="0"/>
              <a:t>к</a:t>
            </a:r>
            <a:r>
              <a:rPr lang="ru-RU" b="1" dirty="0" smtClean="0"/>
              <a:t>оличество часов (2ч) не позволяет в полной мере использовать тренировочные задания, проблемные задачи для эффективного развития мыслительной деятельности учащихся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136" y="5096616"/>
            <a:ext cx="8664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-</a:t>
            </a:r>
            <a:r>
              <a:rPr lang="ru-RU" b="1" dirty="0"/>
              <a:t>н</a:t>
            </a:r>
            <a:r>
              <a:rPr lang="ru-RU" b="1" dirty="0" smtClean="0"/>
              <a:t>едостаток компьютерной  и копировальной техники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2996" y="5499996"/>
            <a:ext cx="8881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-</a:t>
            </a:r>
            <a:r>
              <a:rPr lang="ru-RU" b="1" dirty="0"/>
              <a:t>б</a:t>
            </a:r>
            <a:r>
              <a:rPr lang="ru-RU" b="1" dirty="0" smtClean="0"/>
              <a:t>ольшие затраты времени на достижение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585574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64369"/>
            <a:ext cx="63367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Преимущества</a:t>
            </a:r>
            <a:endParaRPr lang="ru-RU" sz="4000" b="1" cap="all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2290" name="Picture 2" descr="C:\Users\oleg_home\Desktop\pamm-271x2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5074"/>
            <a:ext cx="2351365" cy="235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686" y="2417907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   -формированию у них способности к самостоятельному добыванию знаний путем собственной творческой деятельности</a:t>
            </a:r>
          </a:p>
          <a:p>
            <a:r>
              <a:rPr lang="ru-RU" b="1" dirty="0" smtClean="0"/>
              <a:t>   -развивает интерес к учебному труду</a:t>
            </a:r>
          </a:p>
          <a:p>
            <a:r>
              <a:rPr lang="ru-RU" b="1" dirty="0" smtClean="0"/>
              <a:t>   -обеспечивает прочные и систематизированные результаты обучения.</a:t>
            </a:r>
          </a:p>
          <a:p>
            <a:r>
              <a:rPr lang="ru-RU" b="1" dirty="0" smtClean="0"/>
              <a:t>   -помогает в преодолении неуспеваемости обучающихся и повышение их познавательной мотивации.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-формирует  рефлексивную оценку собственной деятельности обучающихся, а также учит  проектировать свою последующую работу с учётом этой рефлексивной оценки.</a:t>
            </a:r>
          </a:p>
          <a:p>
            <a:r>
              <a:rPr lang="ru-RU" b="1" dirty="0" smtClean="0"/>
              <a:t>   -помогает  устранять пробелы в знаниях учащихся, готовить детей к олимпиадам  и сдаче ОГЭ и ЕГЭ.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406" y="1490757"/>
            <a:ext cx="6530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-способствует не только приобретению учащимися необходимой системы знаний, умений и навыков, но и достижению высокого уровня их умственного развития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059391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0"/>
            <a:ext cx="565212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Этапы работы над проектом</a:t>
            </a:r>
            <a:endParaRPr lang="ru-RU" sz="2400" dirty="0">
              <a:latin typeface="Arial Black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19" y="620686"/>
          <a:ext cx="8892481" cy="599122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72209"/>
                <a:gridCol w="3179293"/>
                <a:gridCol w="3840979"/>
              </a:tblGrid>
              <a:tr h="261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Этапы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Деятельность учащихся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Деятельность учителя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3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Организационно-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подготовитель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/>
                        <a:t>ный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Выбор темы проекта, определение его цели и задач, разработка реализации плана идеи, формирование микрогрупп.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Формирование мотивации участников, консультирование по выбору тематики и жанра проекта, помощь в подборке необходимых материалов, выработка критериев оценки деятельности каждого участника на всех этапах.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4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Поисковый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Сбор, анализ и систематизация собранной информации, запись интервью, обсуждение собранного материала в </a:t>
                      </a:r>
                      <a:r>
                        <a:rPr lang="ru-RU" sz="1600" dirty="0" err="1"/>
                        <a:t>микрогруппах</a:t>
                      </a:r>
                      <a:r>
                        <a:rPr lang="ru-RU" sz="1600" dirty="0"/>
                        <a:t>, выдвижение и проверка гипотезы, оформление макета и стендового доклада, самоконтроль.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Регулярное консультирование по содержанию проекта, помощь в систематизации и обработке материала, консультация по оформлению проекта, отслеживание деятельности каждого ученика, оценка.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1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Итоговый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Оформление проекта, подготовка к защите.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Подготовка выступающих, помощь  в оформлении проекта.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2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Рефлексия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Оценка своей деятельности. «Что дала мне работа над проектом?»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Оценивание каждого участника проекта.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3446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05678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Технология модульного обучения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7410" name="Picture 2" descr="C:\Users\oleg_home\Desktop\logo-pap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297180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1011176"/>
            <a:ext cx="61561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Обучающийся с небольшой помощью учителя или полностью самостоятельно может работать с предложенной ему индивидуальной учебной программой, включающей в себя целевой план действий, банк информации и методическое руководство по достижению поставленных дидактических целей.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3285599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Основной целью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блочно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модульного обучения является активизация самостоятельной работы учащихся на протяжении всего периода обучения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6559" y="4653136"/>
            <a:ext cx="8603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Его основная идея состоит в том, что учащийся должен учиться сам, а учитель – осуществлять управление его учением. Он должен мотивировать, организовывать, координировать, консультировать, контролировать его деятельность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918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5168" y="0"/>
            <a:ext cx="748883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Преимущества блочно-модульной системы позволяет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1506" name="Picture 2" descr="C:\Users\oleg_home\Desktop\Выгоды-и-преимущества-225x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171400"/>
            <a:ext cx="2584530" cy="22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764704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-формировать прочные и систематизированные и  знания,</a:t>
            </a:r>
          </a:p>
          <a:p>
            <a:r>
              <a:rPr lang="ru-RU" b="1" i="1" dirty="0" smtClean="0"/>
              <a:t>-осуществлять дифференцированный и личностно-ориентированный подход к обучению;</a:t>
            </a:r>
          </a:p>
          <a:p>
            <a:r>
              <a:rPr lang="ru-RU" b="1" i="1" dirty="0" smtClean="0"/>
              <a:t>-проводить широкие </a:t>
            </a:r>
            <a:r>
              <a:rPr lang="ru-RU" b="1" i="1" dirty="0" err="1" smtClean="0"/>
              <a:t>межпредметные</a:t>
            </a:r>
            <a:r>
              <a:rPr lang="ru-RU" b="1" i="1" dirty="0" smtClean="0"/>
              <a:t> связи, особенно с математикой и информатикой;</a:t>
            </a:r>
          </a:p>
          <a:p>
            <a:r>
              <a:rPr lang="ru-RU" b="1" i="1" dirty="0" smtClean="0"/>
              <a:t>-значительно снижает нагрузку на учащихся.</a:t>
            </a:r>
          </a:p>
          <a:p>
            <a:r>
              <a:rPr lang="ru-RU" b="1" i="1" dirty="0" smtClean="0"/>
              <a:t>-даёт ученику  свободу в рамках времени, отведённого на изучение блока</a:t>
            </a:r>
            <a:r>
              <a:rPr lang="ru-RU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996952"/>
            <a:ext cx="8892480" cy="4042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-учащийся может сам планировать свою домашнюю работу по предмету с учётом других нагрузок.</a:t>
            </a:r>
          </a:p>
          <a:p>
            <a:r>
              <a:rPr lang="ru-RU" b="1" i="1" dirty="0" smtClean="0"/>
              <a:t>-применение активных форм обучения приучает видеть суть, учиться самостоятельно и продуктивно.</a:t>
            </a:r>
          </a:p>
          <a:p>
            <a:r>
              <a:rPr lang="ru-RU" b="1" i="1" dirty="0" smtClean="0"/>
              <a:t>-позволяет перенести центр тяжести учения на урок и исключить традиционные репродуктивные домашние задания, заменив их творческими</a:t>
            </a:r>
          </a:p>
          <a:p>
            <a:r>
              <a:rPr lang="ru-RU" b="1" i="1" dirty="0" smtClean="0"/>
              <a:t>-активизирует познавательную деятельность всех учащихся класса, содействует всестороннему  сотрудничеству школьников  в процессе обучения.</a:t>
            </a:r>
          </a:p>
          <a:p>
            <a:r>
              <a:rPr lang="ru-RU" b="1" i="1" dirty="0" smtClean="0"/>
              <a:t>-позволяет несколько раз повторить учебный  материал, причём в разных аспектах и связях, она способствует полному и глубокому усвоению учебного материала всеми учениками независимо от уровня их развития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9868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oleg_home\Desktop\5109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3092821" cy="30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260648"/>
            <a:ext cx="619268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Видимые «подводные камни»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6625" y="836712"/>
            <a:ext cx="57586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-система не даёт полной свободы действия ученикам, навязывая тематику и некоторые временные рамки. Это главный её недостаток</a:t>
            </a:r>
            <a:r>
              <a:rPr lang="ru-RU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12976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-неравномерность нагрузки учителя при подготовке к урокам,  и большой объём этой подготовки.</a:t>
            </a:r>
          </a:p>
          <a:p>
            <a:r>
              <a:rPr lang="ru-RU" sz="2800" b="1" i="1" dirty="0" smtClean="0"/>
              <a:t>-при неумении организовать своё время, неравномерность нагрузки получается и у ученика.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24840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oleg_home\Desktop\Школьная-стра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4480246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04664"/>
            <a:ext cx="856895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рефлексивный алгоритм: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2000" b="1" i="1" dirty="0" smtClean="0"/>
              <a:t>  – как чувствовал себя в процессе учения, было ли мне комфортно, с каким настроением работал, доволен ли я собой.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</a:t>
            </a:r>
            <a:r>
              <a:rPr lang="ru-RU" sz="2000" b="1" i="1" dirty="0" smtClean="0"/>
              <a:t>– насколько комфортно мне работалось в малой группе; я помогал товарищам, они помогали мне – чего было больше; авторитетен ли я в вопросе, какие у меня были затруднения в общении с группой.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</a:t>
            </a:r>
            <a:r>
              <a:rPr lang="ru-RU" sz="2000" b="1" i="1" dirty="0" smtClean="0"/>
              <a:t> – я достиг цели учения; мне этот учебный материал нужен для дальнейшей учебы (для практики просто интересен); в чём я затруднялся, почему; как мне преодолеть свои проблемы.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2841439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-543615"/>
            <a:ext cx="9144000" cy="458587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радиционные и  инновационные методы обучения должны быть в постоянной взаимосвязи и дополнять друг друга.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Не стоит отказываться от старого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полностью переходить на новое.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Следует вспомнить высказывание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"Все новое -это хорошо забытое старое."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C:\Users\винера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933056"/>
            <a:ext cx="5400600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инера\Desktop\учен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3707904" cy="47971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9702" y="188639"/>
            <a:ext cx="90342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основе Стандарта лежит системно-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деятельностный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подход 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204864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Ученик не в пассивной роли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обучающегося, а в активной 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позиции обучающего самого      себя с помощью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сверстников и   учителя. </a:t>
            </a:r>
          </a:p>
          <a:p>
            <a:endParaRPr lang="ru-RU" sz="2400" b="1" dirty="0"/>
          </a:p>
          <a:p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Он сам должен стать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«архитектором и строителем»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образовательного процесса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269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546196"/>
            <a:ext cx="851623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13585"/>
            <a:ext cx="2786063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61859"/>
            <a:ext cx="307340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632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2926"/>
            <a:ext cx="849694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урок, соответствующий требованиям ФГОС нового поколения  это: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8028892" cy="4093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-урок с использованием техники;</a:t>
            </a:r>
          </a:p>
          <a:p>
            <a:pPr lvl="0"/>
            <a:r>
              <a:rPr lang="ru-RU" sz="2000" dirty="0" smtClean="0"/>
              <a:t>-урок, на котором осуществляется индивидуальный подход каждому ученику;</a:t>
            </a:r>
          </a:p>
          <a:p>
            <a:pPr lvl="0"/>
            <a:r>
              <a:rPr lang="ru-RU" sz="2000" dirty="0" smtClean="0"/>
              <a:t>-урок, содержащий разные виды деятельности;</a:t>
            </a:r>
          </a:p>
          <a:p>
            <a:pPr lvl="0"/>
            <a:r>
              <a:rPr lang="ru-RU" sz="2000" dirty="0" smtClean="0"/>
              <a:t>-урок, на котором ученику должно быть комфортно;</a:t>
            </a:r>
          </a:p>
          <a:p>
            <a:pPr lvl="0"/>
            <a:r>
              <a:rPr lang="ru-RU" sz="2000" dirty="0" smtClean="0"/>
              <a:t>-урок, на котором деятельность должна стимулировать развитие познавательной активности ученика;</a:t>
            </a:r>
          </a:p>
          <a:p>
            <a:pPr lvl="0"/>
            <a:r>
              <a:rPr lang="ru-RU" sz="2000" dirty="0" smtClean="0"/>
              <a:t>-современный урок развивает у детей  креативное мышление;</a:t>
            </a:r>
          </a:p>
          <a:p>
            <a:pPr lvl="0"/>
            <a:r>
              <a:rPr lang="ru-RU" sz="2000" dirty="0" smtClean="0"/>
              <a:t>-современный урок воспитывает думающего ученика-интеллектуала.</a:t>
            </a:r>
          </a:p>
          <a:p>
            <a:pPr lvl="0"/>
            <a:r>
              <a:rPr lang="ru-RU" sz="2000" dirty="0" smtClean="0"/>
              <a:t>-урок предполагает сотрудничество, взаимопонимание, атмосферу радости и увлеченности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86789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681" y="116632"/>
            <a:ext cx="871831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деятельности учителя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55292"/>
            <a:ext cx="5868144" cy="480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056" y="1268759"/>
            <a:ext cx="868478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-превратить традиционное обучение,</a:t>
            </a:r>
          </a:p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направленное на накопление знаний,</a:t>
            </a:r>
          </a:p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умений, навыков, в  процесс развития</a:t>
            </a:r>
          </a:p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личности ребенка     </a:t>
            </a:r>
          </a:p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-создание условий для </a:t>
            </a:r>
          </a:p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самоопределения и </a:t>
            </a:r>
          </a:p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успешной самореализации </a:t>
            </a:r>
          </a:p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ученика в образовательном процессе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34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Таким образом, педагогическая деятельность – </a:t>
            </a:r>
            <a:br>
              <a:rPr lang="ru-RU" sz="2800" dirty="0" smtClean="0"/>
            </a:br>
            <a:r>
              <a:rPr lang="ru-RU" sz="2800" dirty="0" smtClean="0"/>
              <a:t> это </a:t>
            </a:r>
            <a:r>
              <a:rPr lang="ru-RU" sz="2800" dirty="0" smtClean="0">
                <a:solidFill>
                  <a:srgbClr val="FF0000"/>
                </a:solidFill>
              </a:rPr>
              <a:t>постоянный творческий поиск.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0278"/>
            <a:ext cx="9252520" cy="5277722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842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eg_home\Desktop\Рисунок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3833706" cy="387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0"/>
            <a:ext cx="5928676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3300"/>
              </a:solidFill>
            </a:endParaRPr>
          </a:p>
          <a:p>
            <a:r>
              <a:rPr lang="ru-RU" sz="2400" dirty="0" smtClean="0">
                <a:solidFill>
                  <a:srgbClr val="003300"/>
                </a:solidFill>
              </a:rPr>
              <a:t>-</a:t>
            </a:r>
            <a:r>
              <a:rPr lang="ru-RU" sz="2400" b="1" dirty="0" smtClean="0">
                <a:solidFill>
                  <a:srgbClr val="003300"/>
                </a:solidFill>
              </a:rPr>
              <a:t>Работа по решению</a:t>
            </a:r>
          </a:p>
          <a:p>
            <a:r>
              <a:rPr lang="ru-RU" sz="2400" b="1" dirty="0" smtClean="0">
                <a:solidFill>
                  <a:srgbClr val="003300"/>
                </a:solidFill>
              </a:rPr>
              <a:t>поставленных  проблем требует</a:t>
            </a:r>
          </a:p>
          <a:p>
            <a:r>
              <a:rPr lang="ru-RU" sz="2400" b="1" dirty="0" smtClean="0">
                <a:solidFill>
                  <a:srgbClr val="003300"/>
                </a:solidFill>
              </a:rPr>
              <a:t>от учащихся самостоятельности,</a:t>
            </a:r>
          </a:p>
          <a:p>
            <a:r>
              <a:rPr lang="ru-RU" sz="2400" b="1" dirty="0" smtClean="0">
                <a:solidFill>
                  <a:srgbClr val="003300"/>
                </a:solidFill>
              </a:rPr>
              <a:t>нестандартности в подходе к</a:t>
            </a:r>
          </a:p>
          <a:p>
            <a:r>
              <a:rPr lang="ru-RU" sz="2400" b="1" dirty="0" smtClean="0">
                <a:solidFill>
                  <a:srgbClr val="003300"/>
                </a:solidFill>
              </a:rPr>
              <a:t>решению, фантазии и творчества.</a:t>
            </a:r>
          </a:p>
          <a:p>
            <a:r>
              <a:rPr lang="ru-RU" sz="2400" b="1" dirty="0" smtClean="0">
                <a:solidFill>
                  <a:srgbClr val="003300"/>
                </a:solidFill>
              </a:rPr>
              <a:t>-Эта система охватывает все этапы урока: изложение нового</a:t>
            </a:r>
          </a:p>
          <a:p>
            <a:r>
              <a:rPr lang="ru-RU" sz="2400" b="1" dirty="0" smtClean="0">
                <a:solidFill>
                  <a:srgbClr val="003300"/>
                </a:solidFill>
              </a:rPr>
              <a:t>материала, закрепление,</a:t>
            </a:r>
          </a:p>
          <a:p>
            <a:r>
              <a:rPr lang="ru-RU" sz="2400" b="1" dirty="0" smtClean="0">
                <a:solidFill>
                  <a:srgbClr val="003300"/>
                </a:solidFill>
              </a:rPr>
              <a:t>обобщение, систематизацию</a:t>
            </a:r>
          </a:p>
          <a:p>
            <a:r>
              <a:rPr lang="ru-RU" sz="2400" b="1" dirty="0" smtClean="0">
                <a:solidFill>
                  <a:srgbClr val="003300"/>
                </a:solidFill>
              </a:rPr>
              <a:t>ранее изученного, а также все</a:t>
            </a:r>
          </a:p>
          <a:p>
            <a:r>
              <a:rPr lang="ru-RU" sz="2400" b="1" dirty="0" smtClean="0">
                <a:solidFill>
                  <a:srgbClr val="003300"/>
                </a:solidFill>
              </a:rPr>
              <a:t>виды деятельности:</a:t>
            </a:r>
          </a:p>
          <a:p>
            <a:r>
              <a:rPr lang="ru-RU" sz="2400" b="1" dirty="0" smtClean="0">
                <a:solidFill>
                  <a:srgbClr val="003300"/>
                </a:solidFill>
              </a:rPr>
              <a:t>лабораторные  и</a:t>
            </a:r>
          </a:p>
          <a:p>
            <a:r>
              <a:rPr lang="ru-RU" sz="2400" b="1" dirty="0" smtClean="0">
                <a:solidFill>
                  <a:srgbClr val="003300"/>
                </a:solidFill>
              </a:rPr>
              <a:t>экспериментальные работы,</a:t>
            </a:r>
          </a:p>
          <a:p>
            <a:r>
              <a:rPr lang="ru-RU" sz="2400" b="1" dirty="0" smtClean="0">
                <a:solidFill>
                  <a:srgbClr val="003300"/>
                </a:solidFill>
              </a:rPr>
              <a:t>решение исследовательских и</a:t>
            </a:r>
          </a:p>
          <a:p>
            <a:r>
              <a:rPr lang="ru-RU" sz="2400" b="1" dirty="0" smtClean="0">
                <a:solidFill>
                  <a:srgbClr val="003300"/>
                </a:solidFill>
              </a:rPr>
              <a:t>экспериментальных задач, а в</a:t>
            </a:r>
          </a:p>
          <a:p>
            <a:r>
              <a:rPr lang="ru-RU" sz="2400" b="1" dirty="0" smtClean="0">
                <a:solidFill>
                  <a:srgbClr val="003300"/>
                </a:solidFill>
              </a:rPr>
              <a:t>некоторых случаях и выполнение </a:t>
            </a:r>
          </a:p>
          <a:p>
            <a:r>
              <a:rPr lang="ru-RU" sz="2400" b="1" dirty="0" smtClean="0">
                <a:solidFill>
                  <a:srgbClr val="003300"/>
                </a:solidFill>
              </a:rPr>
              <a:t>домашних заданий</a:t>
            </a:r>
            <a:r>
              <a:rPr lang="ru-RU" sz="2400" dirty="0" smtClean="0">
                <a:solidFill>
                  <a:srgbClr val="0033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362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2571863"/>
              </p:ext>
            </p:extLst>
          </p:nvPr>
        </p:nvGraphicFramePr>
        <p:xfrm>
          <a:off x="14452" y="26609"/>
          <a:ext cx="9129548" cy="68609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64774"/>
                <a:gridCol w="4564774"/>
              </a:tblGrid>
              <a:tr h="1013448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2400" kern="1200" dirty="0" smtClean="0"/>
                        <a:t>Традиционное обучение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2400" kern="1200" dirty="0" smtClean="0"/>
                        <a:t>Проблемное и развивающее  обучение </a:t>
                      </a:r>
                      <a:endParaRPr lang="ru-RU" sz="2400" dirty="0"/>
                    </a:p>
                  </a:txBody>
                  <a:tcPr/>
                </a:tc>
              </a:tr>
              <a:tr h="13808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ru-RU" sz="2200" kern="1200" dirty="0" smtClean="0"/>
                        <a:t>обеспечивает учащихся  системой определённых знаний, умений, навыков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ru-RU" sz="2200" kern="1200" dirty="0" smtClean="0"/>
                        <a:t>активизирует мыслительную деятельность учащихся</a:t>
                      </a:r>
                      <a:endParaRPr lang="ru-RU" sz="2200" b="1" dirty="0"/>
                    </a:p>
                  </a:txBody>
                  <a:tcPr/>
                </a:tc>
              </a:tr>
              <a:tr h="93837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ru-RU" sz="2200" kern="1200" dirty="0" smtClean="0"/>
                        <a:t>формирует познавательный интерес</a:t>
                      </a:r>
                      <a:endParaRPr lang="ru-RU" sz="2200" b="1" dirty="0"/>
                    </a:p>
                  </a:txBody>
                  <a:tcPr/>
                </a:tc>
              </a:tr>
              <a:tr h="17641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ru-RU" sz="2200" kern="1200" dirty="0" smtClean="0"/>
                        <a:t>создаёт предпосылки для развития памяти, внимания, логического мышления у учащихся</a:t>
                      </a:r>
                      <a:endParaRPr lang="ru-RU" sz="2200" b="1" dirty="0"/>
                    </a:p>
                  </a:txBody>
                  <a:tcPr/>
                </a:tc>
              </a:tr>
              <a:tr h="17641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Lucida Sans Unicode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ru-RU" sz="2200" kern="1200" dirty="0" smtClean="0"/>
                        <a:t>создаёт предпосылки для развития навыков анализа, синтеза, обобщения, классификации</a:t>
                      </a:r>
                      <a:endParaRPr lang="ru-RU" sz="2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494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Проблемно-поисковые методы обучения базируются на: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099" name="Picture 3" descr="C:\Users\oleg_home\Desktop\417320_html_3f73a11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46993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720839"/>
            <a:ext cx="561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-обеспечении достаточной мотивации, способной вызвать интерес к содержанию проблемы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413" y="3024267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-обеспечении посильности работы с возникающими на каждом этапе проблемами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42968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-значимости информации, получаемой при решении проблемы для обучаемого;</a:t>
            </a:r>
          </a:p>
          <a:p>
            <a:r>
              <a:rPr lang="ru-RU" sz="2400" dirty="0">
                <a:solidFill>
                  <a:srgbClr val="0070C0"/>
                </a:solidFill>
              </a:rPr>
              <a:t>-</a:t>
            </a:r>
            <a:r>
              <a:rPr lang="ru-RU" sz="2400" dirty="0" smtClean="0">
                <a:solidFill>
                  <a:srgbClr val="0070C0"/>
                </a:solidFill>
              </a:rPr>
              <a:t> необходимости доброжелательного диалогического общения педагога с учащимися.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995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20472" cy="10772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Способы постановки и решения </a:t>
            </a:r>
            <a:br>
              <a:rPr lang="ru-RU" sz="3200" dirty="0" smtClean="0"/>
            </a:br>
            <a:r>
              <a:rPr lang="ru-RU" sz="3200" dirty="0" smtClean="0"/>
              <a:t>учебных проблем</a:t>
            </a:r>
            <a:endParaRPr lang="ru-RU" sz="3200" dirty="0"/>
          </a:p>
        </p:txBody>
      </p:sp>
      <p:pic>
        <p:nvPicPr>
          <p:cNvPr id="5122" name="Picture 2" descr="C:\Users\oleg_home\Desktop\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7813"/>
            <a:ext cx="3168352" cy="14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1578123"/>
            <a:ext cx="5580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1) Этап изучения новой темы – это проблемное изложение материала, т.е. словесная формулировка проблемы или ряда проблем (даже тема урока формулируется в форме вопроса).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460" y="3894722"/>
            <a:ext cx="92525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) Этап закрепления изученной  темы . Разрешение проблемы организуется с помощью системы вопросов.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460" y="4739743"/>
            <a:ext cx="91772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3) Использование проблемных ситуаций на уроках  решения задач. Здесь происходит закрепление и систематизация знаний, после достаточно хорошего усвоения материала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750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365</TotalTime>
  <Words>1191</Words>
  <Application>Microsoft Office PowerPoint</Application>
  <PresentationFormat>Экран (4:3)</PresentationFormat>
  <Paragraphs>141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oleg_home</dc:creator>
  <cp:lastModifiedBy>винера</cp:lastModifiedBy>
  <cp:revision>45</cp:revision>
  <dcterms:created xsi:type="dcterms:W3CDTF">2015-01-27T14:16:10Z</dcterms:created>
  <dcterms:modified xsi:type="dcterms:W3CDTF">2015-02-05T18:00:09Z</dcterms:modified>
</cp:coreProperties>
</file>