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62" r:id="rId4"/>
    <p:sldId id="257" r:id="rId5"/>
    <p:sldId id="258" r:id="rId6"/>
    <p:sldId id="259" r:id="rId7"/>
    <p:sldId id="260"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600"/>
    <a:srgbClr val="255D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FEACAE3-D9CA-400C-84FC-B4CFA05D929B}" type="datetimeFigureOut">
              <a:rPr lang="ru-RU" smtClean="0"/>
              <a:pPr/>
              <a:t>30.01.2013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4F1DE3-5839-413A-AE00-D1A39F060CB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FEACAE3-D9CA-400C-84FC-B4CFA05D929B}" type="datetimeFigureOut">
              <a:rPr lang="ru-RU" smtClean="0"/>
              <a:pPr/>
              <a:t>30.01.2013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4F1DE3-5839-413A-AE00-D1A39F060CB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FEACAE3-D9CA-400C-84FC-B4CFA05D929B}" type="datetimeFigureOut">
              <a:rPr lang="ru-RU" smtClean="0"/>
              <a:pPr/>
              <a:t>30.01.2013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4F1DE3-5839-413A-AE00-D1A39F060CB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FEACAE3-D9CA-400C-84FC-B4CFA05D929B}" type="datetimeFigureOut">
              <a:rPr lang="ru-RU" smtClean="0"/>
              <a:pPr/>
              <a:t>30.01.2013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4F1DE3-5839-413A-AE00-D1A39F060CB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FEACAE3-D9CA-400C-84FC-B4CFA05D929B}" type="datetimeFigureOut">
              <a:rPr lang="ru-RU" smtClean="0"/>
              <a:pPr/>
              <a:t>30.01.2013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4F1DE3-5839-413A-AE00-D1A39F060CB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FEACAE3-D9CA-400C-84FC-B4CFA05D929B}" type="datetimeFigureOut">
              <a:rPr lang="ru-RU" smtClean="0"/>
              <a:pPr/>
              <a:t>30.01.2013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4F1DE3-5839-413A-AE00-D1A39F060CB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FEACAE3-D9CA-400C-84FC-B4CFA05D929B}" type="datetimeFigureOut">
              <a:rPr lang="ru-RU" smtClean="0"/>
              <a:pPr/>
              <a:t>30.01.2013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C4F1DE3-5839-413A-AE00-D1A39F060CB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FEACAE3-D9CA-400C-84FC-B4CFA05D929B}" type="datetimeFigureOut">
              <a:rPr lang="ru-RU" smtClean="0"/>
              <a:pPr/>
              <a:t>30.01.2013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C4F1DE3-5839-413A-AE00-D1A39F060CB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FEACAE3-D9CA-400C-84FC-B4CFA05D929B}" type="datetimeFigureOut">
              <a:rPr lang="ru-RU" smtClean="0"/>
              <a:pPr/>
              <a:t>30.01.2013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C4F1DE3-5839-413A-AE00-D1A39F060CB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FEACAE3-D9CA-400C-84FC-B4CFA05D929B}" type="datetimeFigureOut">
              <a:rPr lang="ru-RU" smtClean="0"/>
              <a:pPr/>
              <a:t>30.01.2013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4F1DE3-5839-413A-AE00-D1A39F060CB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FEACAE3-D9CA-400C-84FC-B4CFA05D929B}" type="datetimeFigureOut">
              <a:rPr lang="ru-RU" smtClean="0"/>
              <a:pPr/>
              <a:t>30.01.2013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4F1DE3-5839-413A-AE00-D1A39F060CB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ACAE3-D9CA-400C-84FC-B4CFA05D929B}" type="datetimeFigureOut">
              <a:rPr lang="ru-RU" smtClean="0"/>
              <a:pPr/>
              <a:t>30.01.2013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4F1DE3-5839-413A-AE00-D1A39F060CB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google.ru/imgres?imgurl=http://www.fantasy-world.ru/shop/products_pictures/dice-6.jpg&amp;imgrefurl=http://www.fantasy-world.ru/shop/index.php?categoryID=127&amp;show_all=yes&amp;usg=__rqPnsnzqTA5NmdFoFwemu8D5VQg=&amp;h=108&amp;w=104&amp;sz=3&amp;hl=ru&amp;start=18&amp;um=1&amp;tbnid=d6_wwEv9pehoeM:&amp;tbnh=85&amp;tbnw=82&amp;prev=/images?q=%D1%88%D0%B5%D1%81%D1%82%D0%B8%D0%B3%D1%80%D0%B0%D0%BD%D0%BD%D1%8B%D0%B9+%D0%BA%D1%83%D0%B1%D0%B8%D0%BA&amp;hl=ru&amp;lr=&amp;sa=G&amp;um=1&amp;newwindow=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Капля 9"/>
          <p:cNvSpPr/>
          <p:nvPr/>
        </p:nvSpPr>
        <p:spPr>
          <a:xfrm rot="7923080">
            <a:off x="2812483" y="141363"/>
            <a:ext cx="3286148" cy="3071834"/>
          </a:xfrm>
          <a:prstGeom prst="teardrop">
            <a:avLst/>
          </a:prstGeom>
          <a:noFill/>
          <a:ln w="571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solidFill>
                <a:schemeClr val="tx1">
                  <a:lumMod val="95000"/>
                  <a:lumOff val="5000"/>
                </a:schemeClr>
              </a:solidFill>
              <a:latin typeface="Georgia" pitchFamily="18" charset="0"/>
            </a:endParaRPr>
          </a:p>
        </p:txBody>
      </p:sp>
      <p:sp>
        <p:nvSpPr>
          <p:cNvPr id="11" name="Капля 10"/>
          <p:cNvSpPr/>
          <p:nvPr/>
        </p:nvSpPr>
        <p:spPr>
          <a:xfrm rot="2200885">
            <a:off x="449216" y="2749035"/>
            <a:ext cx="3286148" cy="3071834"/>
          </a:xfrm>
          <a:prstGeom prst="teardrop">
            <a:avLst/>
          </a:prstGeom>
          <a:solidFill>
            <a:srgbClr val="00B0F0"/>
          </a:solidFill>
          <a:ln w="571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latin typeface="Georgia" pitchFamily="18" charset="0"/>
              </a:rPr>
              <a:t>Можно ли определить количество энергии?</a:t>
            </a:r>
            <a:endParaRPr lang="ru-RU" sz="2400" b="1" dirty="0">
              <a:latin typeface="Georgia" pitchFamily="18" charset="0"/>
            </a:endParaRPr>
          </a:p>
        </p:txBody>
      </p:sp>
      <p:sp>
        <p:nvSpPr>
          <p:cNvPr id="12" name="Капля 11"/>
          <p:cNvSpPr/>
          <p:nvPr/>
        </p:nvSpPr>
        <p:spPr>
          <a:xfrm rot="13256123">
            <a:off x="5253324" y="2486869"/>
            <a:ext cx="3286148" cy="3071834"/>
          </a:xfrm>
          <a:prstGeom prst="teardrop">
            <a:avLst/>
          </a:prstGeom>
          <a:solidFill>
            <a:srgbClr val="FF0000"/>
          </a:solidFill>
          <a:ln w="571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latin typeface="Georgia" pitchFamily="18" charset="0"/>
            </a:endParaRPr>
          </a:p>
        </p:txBody>
      </p:sp>
      <p:sp>
        <p:nvSpPr>
          <p:cNvPr id="14" name="TextBox 13"/>
          <p:cNvSpPr txBox="1"/>
          <p:nvPr/>
        </p:nvSpPr>
        <p:spPr>
          <a:xfrm>
            <a:off x="3357554" y="571480"/>
            <a:ext cx="2143140" cy="2585323"/>
          </a:xfrm>
          <a:prstGeom prst="rect">
            <a:avLst/>
          </a:prstGeom>
          <a:noFill/>
        </p:spPr>
        <p:txBody>
          <a:bodyPr wrap="square" rtlCol="0">
            <a:spAutoFit/>
          </a:bodyPr>
          <a:lstStyle/>
          <a:p>
            <a:pPr algn="ctr"/>
            <a:r>
              <a:rPr lang="ru-RU" sz="2400" b="1" dirty="0" smtClean="0">
                <a:solidFill>
                  <a:schemeClr val="tx1">
                    <a:lumMod val="95000"/>
                    <a:lumOff val="5000"/>
                  </a:schemeClr>
                </a:solidFill>
                <a:latin typeface="Georgia" pitchFamily="18" charset="0"/>
              </a:rPr>
              <a:t>Можно ли измерить количества вещества и как именно?</a:t>
            </a:r>
          </a:p>
          <a:p>
            <a:endParaRPr lang="ru-RU" dirty="0"/>
          </a:p>
        </p:txBody>
      </p:sp>
      <p:sp>
        <p:nvSpPr>
          <p:cNvPr id="15" name="TextBox 14"/>
          <p:cNvSpPr txBox="1"/>
          <p:nvPr/>
        </p:nvSpPr>
        <p:spPr>
          <a:xfrm rot="2200860">
            <a:off x="5656260" y="2914897"/>
            <a:ext cx="2513944" cy="2585323"/>
          </a:xfrm>
          <a:prstGeom prst="rect">
            <a:avLst/>
          </a:prstGeom>
          <a:noFill/>
        </p:spPr>
        <p:txBody>
          <a:bodyPr wrap="square" rtlCol="0">
            <a:spAutoFit/>
          </a:bodyPr>
          <a:lstStyle/>
          <a:p>
            <a:pPr algn="ctr"/>
            <a:r>
              <a:rPr lang="ru-RU" sz="2400" b="1" dirty="0" smtClean="0">
                <a:solidFill>
                  <a:schemeClr val="bg1"/>
                </a:solidFill>
                <a:latin typeface="Georgia" pitchFamily="18" charset="0"/>
              </a:rPr>
              <a:t>Можно ли измерить количество информации и как это сделать?</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2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20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2000"/>
                                        <p:tgtEl>
                                          <p:spTgt spid="1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4"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785927"/>
            <a:ext cx="8186766" cy="1000131"/>
          </a:xfrm>
        </p:spPr>
        <p:txBody>
          <a:bodyPr>
            <a:normAutofit/>
          </a:bodyPr>
          <a:lstStyle/>
          <a:p>
            <a:pPr marL="0" indent="103188">
              <a:buNone/>
            </a:pPr>
            <a:r>
              <a:rPr lang="ru-RU" sz="2800" dirty="0" smtClean="0"/>
              <a:t>Знаем ли мы перед броском, какой стороной он упадет на поверхность?</a:t>
            </a:r>
            <a:endParaRPr lang="ru-RU" sz="2800" dirty="0"/>
          </a:p>
        </p:txBody>
      </p:sp>
      <p:sp>
        <p:nvSpPr>
          <p:cNvPr id="4" name="Содержимое 2"/>
          <p:cNvSpPr txBox="1">
            <a:spLocks/>
          </p:cNvSpPr>
          <p:nvPr/>
        </p:nvSpPr>
        <p:spPr>
          <a:xfrm>
            <a:off x="1214414" y="142852"/>
            <a:ext cx="6643734" cy="1214446"/>
          </a:xfrm>
          <a:prstGeom prst="rect">
            <a:avLst/>
          </a:prstGeom>
        </p:spPr>
        <p:txBody>
          <a:bodyPr vert="horz" lIns="91440" tIns="45720" rIns="91440" bIns="45720" rtlCol="0">
            <a:normAutofit/>
          </a:bodyPr>
          <a:lstStyle/>
          <a:p>
            <a:pPr marL="0" marR="0" lvl="0" indent="288925"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3200" b="1" i="0" u="none" strike="noStrike" kern="1200" cap="none" spc="0" normalizeH="0" baseline="0" noProof="0" dirty="0" smtClean="0">
                <a:ln>
                  <a:noFill/>
                </a:ln>
                <a:solidFill>
                  <a:srgbClr val="7030A0"/>
                </a:solidFill>
                <a:effectLst/>
                <a:uLnTx/>
                <a:uFillTx/>
                <a:latin typeface="+mn-lt"/>
                <a:ea typeface="+mn-ea"/>
                <a:cs typeface="+mn-cs"/>
              </a:rPr>
              <a:t>Мы кидаем шестигранный кубик.</a:t>
            </a:r>
          </a:p>
        </p:txBody>
      </p:sp>
      <p:sp>
        <p:nvSpPr>
          <p:cNvPr id="5" name="Содержимое 2"/>
          <p:cNvSpPr txBox="1">
            <a:spLocks/>
          </p:cNvSpPr>
          <p:nvPr/>
        </p:nvSpPr>
        <p:spPr>
          <a:xfrm>
            <a:off x="500034" y="2928934"/>
            <a:ext cx="8186766" cy="1000131"/>
          </a:xfrm>
          <a:prstGeom prst="rect">
            <a:avLst/>
          </a:prstGeom>
        </p:spPr>
        <p:txBody>
          <a:bodyPr vert="horz" lIns="91440" tIns="45720" rIns="91440" bIns="45720" rtlCol="0">
            <a:normAutofit/>
          </a:bodyPr>
          <a:lstStyle/>
          <a:p>
            <a:pPr marL="0" marR="0" lvl="0" indent="103188"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800" b="0" i="0" u="none" strike="noStrike" kern="1200" cap="none" spc="0" normalizeH="0" baseline="0" noProof="0" dirty="0" smtClean="0">
                <a:ln>
                  <a:noFill/>
                </a:ln>
                <a:solidFill>
                  <a:schemeClr val="tx1"/>
                </a:solidFill>
                <a:effectLst/>
                <a:uLnTx/>
                <a:uFillTx/>
                <a:latin typeface="+mn-lt"/>
                <a:ea typeface="+mn-ea"/>
                <a:cs typeface="+mn-cs"/>
              </a:rPr>
              <a:t>В этом случае,</a:t>
            </a:r>
            <a:r>
              <a:rPr kumimoji="0" lang="ru-RU" sz="2800" b="0" i="0" u="none" strike="noStrike" kern="1200" cap="none" spc="0" normalizeH="0" noProof="0" dirty="0" smtClean="0">
                <a:ln>
                  <a:noFill/>
                </a:ln>
                <a:solidFill>
                  <a:schemeClr val="tx1"/>
                </a:solidFill>
                <a:effectLst/>
                <a:uLnTx/>
                <a:uFillTx/>
                <a:latin typeface="+mn-lt"/>
                <a:ea typeface="+mn-ea"/>
                <a:cs typeface="+mn-cs"/>
              </a:rPr>
              <a:t> возможно получить один результат из </a:t>
            </a:r>
            <a:endParaRPr kumimoji="0" lang="ru-RU"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Содержимое 2"/>
          <p:cNvSpPr txBox="1">
            <a:spLocks/>
          </p:cNvSpPr>
          <p:nvPr/>
        </p:nvSpPr>
        <p:spPr>
          <a:xfrm>
            <a:off x="2643174" y="3357562"/>
            <a:ext cx="4500594" cy="642942"/>
          </a:xfrm>
          <a:prstGeom prst="rect">
            <a:avLst/>
          </a:prstGeom>
        </p:spPr>
        <p:txBody>
          <a:bodyPr vert="horz" lIns="91440" tIns="45720" rIns="91440" bIns="45720" rtlCol="0">
            <a:normAutofit fontScale="92500"/>
          </a:bodyPr>
          <a:lstStyle/>
          <a:p>
            <a:pPr marL="0" marR="0" lvl="0" indent="103188"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800" b="0" i="0" u="none" strike="noStrike" kern="1200" cap="none" spc="0" normalizeH="0" baseline="0" noProof="0" dirty="0" smtClean="0">
                <a:ln>
                  <a:noFill/>
                </a:ln>
                <a:solidFill>
                  <a:schemeClr val="tx1"/>
                </a:solidFill>
                <a:effectLst/>
                <a:uLnTx/>
                <a:uFillTx/>
                <a:latin typeface="+mn-lt"/>
                <a:ea typeface="+mn-ea"/>
                <a:cs typeface="+mn-cs"/>
              </a:rPr>
              <a:t>шести </a:t>
            </a:r>
            <a:r>
              <a:rPr kumimoji="0" lang="ru-RU" sz="2800" b="1" i="0" u="none" strike="noStrike" kern="1200" cap="none" spc="0" normalizeH="0" baseline="0" noProof="0" dirty="0" smtClean="0">
                <a:ln>
                  <a:noFill/>
                </a:ln>
                <a:solidFill>
                  <a:schemeClr val="tx1"/>
                </a:solidFill>
                <a:effectLst/>
                <a:uLnTx/>
                <a:uFillTx/>
                <a:latin typeface="+mn-lt"/>
                <a:ea typeface="+mn-ea"/>
                <a:cs typeface="+mn-cs"/>
              </a:rPr>
              <a:t>равновероятных.</a:t>
            </a:r>
          </a:p>
        </p:txBody>
      </p:sp>
      <p:sp>
        <p:nvSpPr>
          <p:cNvPr id="7" name="Содержимое 2"/>
          <p:cNvSpPr txBox="1">
            <a:spLocks/>
          </p:cNvSpPr>
          <p:nvPr/>
        </p:nvSpPr>
        <p:spPr>
          <a:xfrm>
            <a:off x="500034" y="3929066"/>
            <a:ext cx="8186766" cy="1000131"/>
          </a:xfrm>
          <a:prstGeom prst="rect">
            <a:avLst/>
          </a:prstGeom>
        </p:spPr>
        <p:txBody>
          <a:bodyPr vert="horz" lIns="91440" tIns="45720" rIns="91440" bIns="45720" rtlCol="0">
            <a:normAutofit/>
          </a:bodyPr>
          <a:lstStyle/>
          <a:p>
            <a:pPr marL="0" marR="0" lvl="0" indent="103188"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800" b="1" i="0" u="none" strike="noStrike" kern="1200" cap="none" spc="0" normalizeH="0" baseline="0" noProof="0" dirty="0" smtClean="0">
                <a:ln>
                  <a:noFill/>
                </a:ln>
                <a:solidFill>
                  <a:srgbClr val="FF0000"/>
                </a:solidFill>
                <a:effectLst/>
                <a:uLnTx/>
                <a:uFillTx/>
                <a:latin typeface="+mn-lt"/>
                <a:ea typeface="+mn-ea"/>
                <a:cs typeface="+mn-cs"/>
              </a:rPr>
              <a:t>Неопределенность знаний равна </a:t>
            </a:r>
          </a:p>
        </p:txBody>
      </p:sp>
      <p:sp>
        <p:nvSpPr>
          <p:cNvPr id="8" name="Содержимое 2"/>
          <p:cNvSpPr txBox="1">
            <a:spLocks/>
          </p:cNvSpPr>
          <p:nvPr/>
        </p:nvSpPr>
        <p:spPr>
          <a:xfrm>
            <a:off x="428596" y="4643446"/>
            <a:ext cx="8186766" cy="1857388"/>
          </a:xfrm>
          <a:prstGeom prst="rect">
            <a:avLst/>
          </a:prstGeom>
        </p:spPr>
        <p:txBody>
          <a:bodyPr vert="horz" lIns="91440" tIns="45720" rIns="91440" bIns="45720" rtlCol="0">
            <a:normAutofit fontScale="92500" lnSpcReduction="20000"/>
          </a:bodyPr>
          <a:lstStyle/>
          <a:p>
            <a:pPr marL="0" marR="0" lvl="0" indent="103188"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800" i="0" u="none" strike="noStrike" kern="1200" cap="none" spc="0" normalizeH="0" baseline="0" noProof="0" dirty="0" smtClean="0">
                <a:ln>
                  <a:noFill/>
                </a:ln>
                <a:effectLst/>
                <a:uLnTx/>
                <a:uFillTx/>
                <a:latin typeface="+mn-lt"/>
                <a:ea typeface="+mn-ea"/>
                <a:cs typeface="+mn-cs"/>
              </a:rPr>
              <a:t>т.к. именно шесть равновероятных событий может произойти. Когда после броска кубика мы получаем зрительное сообщение о результате, то неопределенность наших знаний уменьшается в 6 раз.</a:t>
            </a:r>
          </a:p>
        </p:txBody>
      </p:sp>
      <p:pic>
        <p:nvPicPr>
          <p:cNvPr id="14338" name="Picture 2" descr="http://t0.gstatic.com/images?q=tbn:d6_wwEv9pehoeM:http://www.fantasy-world.ru/shop/products_pictures/dice-6.jpg">
            <a:hlinkClick r:id="rId2"/>
          </p:cNvPr>
          <p:cNvPicPr>
            <a:picLocks noChangeAspect="1" noChangeArrowheads="1"/>
          </p:cNvPicPr>
          <p:nvPr/>
        </p:nvPicPr>
        <p:blipFill>
          <a:blip r:embed="rId3"/>
          <a:srcRect/>
          <a:stretch>
            <a:fillRect/>
          </a:stretch>
        </p:blipFill>
        <p:spPr bwMode="auto">
          <a:xfrm>
            <a:off x="0" y="142852"/>
            <a:ext cx="1571636" cy="16291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2000"/>
                                        <p:tgtEl>
                                          <p:spTgt spid="6"/>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На экзамен приготовлено 30 билетов</a:t>
            </a:r>
            <a:endParaRPr lang="ru-RU" sz="3200" dirty="0"/>
          </a:p>
        </p:txBody>
      </p:sp>
      <p:sp>
        <p:nvSpPr>
          <p:cNvPr id="3" name="Содержимое 2"/>
          <p:cNvSpPr>
            <a:spLocks noGrp="1"/>
          </p:cNvSpPr>
          <p:nvPr>
            <p:ph idx="1"/>
          </p:nvPr>
        </p:nvSpPr>
        <p:spPr/>
        <p:txBody>
          <a:bodyPr>
            <a:normAutofit fontScale="92500" lnSpcReduction="20000"/>
          </a:bodyPr>
          <a:lstStyle/>
          <a:p>
            <a:r>
              <a:rPr lang="ru-RU" dirty="0" smtClean="0"/>
              <a:t>Чему равно количество событий, которые могут произойти при вытягивании билета?</a:t>
            </a:r>
          </a:p>
          <a:p>
            <a:r>
              <a:rPr lang="ru-RU" dirty="0" smtClean="0"/>
              <a:t>Равновероятны ли эти события?</a:t>
            </a:r>
          </a:p>
          <a:p>
            <a:r>
              <a:rPr lang="ru-RU" dirty="0" smtClean="0"/>
              <a:t>Чему равна неопределенность знаний ученика перед тем как он вытянет билет?</a:t>
            </a:r>
          </a:p>
          <a:p>
            <a:r>
              <a:rPr lang="ru-RU" dirty="0" smtClean="0"/>
              <a:t>Во сколько раз уменьшится неопределенность знания после того как ученик билет вытянул?</a:t>
            </a:r>
          </a:p>
          <a:p>
            <a:r>
              <a:rPr lang="ru-RU" dirty="0" smtClean="0"/>
              <a:t>Зависит ли этот показатель от номера вытянутого билета?</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8229600" cy="5483245"/>
          </a:xfrm>
        </p:spPr>
        <p:txBody>
          <a:bodyPr>
            <a:noAutofit/>
          </a:bodyPr>
          <a:lstStyle/>
          <a:p>
            <a:pPr indent="15875">
              <a:buNone/>
            </a:pPr>
            <a:r>
              <a:rPr lang="ru-RU" sz="4000" dirty="0" smtClean="0"/>
              <a:t>Чем ___________ начальное число возможных равновероятных событий, тем в _____________ количество раз уменьшается неопределенность наших знаний, и тем ______________ количество информации будет содержать сообщение о результате.</a:t>
            </a:r>
            <a:endParaRPr lang="ru-RU" sz="4000" dirty="0"/>
          </a:p>
        </p:txBody>
      </p:sp>
      <p:pic>
        <p:nvPicPr>
          <p:cNvPr id="5" name="Picture 2" descr="C:\Documents and Settings\Дима\Мои документы\Мои рисунки\работа\banner-1.jpg"/>
          <p:cNvPicPr>
            <a:picLocks noChangeAspect="1" noChangeArrowheads="1"/>
          </p:cNvPicPr>
          <p:nvPr/>
        </p:nvPicPr>
        <p:blipFill>
          <a:blip r:embed="rId2"/>
          <a:srcRect/>
          <a:stretch>
            <a:fillRect/>
          </a:stretch>
        </p:blipFill>
        <p:spPr bwMode="auto">
          <a:xfrm>
            <a:off x="0" y="6381750"/>
            <a:ext cx="476250" cy="47625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071670" y="428604"/>
            <a:ext cx="6615130" cy="5697559"/>
          </a:xfrm>
        </p:spPr>
        <p:txBody>
          <a:bodyPr/>
          <a:lstStyle/>
          <a:p>
            <a:pPr>
              <a:buNone/>
            </a:pPr>
            <a:r>
              <a:rPr lang="ru-RU" b="1" dirty="0" smtClean="0"/>
              <a:t>У монеты обе стороны «орёл»</a:t>
            </a:r>
          </a:p>
          <a:p>
            <a:r>
              <a:rPr lang="ru-RU" sz="2800" dirty="0" smtClean="0"/>
              <a:t>Существует ли неопределенность знаний перед броском в этом случае? Почему?</a:t>
            </a:r>
          </a:p>
          <a:p>
            <a:r>
              <a:rPr lang="ru-RU" sz="2800" dirty="0" smtClean="0"/>
              <a:t>Получите вы новую информацию после броска?</a:t>
            </a:r>
          </a:p>
          <a:p>
            <a:r>
              <a:rPr lang="ru-RU" sz="2800" dirty="0" smtClean="0"/>
              <a:t>Будет ли информативным сообщение о результате броска?</a:t>
            </a:r>
          </a:p>
          <a:p>
            <a:r>
              <a:rPr lang="ru-RU" sz="2800" dirty="0" smtClean="0"/>
              <a:t>Чему равно количество информации в этом случае?</a:t>
            </a:r>
          </a:p>
          <a:p>
            <a:endParaRPr lang="ru-RU" sz="2800" dirty="0" smtClean="0"/>
          </a:p>
          <a:p>
            <a:pPr>
              <a:buNone/>
            </a:pPr>
            <a:endParaRPr lang="ru-RU" dirty="0"/>
          </a:p>
        </p:txBody>
      </p:sp>
      <p:grpSp>
        <p:nvGrpSpPr>
          <p:cNvPr id="5" name="Group 47"/>
          <p:cNvGrpSpPr>
            <a:grpSpLocks/>
          </p:cNvGrpSpPr>
          <p:nvPr/>
        </p:nvGrpSpPr>
        <p:grpSpPr bwMode="auto">
          <a:xfrm>
            <a:off x="0" y="0"/>
            <a:ext cx="1908175" cy="1931987"/>
            <a:chOff x="1088" y="1207"/>
            <a:chExt cx="1202" cy="1331"/>
          </a:xfrm>
        </p:grpSpPr>
        <p:sp>
          <p:nvSpPr>
            <p:cNvPr id="6" name="Rectangle 34"/>
            <p:cNvSpPr>
              <a:spLocks noChangeArrowheads="1"/>
            </p:cNvSpPr>
            <p:nvPr/>
          </p:nvSpPr>
          <p:spPr bwMode="auto">
            <a:xfrm>
              <a:off x="1088" y="1207"/>
              <a:ext cx="1202" cy="1331"/>
            </a:xfrm>
            <a:prstGeom prst="rect">
              <a:avLst/>
            </a:prstGeom>
            <a:solidFill>
              <a:srgbClr val="B2B2B2"/>
            </a:solidFill>
            <a:ln w="9525">
              <a:solidFill>
                <a:schemeClr val="bg2"/>
              </a:solidFill>
              <a:miter lim="800000"/>
              <a:headEnd/>
              <a:tailEnd/>
            </a:ln>
            <a:effectLst/>
          </p:spPr>
          <p:txBody>
            <a:bodyPr wrap="none" anchor="ctr"/>
            <a:lstStyle/>
            <a:p>
              <a:endParaRPr lang="ru-RU"/>
            </a:p>
          </p:txBody>
        </p:sp>
        <p:pic>
          <p:nvPicPr>
            <p:cNvPr id="7" name="Picture 31" descr="bgeuromini_e0"/>
            <p:cNvPicPr>
              <a:picLocks noChangeAspect="1" noChangeArrowheads="1" noCrop="1"/>
            </p:cNvPicPr>
            <p:nvPr/>
          </p:nvPicPr>
          <p:blipFill>
            <a:blip r:embed="rId2">
              <a:lum bright="24000"/>
            </a:blip>
            <a:srcRect/>
            <a:stretch>
              <a:fillRect/>
            </a:stretch>
          </p:blipFill>
          <p:spPr bwMode="auto">
            <a:xfrm>
              <a:off x="1179" y="1337"/>
              <a:ext cx="1021" cy="1097"/>
            </a:xfrm>
            <a:prstGeom prst="rect">
              <a:avLst/>
            </a:prstGeom>
            <a:noFill/>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785794"/>
            <a:ext cx="8229600" cy="4525963"/>
          </a:xfrm>
        </p:spPr>
        <p:txBody>
          <a:bodyPr>
            <a:normAutofit/>
          </a:bodyPr>
          <a:lstStyle/>
          <a:p>
            <a:pPr algn="ctr">
              <a:buNone/>
            </a:pPr>
            <a:r>
              <a:rPr lang="ru-RU" sz="4000" dirty="0" smtClean="0"/>
              <a:t>Мы не получаем информации в ситуации, когда происходит одно событие из одного возможного. Количество информации в этом случае равно 0.</a:t>
            </a:r>
            <a:endParaRPr lang="ru-RU" sz="4000" dirty="0"/>
          </a:p>
        </p:txBody>
      </p:sp>
      <p:pic>
        <p:nvPicPr>
          <p:cNvPr id="4" name="Picture 2" descr="C:\Documents and Settings\Дима\Мои документы\Мои рисунки\работа\banner-1.jpg"/>
          <p:cNvPicPr>
            <a:picLocks noChangeAspect="1" noChangeArrowheads="1"/>
          </p:cNvPicPr>
          <p:nvPr/>
        </p:nvPicPr>
        <p:blipFill>
          <a:blip r:embed="rId2"/>
          <a:srcRect/>
          <a:stretch>
            <a:fillRect/>
          </a:stretch>
        </p:blipFill>
        <p:spPr bwMode="auto">
          <a:xfrm>
            <a:off x="0" y="0"/>
            <a:ext cx="476250" cy="47625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857232"/>
            <a:ext cx="8229600" cy="5715040"/>
          </a:xfrm>
        </p:spPr>
        <p:txBody>
          <a:bodyPr>
            <a:normAutofit/>
          </a:bodyPr>
          <a:lstStyle/>
          <a:p>
            <a:pPr indent="288925">
              <a:buNone/>
            </a:pPr>
            <a:r>
              <a:rPr lang="ru-RU" dirty="0" smtClean="0"/>
              <a:t>Количество информации, которое находится в сообщении о том, что произошло  одно событие из двух равновероятностных, принято за единицу измерения информации и равно 1 биту.</a:t>
            </a:r>
          </a:p>
          <a:p>
            <a:pPr indent="288925">
              <a:buNone/>
            </a:pPr>
            <a:endParaRPr lang="ru-RU" dirty="0" smtClean="0"/>
          </a:p>
          <a:p>
            <a:pPr indent="288925">
              <a:buNone/>
            </a:pPr>
            <a:r>
              <a:rPr lang="ru-RU" dirty="0" smtClean="0"/>
              <a:t>1 бит – это количество информации, уменьшающее неопределенность знаний в два раза.</a:t>
            </a:r>
            <a:endParaRPr lang="ru-RU" dirty="0"/>
          </a:p>
        </p:txBody>
      </p:sp>
      <p:pic>
        <p:nvPicPr>
          <p:cNvPr id="4" name="Picture 2" descr="C:\Documents and Settings\Дима\Мои документы\Мои рисунки\работа\banner-1.jpg"/>
          <p:cNvPicPr>
            <a:picLocks noChangeAspect="1" noChangeArrowheads="1"/>
          </p:cNvPicPr>
          <p:nvPr/>
        </p:nvPicPr>
        <p:blipFill>
          <a:blip r:embed="rId2"/>
          <a:srcRect/>
          <a:stretch>
            <a:fillRect/>
          </a:stretch>
        </p:blipFill>
        <p:spPr bwMode="auto">
          <a:xfrm>
            <a:off x="0" y="0"/>
            <a:ext cx="476250" cy="47625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972584" cy="1143000"/>
          </a:xfrm>
        </p:spPr>
        <p:txBody>
          <a:bodyPr/>
          <a:lstStyle/>
          <a:p>
            <a:r>
              <a:rPr lang="ru-RU" b="1" i="1" u="sng" dirty="0" smtClean="0"/>
              <a:t>Игра: «Угадай число»___</a:t>
            </a:r>
            <a:endParaRPr lang="ru-RU" b="1" i="1" u="sng" dirty="0"/>
          </a:p>
        </p:txBody>
      </p:sp>
      <p:sp>
        <p:nvSpPr>
          <p:cNvPr id="3" name="Содержимое 2"/>
          <p:cNvSpPr>
            <a:spLocks noGrp="1"/>
          </p:cNvSpPr>
          <p:nvPr>
            <p:ph idx="1"/>
          </p:nvPr>
        </p:nvSpPr>
        <p:spPr>
          <a:xfrm>
            <a:off x="428596" y="1357299"/>
            <a:ext cx="8229600" cy="2286016"/>
          </a:xfrm>
          <a:solidFill>
            <a:srgbClr val="EBE600"/>
          </a:solidFill>
        </p:spPr>
        <p:style>
          <a:lnRef idx="0">
            <a:schemeClr val="accent6"/>
          </a:lnRef>
          <a:fillRef idx="3">
            <a:schemeClr val="accent6"/>
          </a:fillRef>
          <a:effectRef idx="3">
            <a:schemeClr val="accent6"/>
          </a:effectRef>
          <a:fontRef idx="minor">
            <a:schemeClr val="lt1"/>
          </a:fontRef>
        </p:style>
        <p:txBody>
          <a:bodyPr>
            <a:normAutofit/>
          </a:bodyPr>
          <a:lstStyle/>
          <a:p>
            <a:pPr marL="82550" indent="190500" algn="ctr">
              <a:buNone/>
            </a:pPr>
            <a:r>
              <a:rPr kumimoji="0" lang="ru-RU" sz="2000" b="1" i="0" u="none" strike="noStrike" cap="none" normalizeH="0" baseline="0" dirty="0" smtClean="0">
                <a:ln>
                  <a:noFill/>
                </a:ln>
                <a:solidFill>
                  <a:schemeClr val="tx1"/>
                </a:solidFill>
                <a:effectLst/>
                <a:latin typeface="Constantia" pitchFamily="18" charset="0"/>
                <a:cs typeface="Courier New" pitchFamily="49" charset="0"/>
              </a:rPr>
              <a:t>Правила игры</a:t>
            </a:r>
            <a:r>
              <a:rPr kumimoji="0" lang="ru-RU" sz="2000" b="1" i="0" u="none" strike="noStrike" cap="none" normalizeH="0" baseline="0" dirty="0" smtClean="0">
                <a:ln>
                  <a:noFill/>
                </a:ln>
                <a:solidFill>
                  <a:schemeClr val="tx1"/>
                </a:solidFill>
                <a:effectLst/>
                <a:latin typeface="Constantia" pitchFamily="18" charset="0"/>
                <a:ea typeface="Times New Roman" pitchFamily="18" charset="0"/>
                <a:cs typeface="Courier New" pitchFamily="49" charset="0"/>
              </a:rPr>
              <a:t>:</a:t>
            </a:r>
            <a:r>
              <a:rPr kumimoji="0" lang="ru-RU" sz="2000" b="0" i="0" u="none" strike="noStrike" cap="none" normalizeH="0" baseline="0" dirty="0" smtClean="0">
                <a:ln>
                  <a:noFill/>
                </a:ln>
                <a:solidFill>
                  <a:schemeClr val="tx1"/>
                </a:solidFill>
                <a:effectLst/>
                <a:latin typeface="Constantia" pitchFamily="18" charset="0"/>
                <a:ea typeface="Times New Roman" pitchFamily="18" charset="0"/>
                <a:cs typeface="Courier New" pitchFamily="49" charset="0"/>
              </a:rPr>
              <a:t> Требуется угадать задуманное число из данного диапазона целых чисел. Игрок, отгадывающий число, задает вопросы, на которые можно ответить только «</a:t>
            </a:r>
            <a:r>
              <a:rPr kumimoji="0" lang="ru-RU" sz="2000" b="0" i="0" u="none" strike="noStrike" cap="none" normalizeH="0" baseline="0" dirty="0" smtClean="0">
                <a:ln>
                  <a:noFill/>
                </a:ln>
                <a:solidFill>
                  <a:schemeClr val="tx1"/>
                </a:solidFill>
                <a:effectLst/>
                <a:latin typeface="Constantia" pitchFamily="18" charset="0"/>
                <a:ea typeface="Times New Roman" pitchFamily="18" charset="0"/>
                <a:cs typeface="Arial" charset="0"/>
              </a:rPr>
              <a:t>да</a:t>
            </a:r>
            <a:r>
              <a:rPr kumimoji="0" lang="ru-RU" sz="2000" b="0" i="0" u="none" strike="noStrike" cap="none" normalizeH="0" baseline="0" dirty="0" smtClean="0">
                <a:ln>
                  <a:noFill/>
                </a:ln>
                <a:solidFill>
                  <a:schemeClr val="tx1"/>
                </a:solidFill>
                <a:effectLst/>
                <a:latin typeface="Constantia" pitchFamily="18" charset="0"/>
                <a:ea typeface="Times New Roman" pitchFamily="18" charset="0"/>
                <a:cs typeface="Courier New" pitchFamily="49" charset="0"/>
              </a:rPr>
              <a:t>» или «</a:t>
            </a:r>
            <a:r>
              <a:rPr kumimoji="0" lang="ru-RU" sz="2000" b="0" i="0" u="none" strike="noStrike" cap="none" normalizeH="0" baseline="0" dirty="0" smtClean="0">
                <a:ln>
                  <a:noFill/>
                </a:ln>
                <a:solidFill>
                  <a:schemeClr val="tx1"/>
                </a:solidFill>
                <a:effectLst/>
                <a:latin typeface="Constantia" pitchFamily="18" charset="0"/>
                <a:ea typeface="Times New Roman" pitchFamily="18" charset="0"/>
                <a:cs typeface="Arial" charset="0"/>
              </a:rPr>
              <a:t>нет</a:t>
            </a:r>
            <a:r>
              <a:rPr kumimoji="0" lang="ru-RU" sz="2000" b="0" i="0" u="none" strike="noStrike" cap="none" normalizeH="0" baseline="0" dirty="0" smtClean="0">
                <a:ln>
                  <a:noFill/>
                </a:ln>
                <a:solidFill>
                  <a:schemeClr val="tx1"/>
                </a:solidFill>
                <a:effectLst/>
                <a:latin typeface="Constantia" pitchFamily="18" charset="0"/>
                <a:ea typeface="Times New Roman" pitchFamily="18" charset="0"/>
                <a:cs typeface="Courier New" pitchFamily="49" charset="0"/>
              </a:rPr>
              <a:t>». Если каждый ответ отсекает половину вариантов (</a:t>
            </a:r>
            <a:r>
              <a:rPr kumimoji="0" lang="ru-RU" sz="2000" b="0" i="1" u="none" strike="noStrike" cap="none" normalizeH="0" baseline="0" dirty="0" smtClean="0">
                <a:ln>
                  <a:noFill/>
                </a:ln>
                <a:solidFill>
                  <a:schemeClr val="tx1"/>
                </a:solidFill>
                <a:effectLst/>
                <a:latin typeface="Constantia" pitchFamily="18" charset="0"/>
                <a:ea typeface="Times New Roman" pitchFamily="18" charset="0"/>
                <a:cs typeface="Courier New" pitchFamily="49" charset="0"/>
              </a:rPr>
              <a:t>уменьшает выбор в 2 раза</a:t>
            </a:r>
            <a:r>
              <a:rPr kumimoji="0" lang="ru-RU" sz="2000" b="0" i="0" u="none" strike="noStrike" cap="none" normalizeH="0" baseline="0" dirty="0" smtClean="0">
                <a:ln>
                  <a:noFill/>
                </a:ln>
                <a:solidFill>
                  <a:schemeClr val="tx1"/>
                </a:solidFill>
                <a:effectLst/>
                <a:latin typeface="Constantia" pitchFamily="18" charset="0"/>
                <a:ea typeface="Times New Roman" pitchFamily="18" charset="0"/>
                <a:cs typeface="Courier New" pitchFamily="49" charset="0"/>
              </a:rPr>
              <a:t>), то он несет </a:t>
            </a:r>
            <a:r>
              <a:rPr kumimoji="0" lang="ru-RU" sz="2000" b="0" i="0" u="none" strike="noStrike" cap="none" normalizeH="0" baseline="0" dirty="0" smtClean="0">
                <a:ln>
                  <a:noFill/>
                </a:ln>
                <a:solidFill>
                  <a:schemeClr val="tx1"/>
                </a:solidFill>
                <a:effectLst/>
                <a:latin typeface="Constantia" pitchFamily="18" charset="0"/>
                <a:ea typeface="Times New Roman" pitchFamily="18" charset="0"/>
                <a:cs typeface="Arial" charset="0"/>
              </a:rPr>
              <a:t>1 бит</a:t>
            </a:r>
            <a:r>
              <a:rPr kumimoji="0" lang="ru-RU" sz="2000" b="0" i="0" u="none" strike="noStrike" cap="none" normalizeH="0" baseline="0" dirty="0" smtClean="0">
                <a:ln>
                  <a:noFill/>
                </a:ln>
                <a:solidFill>
                  <a:schemeClr val="tx1"/>
                </a:solidFill>
                <a:effectLst/>
                <a:latin typeface="Constantia" pitchFamily="18" charset="0"/>
                <a:ea typeface="Times New Roman" pitchFamily="18" charset="0"/>
                <a:cs typeface="Courier New" pitchFamily="49" charset="0"/>
              </a:rPr>
              <a:t> информации. Тогда общее количество информации</a:t>
            </a:r>
            <a:r>
              <a:rPr kumimoji="0" lang="ru-RU" sz="2000" b="0" i="0" u="none" strike="noStrike" cap="none" normalizeH="0" baseline="0" dirty="0" smtClean="0">
                <a:ln>
                  <a:noFill/>
                </a:ln>
                <a:solidFill>
                  <a:schemeClr val="tx1"/>
                </a:solidFill>
                <a:effectLst/>
                <a:latin typeface="Constantia" pitchFamily="18" charset="0"/>
                <a:cs typeface="Courier New" pitchFamily="49" charset="0"/>
              </a:rPr>
              <a:t> </a:t>
            </a:r>
            <a:r>
              <a:rPr kumimoji="0" lang="ru-RU" sz="2000" b="0" i="0" u="none" strike="noStrike" cap="none" normalizeH="0" baseline="0" dirty="0" smtClean="0">
                <a:ln>
                  <a:noFill/>
                </a:ln>
                <a:solidFill>
                  <a:schemeClr val="tx1"/>
                </a:solidFill>
                <a:effectLst/>
                <a:latin typeface="Constantia" pitchFamily="18" charset="0"/>
                <a:cs typeface="Times New Roman" pitchFamily="18" charset="0"/>
              </a:rPr>
              <a:t>(</a:t>
            </a:r>
            <a:r>
              <a:rPr kumimoji="0" lang="ru-RU" sz="2000" b="0" i="1" u="none" strike="noStrike" cap="none" normalizeH="0" baseline="0" dirty="0" smtClean="0">
                <a:ln>
                  <a:noFill/>
                </a:ln>
                <a:solidFill>
                  <a:schemeClr val="tx1"/>
                </a:solidFill>
                <a:effectLst/>
                <a:latin typeface="Constantia" pitchFamily="18" charset="0"/>
                <a:cs typeface="Times New Roman" pitchFamily="18" charset="0"/>
              </a:rPr>
              <a:t>в битах</a:t>
            </a:r>
            <a:r>
              <a:rPr kumimoji="0" lang="ru-RU" sz="2000" b="0" i="0" u="none" strike="noStrike" cap="none" normalizeH="0" baseline="0" dirty="0" smtClean="0">
                <a:ln>
                  <a:noFill/>
                </a:ln>
                <a:solidFill>
                  <a:schemeClr val="tx1"/>
                </a:solidFill>
                <a:effectLst/>
                <a:latin typeface="Constantia" pitchFamily="18" charset="0"/>
                <a:cs typeface="Times New Roman" pitchFamily="18" charset="0"/>
              </a:rPr>
              <a:t>), полученной при угадывании числа, равно количеству заданных вопросов.</a:t>
            </a:r>
            <a:endParaRPr lang="ru-RU" sz="2000" dirty="0">
              <a:latin typeface="Constantia" pitchFamily="18" charset="0"/>
            </a:endParaRPr>
          </a:p>
        </p:txBody>
      </p:sp>
      <p:pic>
        <p:nvPicPr>
          <p:cNvPr id="3075" name="Picture 3" descr="C:\Documents and Settings\Дима\Мои документы\Мои рисунки\клевые картинки и анимашки из Internet\odin.gif"/>
          <p:cNvPicPr>
            <a:picLocks noChangeAspect="1" noChangeArrowheads="1" noCrop="1"/>
          </p:cNvPicPr>
          <p:nvPr/>
        </p:nvPicPr>
        <p:blipFill>
          <a:blip r:embed="rId2"/>
          <a:srcRect/>
          <a:stretch>
            <a:fillRect/>
          </a:stretch>
        </p:blipFill>
        <p:spPr bwMode="auto">
          <a:xfrm>
            <a:off x="7715272" y="357166"/>
            <a:ext cx="990600" cy="790575"/>
          </a:xfrm>
          <a:prstGeom prst="rect">
            <a:avLst/>
          </a:prstGeom>
          <a:noFill/>
        </p:spPr>
      </p:pic>
      <p:grpSp>
        <p:nvGrpSpPr>
          <p:cNvPr id="9" name="Группа 8"/>
          <p:cNvGrpSpPr/>
          <p:nvPr/>
        </p:nvGrpSpPr>
        <p:grpSpPr>
          <a:xfrm>
            <a:off x="1357290" y="3663887"/>
            <a:ext cx="4929222" cy="3194114"/>
            <a:chOff x="1357290" y="3663887"/>
            <a:chExt cx="4929222" cy="3194114"/>
          </a:xfrm>
        </p:grpSpPr>
        <p:pic>
          <p:nvPicPr>
            <p:cNvPr id="3076" name="Picture 4" descr="j0078775"/>
            <p:cNvPicPr>
              <a:picLocks noChangeAspect="1" noChangeArrowheads="1"/>
            </p:cNvPicPr>
            <p:nvPr/>
          </p:nvPicPr>
          <p:blipFill>
            <a:blip r:embed="rId3"/>
            <a:srcRect/>
            <a:stretch>
              <a:fillRect/>
            </a:stretch>
          </p:blipFill>
          <p:spPr bwMode="auto">
            <a:xfrm>
              <a:off x="1357290" y="3663887"/>
              <a:ext cx="4929222" cy="3194114"/>
            </a:xfrm>
            <a:prstGeom prst="rect">
              <a:avLst/>
            </a:prstGeom>
            <a:noFill/>
            <a:ln w="9525">
              <a:noFill/>
              <a:miter lim="800000"/>
              <a:headEnd/>
              <a:tailEnd/>
            </a:ln>
          </p:spPr>
        </p:pic>
        <p:sp>
          <p:nvSpPr>
            <p:cNvPr id="8" name="TextBox 7"/>
            <p:cNvSpPr txBox="1"/>
            <p:nvPr/>
          </p:nvSpPr>
          <p:spPr>
            <a:xfrm>
              <a:off x="3214678" y="4071942"/>
              <a:ext cx="2786082" cy="1815882"/>
            </a:xfrm>
            <a:prstGeom prst="rect">
              <a:avLst/>
            </a:prstGeom>
            <a:noFill/>
          </p:spPr>
          <p:txBody>
            <a:bodyPr wrap="square" rtlCol="0">
              <a:spAutoFit/>
            </a:bodyPr>
            <a:lstStyle/>
            <a:p>
              <a:pPr algn="ctr"/>
              <a:r>
                <a:rPr lang="ru-RU" sz="2800" b="1" dirty="0" smtClean="0"/>
                <a:t>Загадано число 5 из интервала от 1 до 16?</a:t>
              </a:r>
              <a:endParaRPr lang="ru-RU" sz="2800"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par>
                          <p:cTn id="8" fill="hold">
                            <p:stCondLst>
                              <p:cond delay="2000"/>
                            </p:stCondLst>
                            <p:childTnLst>
                              <p:par>
                                <p:cTn id="9" presetID="4" presetClass="entr" presetSubtype="32"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ox(out)">
                                      <p:cBhvr>
                                        <p:cTn id="11" dur="2000"/>
                                        <p:tgtEl>
                                          <p:spTgt spid="3">
                                            <p:bg/>
                                          </p:spTgt>
                                        </p:tgtEl>
                                      </p:cBhvr>
                                    </p:animEffect>
                                  </p:childTnLst>
                                </p:cTn>
                              </p:par>
                            </p:childTnLst>
                          </p:cTn>
                        </p:par>
                        <p:par>
                          <p:cTn id="12" fill="hold">
                            <p:stCondLst>
                              <p:cond delay="4000"/>
                            </p:stCondLst>
                            <p:childTnLst>
                              <p:par>
                                <p:cTn id="13" presetID="4" presetClass="entr" presetSubtype="32"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out)">
                                      <p:cBhvr>
                                        <p:cTn id="15"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214280" y="857234"/>
          <a:ext cx="8644000" cy="5768370"/>
        </p:xfrm>
        <a:graphic>
          <a:graphicData uri="http://schemas.openxmlformats.org/drawingml/2006/table">
            <a:tbl>
              <a:tblPr firstRow="1" bandRow="1">
                <a:tableStyleId>{9DCAF9ED-07DC-4A11-8D7F-57B35C25682E}</a:tableStyleId>
              </a:tblPr>
              <a:tblGrid>
                <a:gridCol w="2571770"/>
                <a:gridCol w="1428760"/>
                <a:gridCol w="2482470"/>
                <a:gridCol w="2161000"/>
              </a:tblGrid>
              <a:tr h="952506">
                <a:tc>
                  <a:txBody>
                    <a:bodyPr/>
                    <a:lstStyle/>
                    <a:p>
                      <a:pPr algn="ctr"/>
                      <a:endParaRPr lang="ru-RU" dirty="0" smtClean="0"/>
                    </a:p>
                    <a:p>
                      <a:pPr algn="ctr"/>
                      <a:r>
                        <a:rPr lang="ru-RU" dirty="0" smtClean="0"/>
                        <a:t>вопрос</a:t>
                      </a:r>
                      <a:endParaRPr lang="ru-RU" dirty="0"/>
                    </a:p>
                  </a:txBody>
                  <a:tcPr/>
                </a:tc>
                <a:tc>
                  <a:txBody>
                    <a:bodyPr/>
                    <a:lstStyle/>
                    <a:p>
                      <a:endParaRPr lang="ru-RU" dirty="0" smtClean="0"/>
                    </a:p>
                    <a:p>
                      <a:pPr algn="ctr"/>
                      <a:r>
                        <a:rPr lang="ru-RU" dirty="0" smtClean="0"/>
                        <a:t>ответ</a:t>
                      </a:r>
                      <a:endParaRPr lang="ru-RU" dirty="0"/>
                    </a:p>
                  </a:txBody>
                  <a:tcPr/>
                </a:tc>
                <a:tc>
                  <a:txBody>
                    <a:bodyPr/>
                    <a:lstStyle/>
                    <a:p>
                      <a:pPr algn="ctr"/>
                      <a:endParaRPr lang="ru-RU" dirty="0" smtClean="0"/>
                    </a:p>
                    <a:p>
                      <a:pPr algn="ctr"/>
                      <a:r>
                        <a:rPr lang="ru-RU" dirty="0" smtClean="0"/>
                        <a:t>неопределенность знаний</a:t>
                      </a:r>
                      <a:endParaRPr lang="ru-RU" dirty="0"/>
                    </a:p>
                  </a:txBody>
                  <a:tcPr/>
                </a:tc>
                <a:tc>
                  <a:txBody>
                    <a:bodyPr/>
                    <a:lstStyle/>
                    <a:p>
                      <a:pPr algn="ctr"/>
                      <a:r>
                        <a:rPr lang="ru-RU" dirty="0" smtClean="0"/>
                        <a:t>Полученное</a:t>
                      </a:r>
                      <a:r>
                        <a:rPr lang="ru-RU" baseline="0" dirty="0" smtClean="0"/>
                        <a:t> количество информации</a:t>
                      </a:r>
                      <a:endParaRPr lang="ru-RU" dirty="0"/>
                    </a:p>
                  </a:txBody>
                  <a:tcPr/>
                </a:tc>
              </a:tr>
              <a:tr h="952506">
                <a:tc>
                  <a:txBody>
                    <a:bodyPr/>
                    <a:lstStyle/>
                    <a:p>
                      <a:pPr algn="ctr"/>
                      <a:endParaRPr lang="ru-RU" sz="2000" b="1" dirty="0" smtClean="0"/>
                    </a:p>
                    <a:p>
                      <a:pPr algn="ctr"/>
                      <a:r>
                        <a:rPr lang="ru-RU" sz="2000" b="1" dirty="0" smtClean="0"/>
                        <a:t>Число больше 8?</a:t>
                      </a:r>
                      <a:endParaRPr lang="ru-RU" sz="2000" b="1" dirty="0"/>
                    </a:p>
                  </a:txBody>
                  <a:tcPr/>
                </a:tc>
                <a:tc>
                  <a:txBody>
                    <a:bodyPr/>
                    <a:lstStyle/>
                    <a:p>
                      <a:pPr algn="ctr"/>
                      <a:endParaRPr lang="ru-RU" sz="2000" b="1" dirty="0" smtClean="0"/>
                    </a:p>
                    <a:p>
                      <a:pPr algn="ctr"/>
                      <a:r>
                        <a:rPr lang="ru-RU" sz="2000" b="1" dirty="0" smtClean="0"/>
                        <a:t>нет</a:t>
                      </a:r>
                      <a:endParaRPr lang="ru-RU" sz="2000" b="1" dirty="0"/>
                    </a:p>
                  </a:txBody>
                  <a:tcPr/>
                </a:tc>
                <a:tc>
                  <a:txBody>
                    <a:bodyPr/>
                    <a:lstStyle/>
                    <a:p>
                      <a:pPr algn="ctr"/>
                      <a:endParaRPr lang="ru-RU" sz="2000" b="1" dirty="0" smtClean="0"/>
                    </a:p>
                    <a:p>
                      <a:pPr algn="ctr"/>
                      <a:r>
                        <a:rPr lang="ru-RU" sz="2000" b="1" dirty="0" smtClean="0"/>
                        <a:t>8</a:t>
                      </a:r>
                      <a:endParaRPr lang="ru-RU" sz="2000" b="1" dirty="0"/>
                    </a:p>
                  </a:txBody>
                  <a:tcPr/>
                </a:tc>
                <a:tc>
                  <a:txBody>
                    <a:bodyPr/>
                    <a:lstStyle/>
                    <a:p>
                      <a:pPr algn="ctr"/>
                      <a:endParaRPr lang="ru-RU" sz="2000" b="1" dirty="0" smtClean="0"/>
                    </a:p>
                    <a:p>
                      <a:pPr algn="ctr"/>
                      <a:r>
                        <a:rPr lang="ru-RU" sz="2000" b="1" dirty="0" smtClean="0"/>
                        <a:t>1 бит</a:t>
                      </a:r>
                      <a:endParaRPr lang="ru-RU" sz="2000" b="1" dirty="0"/>
                    </a:p>
                  </a:txBody>
                  <a:tcPr/>
                </a:tc>
              </a:tr>
              <a:tr h="952506">
                <a:tc>
                  <a:txBody>
                    <a:bodyPr/>
                    <a:lstStyle/>
                    <a:p>
                      <a:pPr algn="ctr"/>
                      <a:endParaRPr lang="ru-RU" sz="2000" b="1" dirty="0" smtClean="0"/>
                    </a:p>
                    <a:p>
                      <a:pPr algn="ctr"/>
                      <a:r>
                        <a:rPr lang="ru-RU" sz="2000" b="1" dirty="0" smtClean="0"/>
                        <a:t>Число больше 4?</a:t>
                      </a:r>
                      <a:endParaRPr lang="ru-RU" sz="2000" b="1" dirty="0"/>
                    </a:p>
                  </a:txBody>
                  <a:tcPr/>
                </a:tc>
                <a:tc>
                  <a:txBody>
                    <a:bodyPr/>
                    <a:lstStyle/>
                    <a:p>
                      <a:pPr algn="ctr"/>
                      <a:endParaRPr lang="ru-RU" sz="2000" b="1" dirty="0" smtClean="0"/>
                    </a:p>
                    <a:p>
                      <a:pPr algn="ctr"/>
                      <a:r>
                        <a:rPr lang="ru-RU" sz="2000" b="1" dirty="0" smtClean="0"/>
                        <a:t>да</a:t>
                      </a:r>
                      <a:endParaRPr lang="ru-RU" sz="2000" b="1" dirty="0"/>
                    </a:p>
                  </a:txBody>
                  <a:tcPr/>
                </a:tc>
                <a:tc>
                  <a:txBody>
                    <a:bodyPr/>
                    <a:lstStyle/>
                    <a:p>
                      <a:pPr algn="ctr"/>
                      <a:endParaRPr lang="ru-RU" sz="2000" b="1" dirty="0" smtClean="0"/>
                    </a:p>
                    <a:p>
                      <a:pPr algn="ctr"/>
                      <a:r>
                        <a:rPr lang="ru-RU" sz="2000" b="1" dirty="0" smtClean="0"/>
                        <a:t>4</a:t>
                      </a:r>
                      <a:endParaRPr lang="ru-RU" sz="2000" b="1" dirty="0"/>
                    </a:p>
                  </a:txBody>
                  <a:tcPr/>
                </a:tc>
                <a:tc>
                  <a:txBody>
                    <a:bodyPr/>
                    <a:lstStyle/>
                    <a:p>
                      <a:pPr algn="ctr"/>
                      <a:endParaRPr lang="ru-RU" sz="2000" b="1" dirty="0" smtClean="0"/>
                    </a:p>
                    <a:p>
                      <a:pPr algn="ctr"/>
                      <a:r>
                        <a:rPr lang="ru-RU" sz="2000" b="1" dirty="0" smtClean="0"/>
                        <a:t>1 бит</a:t>
                      </a:r>
                      <a:endParaRPr lang="ru-RU" sz="2000" b="1" dirty="0"/>
                    </a:p>
                  </a:txBody>
                  <a:tcPr/>
                </a:tc>
              </a:tr>
              <a:tr h="952506">
                <a:tc>
                  <a:txBody>
                    <a:bodyPr/>
                    <a:lstStyle/>
                    <a:p>
                      <a:pPr algn="ctr"/>
                      <a:endParaRPr lang="ru-RU" sz="2000" b="1" dirty="0" smtClean="0"/>
                    </a:p>
                    <a:p>
                      <a:pPr algn="ctr"/>
                      <a:r>
                        <a:rPr lang="ru-RU" sz="2000" b="1" dirty="0" smtClean="0"/>
                        <a:t>Число больше 6?</a:t>
                      </a:r>
                      <a:endParaRPr lang="ru-RU" sz="2000" b="1" dirty="0"/>
                    </a:p>
                  </a:txBody>
                  <a:tcPr/>
                </a:tc>
                <a:tc>
                  <a:txBody>
                    <a:bodyPr/>
                    <a:lstStyle/>
                    <a:p>
                      <a:pPr algn="ctr"/>
                      <a:endParaRPr lang="ru-RU" sz="2000" b="1" dirty="0" smtClean="0"/>
                    </a:p>
                    <a:p>
                      <a:pPr algn="ctr"/>
                      <a:r>
                        <a:rPr lang="ru-RU" sz="2000" b="1" dirty="0" smtClean="0"/>
                        <a:t>нет</a:t>
                      </a:r>
                      <a:endParaRPr lang="ru-RU" sz="2000" b="1" dirty="0"/>
                    </a:p>
                  </a:txBody>
                  <a:tcPr/>
                </a:tc>
                <a:tc>
                  <a:txBody>
                    <a:bodyPr/>
                    <a:lstStyle/>
                    <a:p>
                      <a:pPr algn="ctr"/>
                      <a:endParaRPr lang="ru-RU" sz="2000" b="1" dirty="0" smtClean="0"/>
                    </a:p>
                    <a:p>
                      <a:pPr algn="ctr"/>
                      <a:r>
                        <a:rPr lang="ru-RU" sz="2000" b="1" dirty="0" smtClean="0"/>
                        <a:t>2</a:t>
                      </a:r>
                      <a:endParaRPr lang="ru-RU" sz="2000" b="1" dirty="0"/>
                    </a:p>
                  </a:txBody>
                  <a:tcPr/>
                </a:tc>
                <a:tc>
                  <a:txBody>
                    <a:bodyPr/>
                    <a:lstStyle/>
                    <a:p>
                      <a:pPr algn="ctr"/>
                      <a:endParaRPr lang="ru-RU" sz="2000" b="1" dirty="0" smtClean="0"/>
                    </a:p>
                    <a:p>
                      <a:pPr algn="ctr"/>
                      <a:r>
                        <a:rPr lang="ru-RU" sz="2000" b="1" dirty="0" smtClean="0"/>
                        <a:t>1 бит</a:t>
                      </a:r>
                    </a:p>
                    <a:p>
                      <a:pPr algn="ctr"/>
                      <a:endParaRPr lang="ru-RU" sz="2000" b="1" dirty="0"/>
                    </a:p>
                  </a:txBody>
                  <a:tcPr/>
                </a:tc>
              </a:tr>
              <a:tr h="952506">
                <a:tc>
                  <a:txBody>
                    <a:bodyPr/>
                    <a:lstStyle/>
                    <a:p>
                      <a:pPr algn="ctr"/>
                      <a:endParaRPr lang="ru-RU" sz="2000" b="1" dirty="0" smtClean="0"/>
                    </a:p>
                    <a:p>
                      <a:pPr algn="ctr"/>
                      <a:r>
                        <a:rPr lang="ru-RU" sz="2000" b="1" dirty="0" smtClean="0"/>
                        <a:t>Число</a:t>
                      </a:r>
                      <a:r>
                        <a:rPr lang="ru-RU" sz="2000" b="1" baseline="0" dirty="0" smtClean="0"/>
                        <a:t> 5?</a:t>
                      </a:r>
                      <a:endParaRPr lang="ru-RU" sz="2000" b="1" dirty="0"/>
                    </a:p>
                  </a:txBody>
                  <a:tcPr/>
                </a:tc>
                <a:tc>
                  <a:txBody>
                    <a:bodyPr/>
                    <a:lstStyle/>
                    <a:p>
                      <a:pPr algn="ctr"/>
                      <a:endParaRPr lang="ru-RU" sz="2000" b="1" dirty="0" smtClean="0"/>
                    </a:p>
                    <a:p>
                      <a:pPr algn="ctr"/>
                      <a:r>
                        <a:rPr lang="ru-RU" sz="2000" b="1" dirty="0" smtClean="0"/>
                        <a:t>да</a:t>
                      </a:r>
                      <a:endParaRPr lang="ru-RU" sz="2000" b="1" dirty="0"/>
                    </a:p>
                  </a:txBody>
                  <a:tcPr/>
                </a:tc>
                <a:tc>
                  <a:txBody>
                    <a:bodyPr/>
                    <a:lstStyle/>
                    <a:p>
                      <a:pPr algn="ctr"/>
                      <a:endParaRPr lang="ru-RU" sz="2000" b="1" dirty="0" smtClean="0"/>
                    </a:p>
                    <a:p>
                      <a:pPr algn="ctr"/>
                      <a:r>
                        <a:rPr lang="ru-RU" sz="2000" b="1" dirty="0" smtClean="0"/>
                        <a:t>1</a:t>
                      </a:r>
                      <a:endParaRPr lang="ru-RU" sz="2000" b="1" dirty="0"/>
                    </a:p>
                  </a:txBody>
                  <a:tcPr/>
                </a:tc>
                <a:tc>
                  <a:txBody>
                    <a:bodyPr/>
                    <a:lstStyle/>
                    <a:p>
                      <a:pPr algn="ctr"/>
                      <a:endParaRPr lang="ru-RU" sz="2000" b="1" dirty="0" smtClean="0"/>
                    </a:p>
                    <a:p>
                      <a:pPr algn="ctr"/>
                      <a:r>
                        <a:rPr lang="ru-RU" sz="2000" b="1" dirty="0" smtClean="0"/>
                        <a:t>1 бит</a:t>
                      </a:r>
                      <a:endParaRPr lang="ru-RU" sz="2000" b="1" dirty="0"/>
                    </a:p>
                  </a:txBody>
                  <a:tcPr/>
                </a:tc>
              </a:tr>
              <a:tr h="952506">
                <a:tc>
                  <a:txBody>
                    <a:bodyPr/>
                    <a:lstStyle/>
                    <a:p>
                      <a:pPr algn="ctr"/>
                      <a:endParaRPr lang="ru-RU" sz="2800" b="1" i="1" dirty="0" smtClean="0">
                        <a:effectLst>
                          <a:outerShdw blurRad="38100" dist="38100" dir="2700000" algn="tl">
                            <a:srgbClr val="000000">
                              <a:alpha val="43137"/>
                            </a:srgbClr>
                          </a:outerShdw>
                        </a:effectLst>
                      </a:endParaRPr>
                    </a:p>
                    <a:p>
                      <a:pPr algn="ctr"/>
                      <a:r>
                        <a:rPr lang="ru-RU" sz="2800" b="1" i="1" u="sng" dirty="0" smtClean="0">
                          <a:effectLst>
                            <a:outerShdw blurRad="38100" dist="38100" dir="2700000" algn="tl">
                              <a:srgbClr val="000000">
                                <a:alpha val="43137"/>
                              </a:srgbClr>
                            </a:outerShdw>
                          </a:effectLst>
                        </a:rPr>
                        <a:t>Итого:</a:t>
                      </a:r>
                      <a:endParaRPr lang="ru-RU" sz="2800" b="1" i="1" u="sng" dirty="0">
                        <a:effectLst>
                          <a:outerShdw blurRad="38100" dist="38100" dir="2700000" algn="tl">
                            <a:srgbClr val="000000">
                              <a:alpha val="43137"/>
                            </a:srgbClr>
                          </a:outerShdw>
                        </a:effectLst>
                      </a:endParaRPr>
                    </a:p>
                  </a:txBody>
                  <a:tcPr/>
                </a:tc>
                <a:tc>
                  <a:txBody>
                    <a:bodyPr/>
                    <a:lstStyle/>
                    <a:p>
                      <a:pPr algn="ctr"/>
                      <a:endParaRPr lang="ru-RU" sz="2800" b="1" i="1" dirty="0">
                        <a:effectLst>
                          <a:outerShdw blurRad="38100" dist="38100" dir="2700000" algn="tl">
                            <a:srgbClr val="000000">
                              <a:alpha val="43137"/>
                            </a:srgbClr>
                          </a:outerShdw>
                        </a:effectLst>
                      </a:endParaRPr>
                    </a:p>
                  </a:txBody>
                  <a:tcPr/>
                </a:tc>
                <a:tc>
                  <a:txBody>
                    <a:bodyPr/>
                    <a:lstStyle/>
                    <a:p>
                      <a:pPr algn="ctr"/>
                      <a:endParaRPr lang="ru-RU" sz="2800" b="1" i="1" dirty="0">
                        <a:effectLst>
                          <a:outerShdw blurRad="38100" dist="38100" dir="2700000" algn="tl">
                            <a:srgbClr val="000000">
                              <a:alpha val="43137"/>
                            </a:srgbClr>
                          </a:outerShdw>
                        </a:effectLst>
                      </a:endParaRPr>
                    </a:p>
                  </a:txBody>
                  <a:tcPr/>
                </a:tc>
                <a:tc>
                  <a:txBody>
                    <a:bodyPr/>
                    <a:lstStyle/>
                    <a:p>
                      <a:pPr algn="ctr"/>
                      <a:endParaRPr lang="ru-RU" sz="2800" b="1" i="1" dirty="0" smtClean="0">
                        <a:effectLst>
                          <a:outerShdw blurRad="38100" dist="38100" dir="2700000" algn="tl">
                            <a:srgbClr val="000000">
                              <a:alpha val="43137"/>
                            </a:srgbClr>
                          </a:outerShdw>
                        </a:effectLst>
                      </a:endParaRPr>
                    </a:p>
                    <a:p>
                      <a:pPr algn="ctr"/>
                      <a:r>
                        <a:rPr lang="ru-RU" sz="2800" b="1" i="1" u="sng" dirty="0" smtClean="0">
                          <a:effectLst>
                            <a:outerShdw blurRad="38100" dist="38100" dir="2700000" algn="tl">
                              <a:srgbClr val="000000">
                                <a:alpha val="43137"/>
                              </a:srgbClr>
                            </a:outerShdw>
                          </a:effectLst>
                        </a:rPr>
                        <a:t>4 бита</a:t>
                      </a:r>
                      <a:endParaRPr lang="ru-RU" sz="2800" b="1" i="1" u="sng" dirty="0">
                        <a:effectLst>
                          <a:outerShdw blurRad="38100" dist="38100" dir="2700000" algn="tl">
                            <a:srgbClr val="000000">
                              <a:alpha val="43137"/>
                            </a:srgbClr>
                          </a:outerShdw>
                        </a:effectLst>
                      </a:endParaRPr>
                    </a:p>
                  </a:txBody>
                  <a:tcPr/>
                </a:tc>
              </a:tr>
            </a:tbl>
          </a:graphicData>
        </a:graphic>
      </p:graphicFrame>
      <p:pic>
        <p:nvPicPr>
          <p:cNvPr id="5" name="Picture 4" descr="j0078775"/>
          <p:cNvPicPr>
            <a:picLocks noChangeAspect="1" noChangeArrowheads="1"/>
          </p:cNvPicPr>
          <p:nvPr/>
        </p:nvPicPr>
        <p:blipFill>
          <a:blip r:embed="rId2"/>
          <a:srcRect/>
          <a:stretch>
            <a:fillRect/>
          </a:stretch>
        </p:blipFill>
        <p:spPr bwMode="auto">
          <a:xfrm>
            <a:off x="0" y="0"/>
            <a:ext cx="2315101" cy="1500175"/>
          </a:xfrm>
          <a:prstGeom prst="rect">
            <a:avLst/>
          </a:prstGeom>
          <a:noFill/>
          <a:ln w="9525">
            <a:noFill/>
            <a:miter lim="800000"/>
            <a:headEnd/>
            <a:tailEnd/>
          </a:ln>
        </p:spPr>
      </p:pic>
      <p:sp>
        <p:nvSpPr>
          <p:cNvPr id="6" name="TextBox 5"/>
          <p:cNvSpPr txBox="1"/>
          <p:nvPr/>
        </p:nvSpPr>
        <p:spPr>
          <a:xfrm>
            <a:off x="785786" y="142852"/>
            <a:ext cx="1525078" cy="954107"/>
          </a:xfrm>
          <a:prstGeom prst="rect">
            <a:avLst/>
          </a:prstGeom>
          <a:noFill/>
        </p:spPr>
        <p:txBody>
          <a:bodyPr wrap="square" rtlCol="0">
            <a:spAutoFit/>
          </a:bodyPr>
          <a:lstStyle/>
          <a:p>
            <a:pPr algn="ctr"/>
            <a:r>
              <a:rPr lang="ru-RU" sz="1400" b="1" dirty="0" smtClean="0"/>
              <a:t>Загадано число 5 из интервала от 1 до 16?</a:t>
            </a:r>
            <a:endParaRPr lang="ru-RU"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Группа 5"/>
          <p:cNvGrpSpPr/>
          <p:nvPr/>
        </p:nvGrpSpPr>
        <p:grpSpPr>
          <a:xfrm>
            <a:off x="1643042" y="1142984"/>
            <a:ext cx="6000792" cy="4857784"/>
            <a:chOff x="2071670" y="2500306"/>
            <a:chExt cx="4929222" cy="3194114"/>
          </a:xfrm>
        </p:grpSpPr>
        <p:pic>
          <p:nvPicPr>
            <p:cNvPr id="4" name="Picture 4" descr="j0078775"/>
            <p:cNvPicPr>
              <a:picLocks noChangeAspect="1" noChangeArrowheads="1"/>
            </p:cNvPicPr>
            <p:nvPr/>
          </p:nvPicPr>
          <p:blipFill>
            <a:blip r:embed="rId2"/>
            <a:srcRect/>
            <a:stretch>
              <a:fillRect/>
            </a:stretch>
          </p:blipFill>
          <p:spPr bwMode="auto">
            <a:xfrm>
              <a:off x="2071670" y="2500306"/>
              <a:ext cx="4929222" cy="3194114"/>
            </a:xfrm>
            <a:prstGeom prst="rect">
              <a:avLst/>
            </a:prstGeom>
            <a:noFill/>
            <a:ln w="9525">
              <a:noFill/>
              <a:miter lim="800000"/>
              <a:headEnd/>
              <a:tailEnd/>
            </a:ln>
          </p:spPr>
        </p:pic>
        <p:sp>
          <p:nvSpPr>
            <p:cNvPr id="5" name="TextBox 4"/>
            <p:cNvSpPr txBox="1"/>
            <p:nvPr/>
          </p:nvSpPr>
          <p:spPr>
            <a:xfrm>
              <a:off x="3929058" y="2857496"/>
              <a:ext cx="2786082" cy="1679677"/>
            </a:xfrm>
            <a:prstGeom prst="rect">
              <a:avLst/>
            </a:prstGeom>
            <a:noFill/>
          </p:spPr>
          <p:txBody>
            <a:bodyPr wrap="square" rtlCol="0">
              <a:spAutoFit/>
            </a:bodyPr>
            <a:lstStyle/>
            <a:p>
              <a:pPr algn="ctr"/>
              <a:r>
                <a:rPr lang="ru-RU" sz="4000" b="1" dirty="0" smtClean="0"/>
                <a:t>Загадано число 8 из интервала от 1 до 32?</a:t>
              </a:r>
              <a:endParaRPr lang="ru-RU" sz="4000"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i="1" dirty="0" smtClean="0"/>
              <a:t>Формула, связывающая между собой количество возможных событий и количество информации.</a:t>
            </a:r>
            <a:endParaRPr lang="ru-RU" sz="2800" b="1" i="1" dirty="0"/>
          </a:p>
        </p:txBody>
      </p:sp>
      <p:sp>
        <p:nvSpPr>
          <p:cNvPr id="3" name="Содержимое 2"/>
          <p:cNvSpPr>
            <a:spLocks noGrp="1"/>
          </p:cNvSpPr>
          <p:nvPr>
            <p:ph idx="1"/>
          </p:nvPr>
        </p:nvSpPr>
        <p:spPr>
          <a:xfrm>
            <a:off x="457200" y="4000504"/>
            <a:ext cx="8229600" cy="2125659"/>
          </a:xfrm>
        </p:spPr>
        <p:txBody>
          <a:bodyPr/>
          <a:lstStyle/>
          <a:p>
            <a:pPr>
              <a:buNone/>
            </a:pPr>
            <a:r>
              <a:rPr lang="en-US" dirty="0" smtClean="0"/>
              <a:t>N – </a:t>
            </a:r>
            <a:r>
              <a:rPr lang="ru-RU" dirty="0" smtClean="0"/>
              <a:t>количество возможных вариантов,</a:t>
            </a:r>
          </a:p>
          <a:p>
            <a:pPr>
              <a:buNone/>
            </a:pPr>
            <a:r>
              <a:rPr lang="en-US" dirty="0" smtClean="0"/>
              <a:t>I – </a:t>
            </a:r>
            <a:r>
              <a:rPr lang="ru-RU" dirty="0" smtClean="0"/>
              <a:t>количество информации.</a:t>
            </a:r>
            <a:endParaRPr lang="ru-RU" dirty="0"/>
          </a:p>
        </p:txBody>
      </p:sp>
      <p:sp>
        <p:nvSpPr>
          <p:cNvPr id="4" name="Скругленный прямоугольник 3"/>
          <p:cNvSpPr/>
          <p:nvPr/>
        </p:nvSpPr>
        <p:spPr>
          <a:xfrm>
            <a:off x="1928794" y="2000240"/>
            <a:ext cx="5000660" cy="1714512"/>
          </a:xfrm>
          <a:prstGeom prst="roundRect">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9600" b="1" dirty="0" smtClean="0">
                <a:effectLst>
                  <a:outerShdw blurRad="38100" dist="38100" dir="2700000" algn="tl">
                    <a:srgbClr val="000000">
                      <a:alpha val="43137"/>
                    </a:srgbClr>
                  </a:outerShdw>
                </a:effectLst>
              </a:rPr>
              <a:t>N = 2</a:t>
            </a:r>
            <a:r>
              <a:rPr lang="en-US" sz="9600" b="1" baseline="30000" dirty="0" smtClean="0">
                <a:effectLst>
                  <a:outerShdw blurRad="38100" dist="38100" dir="2700000" algn="tl">
                    <a:srgbClr val="000000">
                      <a:alpha val="43137"/>
                    </a:srgbClr>
                  </a:outerShdw>
                </a:effectLst>
              </a:rPr>
              <a:t>I</a:t>
            </a:r>
            <a:endParaRPr lang="ru-RU" sz="96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5246610" y="1500174"/>
            <a:ext cx="4111736" cy="2708434"/>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3400" b="1" dirty="0" smtClean="0">
                <a:ln/>
                <a:solidFill>
                  <a:schemeClr val="tx1">
                    <a:lumMod val="95000"/>
                    <a:lumOff val="5000"/>
                  </a:schemeClr>
                </a:solidFill>
                <a:effectLst>
                  <a:outerShdw blurRad="75057" dist="38100" dir="5400000" sy="-20000" rotWithShape="0">
                    <a:prstClr val="black">
                      <a:alpha val="25000"/>
                    </a:prstClr>
                  </a:outerShdw>
                </a:effectLst>
                <a:latin typeface="Century Schoolbook" pitchFamily="18" charset="0"/>
              </a:rPr>
              <a:t>Вероятностный </a:t>
            </a:r>
          </a:p>
          <a:p>
            <a:pPr algn="ctr"/>
            <a:r>
              <a:rPr lang="ru-RU" sz="3400" b="1" dirty="0" smtClean="0">
                <a:ln/>
                <a:solidFill>
                  <a:schemeClr val="tx1">
                    <a:lumMod val="95000"/>
                    <a:lumOff val="5000"/>
                  </a:schemeClr>
                </a:solidFill>
                <a:effectLst>
                  <a:outerShdw blurRad="75057" dist="38100" dir="5400000" sy="-20000" rotWithShape="0">
                    <a:prstClr val="black">
                      <a:alpha val="25000"/>
                    </a:prstClr>
                  </a:outerShdw>
                </a:effectLst>
                <a:latin typeface="Century Schoolbook" pitchFamily="18" charset="0"/>
              </a:rPr>
              <a:t>подход </a:t>
            </a:r>
          </a:p>
          <a:p>
            <a:pPr algn="ctr"/>
            <a:r>
              <a:rPr lang="ru-RU" sz="3400" b="1" dirty="0" smtClean="0">
                <a:ln/>
                <a:solidFill>
                  <a:schemeClr val="tx1">
                    <a:lumMod val="95000"/>
                    <a:lumOff val="5000"/>
                  </a:schemeClr>
                </a:solidFill>
                <a:effectLst>
                  <a:outerShdw blurRad="75057" dist="38100" dir="5400000" sy="-20000" rotWithShape="0">
                    <a:prstClr val="black">
                      <a:alpha val="25000"/>
                    </a:prstClr>
                  </a:outerShdw>
                </a:effectLst>
                <a:latin typeface="Century Schoolbook" pitchFamily="18" charset="0"/>
              </a:rPr>
              <a:t>к определению</a:t>
            </a:r>
          </a:p>
          <a:p>
            <a:pPr algn="ctr"/>
            <a:r>
              <a:rPr lang="ru-RU" sz="3400" b="1" dirty="0">
                <a:ln/>
                <a:solidFill>
                  <a:schemeClr val="tx1">
                    <a:lumMod val="95000"/>
                    <a:lumOff val="5000"/>
                  </a:schemeClr>
                </a:solidFill>
                <a:effectLst>
                  <a:outerShdw blurRad="75057" dist="38100" dir="5400000" sy="-20000" rotWithShape="0">
                    <a:prstClr val="black">
                      <a:alpha val="25000"/>
                    </a:prstClr>
                  </a:outerShdw>
                </a:effectLst>
                <a:latin typeface="Century Schoolbook" pitchFamily="18" charset="0"/>
              </a:rPr>
              <a:t>к</a:t>
            </a:r>
            <a:r>
              <a:rPr lang="ru-RU" sz="3400" b="1" dirty="0" smtClean="0">
                <a:ln/>
                <a:solidFill>
                  <a:schemeClr val="tx1">
                    <a:lumMod val="95000"/>
                    <a:lumOff val="5000"/>
                  </a:schemeClr>
                </a:solidFill>
                <a:effectLst>
                  <a:outerShdw blurRad="75057" dist="38100" dir="5400000" sy="-20000" rotWithShape="0">
                    <a:prstClr val="black">
                      <a:alpha val="25000"/>
                    </a:prstClr>
                  </a:outerShdw>
                </a:effectLst>
                <a:latin typeface="Century Schoolbook" pitchFamily="18" charset="0"/>
              </a:rPr>
              <a:t>оличества информации</a:t>
            </a:r>
            <a:endParaRPr lang="ru-RU" sz="3400" b="1" dirty="0">
              <a:ln/>
              <a:solidFill>
                <a:schemeClr val="tx1">
                  <a:lumMod val="95000"/>
                  <a:lumOff val="5000"/>
                </a:schemeClr>
              </a:solidFill>
              <a:effectLst>
                <a:outerShdw blurRad="75057" dist="38100" dir="5400000" sy="-20000" rotWithShape="0">
                  <a:prstClr val="black">
                    <a:alpha val="25000"/>
                  </a:prstClr>
                </a:outerShdw>
              </a:effectLst>
              <a:latin typeface="Century Schoolbook" pitchFamily="18" charset="0"/>
            </a:endParaRPr>
          </a:p>
        </p:txBody>
      </p:sp>
      <p:pic>
        <p:nvPicPr>
          <p:cNvPr id="1026" name="Picture 2" descr="C:\Documents and Settings\Дима\Мои документы\Мои рисунки\работа\212.bmp"/>
          <p:cNvPicPr>
            <a:picLocks noChangeAspect="1" noChangeArrowheads="1"/>
          </p:cNvPicPr>
          <p:nvPr/>
        </p:nvPicPr>
        <p:blipFill>
          <a:blip r:embed="rId2"/>
          <a:srcRect/>
          <a:stretch>
            <a:fillRect/>
          </a:stretch>
        </p:blipFill>
        <p:spPr bwMode="auto">
          <a:xfrm>
            <a:off x="0" y="0"/>
            <a:ext cx="5417820" cy="6858000"/>
          </a:xfrm>
          <a:prstGeom prst="rect">
            <a:avLst/>
          </a:prstGeom>
          <a:noFill/>
        </p:spPr>
      </p:pic>
      <p:sp>
        <p:nvSpPr>
          <p:cNvPr id="2" name="TextBox 1"/>
          <p:cNvSpPr txBox="1"/>
          <p:nvPr/>
        </p:nvSpPr>
        <p:spPr>
          <a:xfrm>
            <a:off x="6155389" y="5934670"/>
            <a:ext cx="2987824" cy="923330"/>
          </a:xfrm>
          <a:prstGeom prst="rect">
            <a:avLst/>
          </a:prstGeom>
          <a:noFill/>
        </p:spPr>
        <p:txBody>
          <a:bodyPr wrap="square" rtlCol="0">
            <a:spAutoFit/>
          </a:bodyPr>
          <a:lstStyle/>
          <a:p>
            <a:pPr algn="r"/>
            <a:r>
              <a:rPr lang="ru-RU" i="1" dirty="0" err="1" smtClean="0"/>
              <a:t>Анчутина</a:t>
            </a:r>
            <a:r>
              <a:rPr lang="ru-RU" i="1" dirty="0" smtClean="0"/>
              <a:t> И.В.</a:t>
            </a:r>
          </a:p>
          <a:p>
            <a:pPr algn="r"/>
            <a:r>
              <a:rPr lang="ru-RU" i="1" dirty="0" smtClean="0"/>
              <a:t>МБОУ «СОШ №58»</a:t>
            </a:r>
          </a:p>
          <a:p>
            <a:pPr algn="r"/>
            <a:r>
              <a:rPr lang="ru-RU" i="1" dirty="0" err="1" smtClean="0"/>
              <a:t>г.Новоуральск</a:t>
            </a:r>
            <a:endParaRPr lang="ru-RU"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dirty="0" smtClean="0"/>
              <a:t>Количество информации в сообщении об одном из </a:t>
            </a:r>
            <a:r>
              <a:rPr lang="en-US" dirty="0" smtClean="0"/>
              <a:t>N </a:t>
            </a:r>
            <a:r>
              <a:rPr lang="ru-RU" dirty="0" smtClean="0"/>
              <a:t>равновероятных событий</a:t>
            </a:r>
            <a:endParaRPr lang="ru-RU" dirty="0"/>
          </a:p>
        </p:txBody>
      </p:sp>
      <p:sp>
        <p:nvSpPr>
          <p:cNvPr id="4" name="Скругленный прямоугольник 3"/>
          <p:cNvSpPr/>
          <p:nvPr/>
        </p:nvSpPr>
        <p:spPr>
          <a:xfrm>
            <a:off x="1357290" y="3143248"/>
            <a:ext cx="6357982" cy="1714512"/>
          </a:xfrm>
          <a:prstGeom prst="roundRect">
            <a:avLst/>
          </a:prstGeom>
          <a:solidFill>
            <a:schemeClr val="accent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9600" b="1" dirty="0" smtClean="0">
                <a:effectLst>
                  <a:outerShdw blurRad="38100" dist="38100" dir="2700000" algn="tl">
                    <a:srgbClr val="000000">
                      <a:alpha val="43137"/>
                    </a:srgbClr>
                  </a:outerShdw>
                </a:effectLst>
              </a:rPr>
              <a:t>I = log</a:t>
            </a:r>
            <a:r>
              <a:rPr lang="en-US" sz="9600" b="1" baseline="-25000" dirty="0" smtClean="0">
                <a:effectLst>
                  <a:outerShdw blurRad="38100" dist="38100" dir="2700000" algn="tl">
                    <a:srgbClr val="000000">
                      <a:alpha val="43137"/>
                    </a:srgbClr>
                  </a:outerShdw>
                </a:effectLst>
              </a:rPr>
              <a:t>2</a:t>
            </a:r>
            <a:r>
              <a:rPr lang="en-US" sz="9600" b="1" dirty="0" smtClean="0">
                <a:effectLst>
                  <a:outerShdw blurRad="38100" dist="38100" dir="2700000" algn="tl">
                    <a:srgbClr val="000000">
                      <a:alpha val="43137"/>
                    </a:srgbClr>
                  </a:outerShdw>
                </a:effectLst>
              </a:rPr>
              <a:t>N</a:t>
            </a:r>
            <a:endParaRPr lang="ru-RU" sz="96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p:cNvGrpSpPr/>
          <p:nvPr/>
        </p:nvGrpSpPr>
        <p:grpSpPr>
          <a:xfrm>
            <a:off x="1643042" y="1142984"/>
            <a:ext cx="6000792" cy="4857784"/>
            <a:chOff x="2071670" y="2500306"/>
            <a:chExt cx="4929222" cy="3194114"/>
          </a:xfrm>
        </p:grpSpPr>
        <p:pic>
          <p:nvPicPr>
            <p:cNvPr id="5" name="Picture 4" descr="j0078775"/>
            <p:cNvPicPr>
              <a:picLocks noChangeAspect="1" noChangeArrowheads="1"/>
            </p:cNvPicPr>
            <p:nvPr/>
          </p:nvPicPr>
          <p:blipFill>
            <a:blip r:embed="rId2"/>
            <a:srcRect/>
            <a:stretch>
              <a:fillRect/>
            </a:stretch>
          </p:blipFill>
          <p:spPr bwMode="auto">
            <a:xfrm>
              <a:off x="2071670" y="2500306"/>
              <a:ext cx="4929222" cy="3194114"/>
            </a:xfrm>
            <a:prstGeom prst="rect">
              <a:avLst/>
            </a:prstGeom>
            <a:noFill/>
            <a:ln w="9525">
              <a:noFill/>
              <a:miter lim="800000"/>
              <a:headEnd/>
              <a:tailEnd/>
            </a:ln>
          </p:spPr>
        </p:pic>
        <p:sp>
          <p:nvSpPr>
            <p:cNvPr id="6" name="TextBox 5"/>
            <p:cNvSpPr txBox="1"/>
            <p:nvPr/>
          </p:nvSpPr>
          <p:spPr>
            <a:xfrm>
              <a:off x="3929058" y="2857496"/>
              <a:ext cx="2786082" cy="1760626"/>
            </a:xfrm>
            <a:prstGeom prst="rect">
              <a:avLst/>
            </a:prstGeom>
            <a:noFill/>
          </p:spPr>
          <p:txBody>
            <a:bodyPr wrap="square" rtlCol="0">
              <a:spAutoFit/>
            </a:bodyPr>
            <a:lstStyle/>
            <a:p>
              <a:pPr algn="ctr"/>
              <a:r>
                <a:rPr lang="ru-RU" sz="2400" b="1" dirty="0" smtClean="0"/>
                <a:t>Какое количество информации можно получить при угадывании числа из интервала </a:t>
              </a:r>
            </a:p>
            <a:p>
              <a:pPr algn="ctr"/>
              <a:r>
                <a:rPr lang="ru-RU" sz="2400" b="1" dirty="0" smtClean="0"/>
                <a:t>от 1 до 11? </a:t>
              </a:r>
              <a:endParaRPr lang="ru-RU" sz="2400"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Итоги урока:</a:t>
            </a:r>
            <a:endParaRPr lang="ru-RU" dirty="0"/>
          </a:p>
        </p:txBody>
      </p:sp>
      <p:sp>
        <p:nvSpPr>
          <p:cNvPr id="3" name="Содержимое 2"/>
          <p:cNvSpPr>
            <a:spLocks noGrp="1"/>
          </p:cNvSpPr>
          <p:nvPr>
            <p:ph idx="1"/>
          </p:nvPr>
        </p:nvSpPr>
        <p:spPr/>
        <p:txBody>
          <a:bodyPr/>
          <a:lstStyle/>
          <a:p>
            <a:endParaRPr lang="ru-R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Домашнее задание:</a:t>
            </a:r>
            <a:endParaRPr lang="ru-RU" b="1" i="1" dirty="0"/>
          </a:p>
        </p:txBody>
      </p:sp>
      <p:sp>
        <p:nvSpPr>
          <p:cNvPr id="3" name="Содержимое 2"/>
          <p:cNvSpPr>
            <a:spLocks noGrp="1"/>
          </p:cNvSpPr>
          <p:nvPr>
            <p:ph idx="1"/>
          </p:nvPr>
        </p:nvSpPr>
        <p:spPr>
          <a:xfrm>
            <a:off x="457200" y="1600200"/>
            <a:ext cx="4114800" cy="4525963"/>
          </a:xfrm>
        </p:spPr>
        <p:txBody>
          <a:bodyPr/>
          <a:lstStyle/>
          <a:p>
            <a:r>
              <a:rPr lang="ru-RU" dirty="0" smtClean="0"/>
              <a:t>Выучить основные определения и формулы;</a:t>
            </a:r>
          </a:p>
          <a:p>
            <a:r>
              <a:rPr lang="ru-RU" dirty="0" smtClean="0"/>
              <a:t>Задачи </a:t>
            </a:r>
            <a:r>
              <a:rPr lang="ru-RU" smtClean="0"/>
              <a:t>на распечатках решить.</a:t>
            </a:r>
            <a:endParaRPr lang="ru-RU" dirty="0" smtClean="0"/>
          </a:p>
        </p:txBody>
      </p:sp>
      <p:pic>
        <p:nvPicPr>
          <p:cNvPr id="4098" name="Picture 2" descr="C:\Documents and Settings\Дима\Мои документы\Мои рисунки\работа\deri_400.jpg"/>
          <p:cNvPicPr>
            <a:picLocks noChangeAspect="1" noChangeArrowheads="1"/>
          </p:cNvPicPr>
          <p:nvPr/>
        </p:nvPicPr>
        <p:blipFill>
          <a:blip r:embed="rId2"/>
          <a:srcRect/>
          <a:stretch>
            <a:fillRect/>
          </a:stretch>
        </p:blipFill>
        <p:spPr bwMode="auto">
          <a:xfrm>
            <a:off x="4929190" y="2500306"/>
            <a:ext cx="3571900" cy="26417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Цель урока:</a:t>
            </a:r>
            <a:endParaRPr lang="ru-RU" dirty="0"/>
          </a:p>
        </p:txBody>
      </p:sp>
      <p:sp>
        <p:nvSpPr>
          <p:cNvPr id="3" name="Содержимое 2"/>
          <p:cNvSpPr>
            <a:spLocks noGrp="1"/>
          </p:cNvSpPr>
          <p:nvPr>
            <p:ph idx="1"/>
          </p:nvPr>
        </p:nvSpPr>
        <p:spPr/>
        <p:txBody>
          <a:bodyPr/>
          <a:lstStyle/>
          <a:p>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313" y="1000125"/>
            <a:ext cx="8686800" cy="1143000"/>
          </a:xfrm>
        </p:spPr>
        <p:txBody>
          <a:bodyPr rtlCol="0">
            <a:noAutofit/>
          </a:bodyPr>
          <a:lstStyle/>
          <a:p>
            <a:pPr fontAlgn="auto">
              <a:spcAft>
                <a:spcPts val="0"/>
              </a:spcAft>
              <a:defRPr/>
            </a:pPr>
            <a:r>
              <a:rPr lang="ru-RU" sz="3200" b="1" dirty="0" smtClean="0">
                <a:effectLst>
                  <a:outerShdw blurRad="38100" dist="38100" dir="2700000" algn="tl">
                    <a:srgbClr val="000000">
                      <a:alpha val="43137"/>
                    </a:srgbClr>
                  </a:outerShdw>
                </a:effectLst>
              </a:rPr>
              <a:t>Вероятностный или содержательный подход к определению количества информации.</a:t>
            </a:r>
            <a:br>
              <a:rPr lang="ru-RU" sz="3200" b="1" dirty="0" smtClean="0">
                <a:effectLst>
                  <a:outerShdw blurRad="38100" dist="38100" dir="2700000" algn="tl">
                    <a:srgbClr val="000000">
                      <a:alpha val="43137"/>
                    </a:srgbClr>
                  </a:outerShdw>
                </a:effectLst>
              </a:rPr>
            </a:br>
            <a:endParaRPr lang="ru-RU" sz="3200" b="1" dirty="0" smtClean="0">
              <a:effectLst>
                <a:outerShdw blurRad="38100" dist="38100" dir="2700000" algn="tl">
                  <a:srgbClr val="000000">
                    <a:alpha val="43137"/>
                  </a:srgbClr>
                </a:outerShdw>
              </a:effectLst>
            </a:endParaRPr>
          </a:p>
        </p:txBody>
      </p:sp>
      <p:sp>
        <p:nvSpPr>
          <p:cNvPr id="4" name="Облако 3"/>
          <p:cNvSpPr/>
          <p:nvPr/>
        </p:nvSpPr>
        <p:spPr>
          <a:xfrm>
            <a:off x="357158" y="2143116"/>
            <a:ext cx="7929617" cy="442915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3200" b="1" dirty="0">
                <a:effectLst>
                  <a:outerShdw blurRad="38100" dist="38100" dir="2700000" algn="tl">
                    <a:srgbClr val="000000">
                      <a:alpha val="43137"/>
                    </a:srgbClr>
                  </a:outerShdw>
                </a:effectLst>
              </a:rPr>
              <a:t>Количество информации зависит от </a:t>
            </a:r>
            <a:endParaRPr lang="ru-RU" sz="3200" b="1" dirty="0" smtClean="0">
              <a:effectLst>
                <a:outerShdw blurRad="38100" dist="38100" dir="2700000" algn="tl">
                  <a:srgbClr val="000000">
                    <a:alpha val="43137"/>
                  </a:srgbClr>
                </a:outerShdw>
              </a:effectLst>
            </a:endParaRPr>
          </a:p>
          <a:p>
            <a:pPr algn="ctr" fontAlgn="auto">
              <a:spcBef>
                <a:spcPts val="0"/>
              </a:spcBef>
              <a:spcAft>
                <a:spcPts val="0"/>
              </a:spcAft>
              <a:defRPr/>
            </a:pPr>
            <a:r>
              <a:rPr lang="ru-RU" sz="4000" b="1" dirty="0" smtClean="0">
                <a:effectLst>
                  <a:outerShdw blurRad="38100" dist="38100" dir="2700000" algn="tl">
                    <a:srgbClr val="000000">
                      <a:alpha val="43137"/>
                    </a:srgbClr>
                  </a:outerShdw>
                </a:effectLst>
              </a:rPr>
              <a:t>?</a:t>
            </a:r>
          </a:p>
          <a:p>
            <a:pPr algn="ctr" fontAlgn="auto">
              <a:spcBef>
                <a:spcPts val="0"/>
              </a:spcBef>
              <a:spcAft>
                <a:spcPts val="0"/>
              </a:spcAft>
              <a:defRPr/>
            </a:pPr>
            <a:r>
              <a:rPr lang="ru-RU" sz="4800" b="1" dirty="0">
                <a:effectLst>
                  <a:outerShdw blurRad="38100" dist="38100" dir="2700000" algn="tl">
                    <a:srgbClr val="000000">
                      <a:alpha val="43137"/>
                    </a:srgbClr>
                  </a:outerShdw>
                </a:effectLst>
              </a:rPr>
              <a:t>е</a:t>
            </a:r>
            <a:r>
              <a:rPr lang="ru-RU" sz="4800" b="1" dirty="0" smtClean="0">
                <a:effectLst>
                  <a:outerShdw blurRad="38100" dist="38100" dir="2700000" algn="tl">
                    <a:srgbClr val="000000">
                      <a:alpha val="43137"/>
                    </a:srgbClr>
                  </a:outerShdw>
                </a:effectLst>
              </a:rPr>
              <a:t>ё содержания</a:t>
            </a:r>
            <a:endParaRPr lang="ru-RU" sz="4800" b="1" dirty="0">
              <a:effectLst>
                <a:outerShdw blurRad="38100" dist="38100" dir="2700000" algn="tl">
                  <a:srgbClr val="000000">
                    <a:alpha val="43137"/>
                  </a:srgbClr>
                </a:outerShdw>
              </a:effectLst>
            </a:endParaRPr>
          </a:p>
        </p:txBody>
      </p:sp>
      <p:pic>
        <p:nvPicPr>
          <p:cNvPr id="3074" name="Picture 2" descr="C:\Documents and Settings\Дима\Мои документы\Мои рисунки\работа\banner-1.jpg"/>
          <p:cNvPicPr>
            <a:picLocks noChangeAspect="1" noChangeArrowheads="1"/>
          </p:cNvPicPr>
          <p:nvPr/>
        </p:nvPicPr>
        <p:blipFill>
          <a:blip r:embed="rId2"/>
          <a:srcRect/>
          <a:stretch>
            <a:fillRect/>
          </a:stretch>
        </p:blipFill>
        <p:spPr bwMode="auto">
          <a:xfrm>
            <a:off x="0" y="0"/>
            <a:ext cx="476250" cy="47625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2000"/>
                                        <p:tgtEl>
                                          <p:spTgt spid="4">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up)">
                                      <p:cBhvr>
                                        <p:cTn id="10" dur="20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xit" presetSubtype="4" fill="hold" nodeType="clickEffect">
                                  <p:stCondLst>
                                    <p:cond delay="0"/>
                                  </p:stCondLst>
                                  <p:childTnLst>
                                    <p:animEffect transition="out" filter="wipe(down)">
                                      <p:cBhvr>
                                        <p:cTn id="14" dur="500"/>
                                        <p:tgtEl>
                                          <p:spTgt spid="4">
                                            <p:txEl>
                                              <p:pRg st="1" end="1"/>
                                            </p:txEl>
                                          </p:spTgt>
                                        </p:tgtEl>
                                      </p:cBhvr>
                                    </p:animEffect>
                                    <p:set>
                                      <p:cBhvr>
                                        <p:cTn id="15" dur="1" fill="hold">
                                          <p:stCondLst>
                                            <p:cond delay="499"/>
                                          </p:stCondLst>
                                        </p:cTn>
                                        <p:tgtEl>
                                          <p:spTgt spid="4">
                                            <p:txEl>
                                              <p:pRg st="1" end="1"/>
                                            </p:txEl>
                                          </p:spTgt>
                                        </p:tgtEl>
                                        <p:attrNameLst>
                                          <p:attrName>style.visibility</p:attrName>
                                        </p:attrNameLst>
                                      </p:cBhvr>
                                      <p:to>
                                        <p:strVal val="hidden"/>
                                      </p:to>
                                    </p:set>
                                  </p:childTnLst>
                                </p:cTn>
                              </p:par>
                              <p:par>
                                <p:cTn id="16" presetID="17" presetClass="entr" presetSubtype="10" fill="hold"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 calcmode="lin" valueType="num">
                                      <p:cBhvr>
                                        <p:cTn id="18" dur="2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9" dur="2000" fill="hold"/>
                                        <p:tgtEl>
                                          <p:spTgt spid="4">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5" y="274638"/>
            <a:ext cx="8858250" cy="1143000"/>
          </a:xfrm>
        </p:spPr>
        <p:txBody>
          <a:bodyPr rtlCol="0">
            <a:noAutofit/>
          </a:bodyPr>
          <a:lstStyle/>
          <a:p>
            <a:pPr fontAlgn="auto">
              <a:spcAft>
                <a:spcPts val="0"/>
              </a:spcAft>
              <a:defRPr/>
            </a:pPr>
            <a:r>
              <a:rPr lang="ru-RU" sz="3200" b="1" dirty="0" smtClean="0">
                <a:solidFill>
                  <a:schemeClr val="accent2">
                    <a:lumMod val="75000"/>
                  </a:schemeClr>
                </a:solidFill>
              </a:rPr>
              <a:t>Определите количество информации в следующих сообщениях с позиции «много» или «мало»</a:t>
            </a:r>
          </a:p>
        </p:txBody>
      </p:sp>
      <p:sp>
        <p:nvSpPr>
          <p:cNvPr id="3" name="Содержимое 2"/>
          <p:cNvSpPr>
            <a:spLocks noGrp="1"/>
          </p:cNvSpPr>
          <p:nvPr>
            <p:ph idx="1"/>
          </p:nvPr>
        </p:nvSpPr>
        <p:spPr/>
        <p:txBody>
          <a:bodyPr rtlCol="0">
            <a:normAutofit fontScale="92500" lnSpcReduction="20000"/>
          </a:bodyPr>
          <a:lstStyle/>
          <a:p>
            <a:pPr marL="514350" indent="-514350" fontAlgn="auto">
              <a:spcAft>
                <a:spcPts val="0"/>
              </a:spcAft>
              <a:buFont typeface="+mj-lt"/>
              <a:buAutoNum type="arabicPeriod"/>
              <a:defRPr/>
            </a:pPr>
            <a:r>
              <a:rPr lang="ru-RU" dirty="0" smtClean="0"/>
              <a:t>Столица России – Москва.</a:t>
            </a:r>
          </a:p>
          <a:p>
            <a:pPr marL="514350" indent="-514350" fontAlgn="auto">
              <a:spcAft>
                <a:spcPts val="0"/>
              </a:spcAft>
              <a:buFont typeface="+mj-lt"/>
              <a:buAutoNum type="arabicPeriod"/>
              <a:defRPr/>
            </a:pPr>
            <a:r>
              <a:rPr lang="ru-RU" dirty="0" smtClean="0"/>
              <a:t>Сумма квадратов катетов равна квадрату гипотенузы.</a:t>
            </a:r>
          </a:p>
          <a:p>
            <a:pPr marL="514350" indent="-514350" fontAlgn="auto">
              <a:spcAft>
                <a:spcPts val="0"/>
              </a:spcAft>
              <a:buFont typeface="+mj-lt"/>
              <a:buAutoNum type="arabicPeriod"/>
              <a:defRPr/>
            </a:pPr>
            <a:r>
              <a:rPr lang="ru-RU" dirty="0" smtClean="0"/>
              <a:t>Дифракцией света называется совокупность явлений, которые обусловлены волновой природой света и наблюдаются при его распространении в среде с резко выраженной оптической неоднородностью.</a:t>
            </a:r>
          </a:p>
          <a:p>
            <a:pPr marL="514350" indent="-514350" fontAlgn="auto">
              <a:spcAft>
                <a:spcPts val="0"/>
              </a:spcAft>
              <a:buFont typeface="+mj-lt"/>
              <a:buAutoNum type="arabicPeriod"/>
              <a:defRPr/>
            </a:pPr>
            <a:r>
              <a:rPr lang="ru-RU" dirty="0" smtClean="0"/>
              <a:t>Эйфелева башня имеет высоту 300 метров и вес 9000 тонн.</a:t>
            </a:r>
          </a:p>
        </p:txBody>
      </p:sp>
      <p:pic>
        <p:nvPicPr>
          <p:cNvPr id="1026" name="Picture 2" descr="C:\Documents and Settings\Дима\Мои документы\Мои рисунки\работа\images2.jpg"/>
          <p:cNvPicPr>
            <a:picLocks noChangeAspect="1" noChangeArrowheads="1"/>
          </p:cNvPicPr>
          <p:nvPr/>
        </p:nvPicPr>
        <p:blipFill>
          <a:blip r:embed="rId2"/>
          <a:srcRect/>
          <a:stretch>
            <a:fillRect/>
          </a:stretch>
        </p:blipFill>
        <p:spPr bwMode="auto">
          <a:xfrm>
            <a:off x="7643813" y="5072063"/>
            <a:ext cx="928687" cy="1717675"/>
          </a:xfrm>
          <a:prstGeom prst="rect">
            <a:avLst/>
          </a:prstGeom>
          <a:noFill/>
          <a:ln w="9525">
            <a:noFill/>
            <a:miter lim="800000"/>
            <a:headEnd/>
            <a:tailEnd/>
          </a:ln>
        </p:spPr>
      </p:pic>
      <p:pic>
        <p:nvPicPr>
          <p:cNvPr id="1028" name="Picture 4" descr="C:\Documents and Settings\Дима\Мои документы\Мои рисунки\работа\main_logo.jpg"/>
          <p:cNvPicPr>
            <a:picLocks noChangeAspect="1" noChangeArrowheads="1"/>
          </p:cNvPicPr>
          <p:nvPr/>
        </p:nvPicPr>
        <p:blipFill>
          <a:blip r:embed="rId3"/>
          <a:srcRect/>
          <a:stretch>
            <a:fillRect/>
          </a:stretch>
        </p:blipFill>
        <p:spPr bwMode="auto">
          <a:xfrm>
            <a:off x="7048500" y="1142984"/>
            <a:ext cx="2095500" cy="12573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5" presetClass="entr" presetSubtype="10" fill="hold"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500"/>
                                        <p:tgtEl>
                                          <p:spTgt spid="3">
                                            <p:txEl>
                                              <p:pRg st="0" end="0"/>
                                            </p:txEl>
                                          </p:spTgt>
                                        </p:tgtEl>
                                      </p:cBhvr>
                                    </p:animEffect>
                                  </p:childTnLst>
                                </p:cTn>
                              </p:par>
                              <p:par>
                                <p:cTn id="12" presetID="5" presetClass="entr" presetSubtype="5" fill="hold" nodeType="withEffect">
                                  <p:stCondLst>
                                    <p:cond delay="0"/>
                                  </p:stCondLst>
                                  <p:childTnLst>
                                    <p:set>
                                      <p:cBhvr>
                                        <p:cTn id="13" dur="1" fill="hold">
                                          <p:stCondLst>
                                            <p:cond delay="0"/>
                                          </p:stCondLst>
                                        </p:cTn>
                                        <p:tgtEl>
                                          <p:spTgt spid="1028"/>
                                        </p:tgtEl>
                                        <p:attrNameLst>
                                          <p:attrName>style.visibility</p:attrName>
                                        </p:attrNameLst>
                                      </p:cBhvr>
                                      <p:to>
                                        <p:strVal val="visible"/>
                                      </p:to>
                                    </p:set>
                                    <p:animEffect transition="in" filter="checkerboard(down)">
                                      <p:cBhvr>
                                        <p:cTn id="14" dur="500"/>
                                        <p:tgtEl>
                                          <p:spTgt spid="1028"/>
                                        </p:tgtEl>
                                      </p:cBhvr>
                                    </p:animEffect>
                                  </p:childTnLst>
                                </p:cTn>
                              </p:par>
                            </p:childTnLst>
                          </p:cTn>
                        </p:par>
                        <p:par>
                          <p:cTn id="15" fill="hold">
                            <p:stCondLst>
                              <p:cond delay="3000"/>
                            </p:stCondLst>
                            <p:childTnLst>
                              <p:par>
                                <p:cTn id="16" presetID="5" presetClass="entr" presetSubtype="10" fill="hold" nodeType="afterEffect">
                                  <p:stCondLst>
                                    <p:cond delay="200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heckerboard(across)">
                                      <p:cBhvr>
                                        <p:cTn id="18" dur="500"/>
                                        <p:tgtEl>
                                          <p:spTgt spid="3">
                                            <p:txEl>
                                              <p:pRg st="1" end="1"/>
                                            </p:txEl>
                                          </p:spTgt>
                                        </p:tgtEl>
                                      </p:cBhvr>
                                    </p:animEffect>
                                  </p:childTnLst>
                                </p:cTn>
                              </p:par>
                            </p:childTnLst>
                          </p:cTn>
                        </p:par>
                        <p:par>
                          <p:cTn id="19" fill="hold">
                            <p:stCondLst>
                              <p:cond delay="5500"/>
                            </p:stCondLst>
                            <p:childTnLst>
                              <p:par>
                                <p:cTn id="20" presetID="5" presetClass="entr" presetSubtype="10" fill="hold" nodeType="afterEffect">
                                  <p:stCondLst>
                                    <p:cond delay="200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par>
                          <p:cTn id="23" fill="hold">
                            <p:stCondLst>
                              <p:cond delay="8000"/>
                            </p:stCondLst>
                            <p:childTnLst>
                              <p:par>
                                <p:cTn id="24" presetID="5" presetClass="entr" presetSubtype="10" fill="hold" nodeType="afterEffect">
                                  <p:stCondLst>
                                    <p:cond delay="400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checkerboard(across)">
                                      <p:cBhvr>
                                        <p:cTn id="26" dur="500"/>
                                        <p:tgtEl>
                                          <p:spTgt spid="3">
                                            <p:txEl>
                                              <p:pRg st="3" end="3"/>
                                            </p:txEl>
                                          </p:spTgt>
                                        </p:tgtEl>
                                      </p:cBhvr>
                                    </p:animEffect>
                                  </p:childTnLst>
                                </p:cTn>
                              </p:par>
                              <p:par>
                                <p:cTn id="27" presetID="5" presetClass="entr" presetSubtype="5" fill="hold" nodeType="withEffect">
                                  <p:stCondLst>
                                    <p:cond delay="0"/>
                                  </p:stCondLst>
                                  <p:childTnLst>
                                    <p:set>
                                      <p:cBhvr>
                                        <p:cTn id="28" dur="1" fill="hold">
                                          <p:stCondLst>
                                            <p:cond delay="0"/>
                                          </p:stCondLst>
                                        </p:cTn>
                                        <p:tgtEl>
                                          <p:spTgt spid="1026"/>
                                        </p:tgtEl>
                                        <p:attrNameLst>
                                          <p:attrName>style.visibility</p:attrName>
                                        </p:attrNameLst>
                                      </p:cBhvr>
                                      <p:to>
                                        <p:strVal val="visible"/>
                                      </p:to>
                                    </p:set>
                                    <p:animEffect transition="in" filter="checkerboard(down)">
                                      <p:cBhvr>
                                        <p:cTn id="2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428625"/>
            <a:ext cx="8229600" cy="4525963"/>
          </a:xfrm>
        </p:spPr>
        <p:txBody>
          <a:bodyPr rtlCol="0">
            <a:normAutofit/>
          </a:bodyPr>
          <a:lstStyle/>
          <a:p>
            <a:pPr indent="190500" algn="ctr" fontAlgn="auto">
              <a:spcAft>
                <a:spcPts val="0"/>
              </a:spcAft>
              <a:buFont typeface="Arial" pitchFamily="34" charset="0"/>
              <a:buNone/>
              <a:defRPr/>
            </a:pPr>
            <a:r>
              <a:rPr lang="ru-RU" sz="4000" dirty="0" smtClean="0"/>
              <a:t>Сообщение несет больше информации, если в нем содержатся ______________ и ___________________ сведения. Такое сообщение называется </a:t>
            </a:r>
            <a:r>
              <a:rPr lang="ru-RU" sz="4000" b="1" dirty="0" smtClean="0">
                <a:solidFill>
                  <a:srgbClr val="002060"/>
                </a:solidFill>
                <a:effectLst>
                  <a:outerShdw blurRad="38100" dist="38100" dir="2700000" algn="tl">
                    <a:srgbClr val="000000">
                      <a:alpha val="43137"/>
                    </a:srgbClr>
                  </a:outerShdw>
                </a:effectLst>
              </a:rPr>
              <a:t>информативным.</a:t>
            </a:r>
          </a:p>
        </p:txBody>
      </p:sp>
      <p:pic>
        <p:nvPicPr>
          <p:cNvPr id="10243" name="Picture 2" descr="C:\Documents and Settings\Дима\Мои документы\Мои рисунки\клевые картинки и анимашки из Internet\kollaj.gif"/>
          <p:cNvPicPr>
            <a:picLocks noChangeAspect="1" noChangeArrowheads="1"/>
          </p:cNvPicPr>
          <p:nvPr/>
        </p:nvPicPr>
        <p:blipFill>
          <a:blip r:embed="rId2"/>
          <a:srcRect/>
          <a:stretch>
            <a:fillRect/>
          </a:stretch>
        </p:blipFill>
        <p:spPr bwMode="auto">
          <a:xfrm>
            <a:off x="4929188" y="4279900"/>
            <a:ext cx="4214812" cy="2578100"/>
          </a:xfrm>
          <a:prstGeom prst="rect">
            <a:avLst/>
          </a:prstGeom>
          <a:noFill/>
          <a:ln w="9525">
            <a:noFill/>
            <a:miter lim="800000"/>
            <a:headEnd/>
            <a:tailEnd/>
          </a:ln>
        </p:spPr>
      </p:pic>
      <p:pic>
        <p:nvPicPr>
          <p:cNvPr id="2051" name="Picture 3" descr="C:\Documents and Settings\Дима\Мои документы\Мои рисунки\работа\banner-1.jpg"/>
          <p:cNvPicPr>
            <a:picLocks noChangeAspect="1" noChangeArrowheads="1"/>
          </p:cNvPicPr>
          <p:nvPr/>
        </p:nvPicPr>
        <p:blipFill>
          <a:blip r:embed="rId3"/>
          <a:srcRect/>
          <a:stretch>
            <a:fillRect/>
          </a:stretch>
        </p:blipFill>
        <p:spPr bwMode="auto">
          <a:xfrm>
            <a:off x="0" y="0"/>
            <a:ext cx="476250" cy="47625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3714750"/>
            <a:ext cx="8229600" cy="1143000"/>
          </a:xfrm>
        </p:spPr>
        <p:txBody>
          <a:bodyPr rtlCol="0">
            <a:normAutofit fontScale="90000"/>
          </a:bodyPr>
          <a:lstStyle/>
          <a:p>
            <a:pPr fontAlgn="auto">
              <a:spcAft>
                <a:spcPts val="0"/>
              </a:spcAft>
              <a:defRPr/>
            </a:pPr>
            <a:r>
              <a:rPr lang="ru-RU" dirty="0" smtClean="0"/>
              <a:t>Количество информации зависит от ____________________</a:t>
            </a:r>
          </a:p>
        </p:txBody>
      </p:sp>
      <p:sp>
        <p:nvSpPr>
          <p:cNvPr id="3" name="Содержимое 2"/>
          <p:cNvSpPr>
            <a:spLocks noGrp="1"/>
          </p:cNvSpPr>
          <p:nvPr>
            <p:ph idx="1"/>
          </p:nvPr>
        </p:nvSpPr>
        <p:spPr>
          <a:xfrm>
            <a:off x="500063" y="714375"/>
            <a:ext cx="8229600" cy="2471738"/>
          </a:xfrm>
        </p:spPr>
        <p:txBody>
          <a:bodyPr/>
          <a:lstStyle/>
          <a:p>
            <a:r>
              <a:rPr lang="ru-RU" smtClean="0"/>
              <a:t>Содержит ли информацию учебник физики за 9 класс?</a:t>
            </a:r>
          </a:p>
          <a:p>
            <a:r>
              <a:rPr lang="ru-RU" smtClean="0"/>
              <a:t>Для кого он будет информативным – для ученика 9 класса или 1 класса?</a:t>
            </a:r>
          </a:p>
        </p:txBody>
      </p:sp>
      <p:pic>
        <p:nvPicPr>
          <p:cNvPr id="4" name="Picture 3" descr="C:\Documents and Settings\Дима\Мои документы\Мои рисунки\работа\banner-1.jpg"/>
          <p:cNvPicPr>
            <a:picLocks noChangeAspect="1" noChangeArrowheads="1"/>
          </p:cNvPicPr>
          <p:nvPr/>
        </p:nvPicPr>
        <p:blipFill>
          <a:blip r:embed="rId2"/>
          <a:srcRect/>
          <a:stretch>
            <a:fillRect/>
          </a:stretch>
        </p:blipFill>
        <p:spPr bwMode="auto">
          <a:xfrm>
            <a:off x="0" y="3714750"/>
            <a:ext cx="476250" cy="476250"/>
          </a:xfrm>
          <a:prstGeom prst="rect">
            <a:avLst/>
          </a:prstGeom>
          <a:ln>
            <a:noFill/>
          </a:ln>
          <a:effectLst>
            <a:outerShdw blurRad="292100" dist="139700" dir="2700000" algn="tl" rotWithShape="0">
              <a:srgbClr val="333333">
                <a:alpha val="65000"/>
              </a:srgbClr>
            </a:outerShdw>
          </a:effectLst>
        </p:spPr>
      </p:pic>
      <p:pic>
        <p:nvPicPr>
          <p:cNvPr id="6146" name="Picture 2" descr="C:\Documents and Settings\Дима\Мои документы\Ирина\смайлики\36_1_37.gif"/>
          <p:cNvPicPr>
            <a:picLocks noChangeAspect="1" noChangeArrowheads="1" noCrop="1"/>
          </p:cNvPicPr>
          <p:nvPr/>
        </p:nvPicPr>
        <p:blipFill>
          <a:blip r:embed="rId3"/>
          <a:srcRect/>
          <a:stretch>
            <a:fillRect/>
          </a:stretch>
        </p:blipFill>
        <p:spPr bwMode="auto">
          <a:xfrm>
            <a:off x="3857625" y="5500688"/>
            <a:ext cx="1000125" cy="1000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par>
                          <p:cTn id="8" fill="hold">
                            <p:stCondLst>
                              <p:cond delay="2000"/>
                            </p:stCondLst>
                            <p:childTnLst>
                              <p:par>
                                <p:cTn id="9" presetID="22" presetClass="entr" presetSubtype="8" fill="hold" grpId="0" nodeType="afterEffect">
                                  <p:stCondLst>
                                    <p:cond delay="4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2000"/>
                                        <p:tgtEl>
                                          <p:spTgt spid="3">
                                            <p:txEl>
                                              <p:pRg st="1" end="1"/>
                                            </p:txEl>
                                          </p:spTgt>
                                        </p:tgtEl>
                                      </p:cBhvr>
                                    </p:animEffect>
                                  </p:childTnLst>
                                </p:cTn>
                              </p:par>
                            </p:childTnLst>
                          </p:cTn>
                        </p:par>
                        <p:par>
                          <p:cTn id="12" fill="hold">
                            <p:stCondLst>
                              <p:cond delay="8000"/>
                            </p:stCondLst>
                            <p:childTnLst>
                              <p:par>
                                <p:cTn id="13" presetID="10" presetClass="entr" presetSubtype="0" fill="hold" grpId="0" nodeType="afterEffect">
                                  <p:stCondLst>
                                    <p:cond delay="500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2000"/>
                                        <p:tgtEl>
                                          <p:spTgt spid="2"/>
                                        </p:tgtEl>
                                      </p:cBhvr>
                                    </p:animEffect>
                                  </p:childTnLst>
                                </p:cTn>
                              </p:par>
                              <p:par>
                                <p:cTn id="16" presetID="4" presetClass="entr" presetSubtype="32" fill="hold" nodeType="withEffect">
                                  <p:stCondLst>
                                    <p:cond delay="5000"/>
                                  </p:stCondLst>
                                  <p:childTnLst>
                                    <p:set>
                                      <p:cBhvr>
                                        <p:cTn id="17" dur="1" fill="hold">
                                          <p:stCondLst>
                                            <p:cond delay="0"/>
                                          </p:stCondLst>
                                        </p:cTn>
                                        <p:tgtEl>
                                          <p:spTgt spid="4"/>
                                        </p:tgtEl>
                                        <p:attrNameLst>
                                          <p:attrName>style.visibility</p:attrName>
                                        </p:attrNameLst>
                                      </p:cBhvr>
                                      <p:to>
                                        <p:strVal val="visible"/>
                                      </p:to>
                                    </p:set>
                                    <p:animEffect transition="in" filter="box(out)">
                                      <p:cBhvr>
                                        <p:cTn id="18" dur="500"/>
                                        <p:tgtEl>
                                          <p:spTgt spid="4"/>
                                        </p:tgtEl>
                                      </p:cBhvr>
                                    </p:animEffect>
                                  </p:childTnLst>
                                </p:cTn>
                              </p:par>
                            </p:childTnLst>
                          </p:cTn>
                        </p:par>
                        <p:par>
                          <p:cTn id="19" fill="hold">
                            <p:stCondLst>
                              <p:cond delay="15000"/>
                            </p:stCondLst>
                            <p:childTnLst>
                              <p:par>
                                <p:cTn id="20" presetID="17" presetClass="entr" presetSubtype="10" fill="hold" nodeType="afterEffect">
                                  <p:stCondLst>
                                    <p:cond delay="4000"/>
                                  </p:stCondLst>
                                  <p:childTnLst>
                                    <p:set>
                                      <p:cBhvr>
                                        <p:cTn id="21" dur="1" fill="hold">
                                          <p:stCondLst>
                                            <p:cond delay="0"/>
                                          </p:stCondLst>
                                        </p:cTn>
                                        <p:tgtEl>
                                          <p:spTgt spid="6146"/>
                                        </p:tgtEl>
                                        <p:attrNameLst>
                                          <p:attrName>style.visibility</p:attrName>
                                        </p:attrNameLst>
                                      </p:cBhvr>
                                      <p:to>
                                        <p:strVal val="visible"/>
                                      </p:to>
                                    </p:set>
                                    <p:anim calcmode="lin" valueType="num">
                                      <p:cBhvr>
                                        <p:cTn id="22" dur="500" fill="hold"/>
                                        <p:tgtEl>
                                          <p:spTgt spid="6146"/>
                                        </p:tgtEl>
                                        <p:attrNameLst>
                                          <p:attrName>ppt_w</p:attrName>
                                        </p:attrNameLst>
                                      </p:cBhvr>
                                      <p:tavLst>
                                        <p:tav tm="0">
                                          <p:val>
                                            <p:fltVal val="0"/>
                                          </p:val>
                                        </p:tav>
                                        <p:tav tm="100000">
                                          <p:val>
                                            <p:strVal val="#ppt_w"/>
                                          </p:val>
                                        </p:tav>
                                      </p:tavLst>
                                    </p:anim>
                                    <p:anim calcmode="lin" valueType="num">
                                      <p:cBhvr>
                                        <p:cTn id="23" dur="500" fill="hold"/>
                                        <p:tgtEl>
                                          <p:spTgt spid="614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357166"/>
            <a:ext cx="8229600" cy="4525963"/>
          </a:xfrm>
        </p:spPr>
        <p:txBody>
          <a:bodyPr/>
          <a:lstStyle/>
          <a:p>
            <a:pPr algn="ctr">
              <a:buNone/>
            </a:pPr>
            <a:r>
              <a:rPr lang="ru-RU" sz="3600" dirty="0" smtClean="0"/>
              <a:t>Если некоторое сообщение является информативным, следовательно, оно пополняет нас знаниями или уменьшает неопределенность наших знаний. Другими словами сообщение содержит информацию, если оно приводит к уменьшению неопределённости наших знаний</a:t>
            </a:r>
            <a:r>
              <a:rPr lang="ru-RU" dirty="0" smtClean="0"/>
              <a:t>.</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2" descr="COIN1_E0"/>
          <p:cNvPicPr>
            <a:picLocks noChangeAspect="1" noChangeArrowheads="1" noCrop="1"/>
          </p:cNvPicPr>
          <p:nvPr/>
        </p:nvPicPr>
        <p:blipFill>
          <a:blip r:embed="rId2"/>
          <a:srcRect/>
          <a:stretch>
            <a:fillRect/>
          </a:stretch>
        </p:blipFill>
        <p:spPr bwMode="auto">
          <a:xfrm>
            <a:off x="428596" y="928670"/>
            <a:ext cx="1857388" cy="4516002"/>
          </a:xfrm>
          <a:prstGeom prst="rect">
            <a:avLst/>
          </a:prstGeom>
          <a:noFill/>
        </p:spPr>
      </p:pic>
      <p:sp>
        <p:nvSpPr>
          <p:cNvPr id="2" name="Заголовок 1"/>
          <p:cNvSpPr>
            <a:spLocks noGrp="1"/>
          </p:cNvSpPr>
          <p:nvPr>
            <p:ph type="title"/>
          </p:nvPr>
        </p:nvSpPr>
        <p:spPr>
          <a:xfrm>
            <a:off x="428596" y="0"/>
            <a:ext cx="8229600" cy="1143000"/>
          </a:xfrm>
        </p:spPr>
        <p:txBody>
          <a:bodyPr/>
          <a:lstStyle/>
          <a:p>
            <a:r>
              <a:rPr lang="ru-RU" dirty="0" smtClean="0"/>
              <a:t>Пример </a:t>
            </a:r>
            <a:endParaRPr lang="ru-RU" dirty="0"/>
          </a:p>
        </p:txBody>
      </p:sp>
      <p:sp>
        <p:nvSpPr>
          <p:cNvPr id="3" name="Содержимое 2"/>
          <p:cNvSpPr>
            <a:spLocks noGrp="1"/>
          </p:cNvSpPr>
          <p:nvPr>
            <p:ph idx="1"/>
          </p:nvPr>
        </p:nvSpPr>
        <p:spPr>
          <a:xfrm>
            <a:off x="1285852" y="1214422"/>
            <a:ext cx="6643734" cy="1685924"/>
          </a:xfrm>
        </p:spPr>
        <p:txBody>
          <a:bodyPr>
            <a:normAutofit fontScale="92500" lnSpcReduction="20000"/>
          </a:bodyPr>
          <a:lstStyle/>
          <a:p>
            <a:pPr marL="0" indent="288925" algn="ctr">
              <a:buNone/>
            </a:pPr>
            <a:r>
              <a:rPr lang="ru-RU" b="1" dirty="0" smtClean="0">
                <a:solidFill>
                  <a:srgbClr val="7030A0"/>
                </a:solidFill>
              </a:rPr>
              <a:t>Мы бросаем монету и пытаемся угадать, какой стороной она упадет на поверхность.</a:t>
            </a:r>
            <a:endParaRPr lang="ru-RU" b="1" dirty="0">
              <a:solidFill>
                <a:srgbClr val="7030A0"/>
              </a:solidFill>
            </a:endParaRPr>
          </a:p>
        </p:txBody>
      </p:sp>
      <p:sp>
        <p:nvSpPr>
          <p:cNvPr id="5" name="TextBox 4"/>
          <p:cNvSpPr txBox="1"/>
          <p:nvPr/>
        </p:nvSpPr>
        <p:spPr>
          <a:xfrm>
            <a:off x="2643174" y="3000372"/>
            <a:ext cx="5429288" cy="461665"/>
          </a:xfrm>
          <a:prstGeom prst="rect">
            <a:avLst/>
          </a:prstGeom>
          <a:noFill/>
        </p:spPr>
        <p:txBody>
          <a:bodyPr wrap="square" rtlCol="0">
            <a:spAutoFit/>
          </a:bodyPr>
          <a:lstStyle/>
          <a:p>
            <a:r>
              <a:rPr lang="ru-RU" sz="2400" b="1" dirty="0" smtClean="0"/>
              <a:t>Возможен один результат из </a:t>
            </a:r>
            <a:endParaRPr lang="ru-RU" sz="2400" b="1" dirty="0"/>
          </a:p>
        </p:txBody>
      </p:sp>
      <p:sp>
        <p:nvSpPr>
          <p:cNvPr id="6" name="TextBox 5"/>
          <p:cNvSpPr txBox="1"/>
          <p:nvPr/>
        </p:nvSpPr>
        <p:spPr>
          <a:xfrm>
            <a:off x="7500958" y="3000372"/>
            <a:ext cx="1143008" cy="461665"/>
          </a:xfrm>
          <a:prstGeom prst="rect">
            <a:avLst/>
          </a:prstGeom>
          <a:noFill/>
        </p:spPr>
        <p:txBody>
          <a:bodyPr wrap="square" rtlCol="0">
            <a:spAutoFit/>
          </a:bodyPr>
          <a:lstStyle/>
          <a:p>
            <a:r>
              <a:rPr lang="ru-RU" sz="2400" b="1" dirty="0"/>
              <a:t>д</a:t>
            </a:r>
            <a:r>
              <a:rPr lang="ru-RU" sz="2400" b="1" dirty="0" smtClean="0"/>
              <a:t>вух.</a:t>
            </a:r>
            <a:endParaRPr lang="ru-RU" sz="2400" b="1" dirty="0"/>
          </a:p>
        </p:txBody>
      </p:sp>
      <p:sp>
        <p:nvSpPr>
          <p:cNvPr id="7" name="TextBox 6"/>
          <p:cNvSpPr txBox="1"/>
          <p:nvPr/>
        </p:nvSpPr>
        <p:spPr>
          <a:xfrm>
            <a:off x="2714612" y="3500438"/>
            <a:ext cx="5643602" cy="1569660"/>
          </a:xfrm>
          <a:prstGeom prst="rect">
            <a:avLst/>
          </a:prstGeom>
          <a:noFill/>
        </p:spPr>
        <p:txBody>
          <a:bodyPr wrap="square" rtlCol="0">
            <a:spAutoFit/>
          </a:bodyPr>
          <a:lstStyle/>
          <a:p>
            <a:r>
              <a:rPr lang="ru-RU" sz="2400" b="1" dirty="0" smtClean="0"/>
              <a:t>Каждое из этих двух событий окажется равновероятным, т.е. ни одно из них не имеет преимущества перед другим.</a:t>
            </a:r>
            <a:endParaRPr lang="ru-RU" sz="2400" b="1" dirty="0"/>
          </a:p>
        </p:txBody>
      </p:sp>
      <p:sp>
        <p:nvSpPr>
          <p:cNvPr id="8" name="TextBox 7"/>
          <p:cNvSpPr txBox="1"/>
          <p:nvPr/>
        </p:nvSpPr>
        <p:spPr>
          <a:xfrm>
            <a:off x="142844" y="5473005"/>
            <a:ext cx="8715404" cy="1384995"/>
          </a:xfrm>
          <a:prstGeom prst="rect">
            <a:avLst/>
          </a:prstGeom>
          <a:noFill/>
        </p:spPr>
        <p:txBody>
          <a:bodyPr wrap="square" rtlCol="0">
            <a:spAutoFit/>
          </a:bodyPr>
          <a:lstStyle/>
          <a:p>
            <a:pPr algn="ctr"/>
            <a:r>
              <a:rPr lang="ru-RU" sz="1400" b="1" dirty="0" smtClean="0"/>
              <a:t>Перед броском монеты мы точно не знаем как она упадет. Это событие предсказать невозможно, т.е. перед броском существует неопределенность нашего знания (возможно одно событие из двух). После броска наступает полная определенность знания, т.к. мы получаем зрительное сообщение о положении монеты. Это зрительное сообщение уменьшает неопределенность нашего знания в два раза, т.к. из двух равновероятных событий произошло одно. </a:t>
            </a:r>
            <a:endParaRPr lang="ru-RU"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par>
                          <p:cTn id="13" fill="hold">
                            <p:stCondLst>
                              <p:cond delay="2500"/>
                            </p:stCondLst>
                            <p:childTnLst>
                              <p:par>
                                <p:cTn id="14" presetID="22" presetClass="entr" presetSubtype="4"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down)">
                                      <p:cBhvr>
                                        <p:cTn id="16" dur="500"/>
                                        <p:tgtEl>
                                          <p:spTgt spid="4"/>
                                        </p:tgtEl>
                                      </p:cBhvr>
                                    </p:animEffect>
                                  </p:childTnLst>
                                </p:cTn>
                              </p:par>
                            </p:childTnLst>
                          </p:cTn>
                        </p:par>
                        <p:par>
                          <p:cTn id="17" fill="hold">
                            <p:stCondLst>
                              <p:cond delay="3000"/>
                            </p:stCondLst>
                            <p:childTnLst>
                              <p:par>
                                <p:cTn id="18" presetID="10" presetClass="entr" presetSubtype="0"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2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2000"/>
                                        <p:tgtEl>
                                          <p:spTgt spid="7"/>
                                        </p:tgtEl>
                                      </p:cBhvr>
                                    </p:animEffect>
                                  </p:childTnLst>
                                </p:cTn>
                              </p:par>
                            </p:childTnLst>
                          </p:cTn>
                        </p:par>
                        <p:par>
                          <p:cTn id="30" fill="hold">
                            <p:stCondLst>
                              <p:cond delay="4000"/>
                            </p:stCondLst>
                            <p:childTnLst>
                              <p:par>
                                <p:cTn id="31" presetID="10"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785</Words>
  <Application>Microsoft Office PowerPoint</Application>
  <PresentationFormat>Экран (4:3)</PresentationFormat>
  <Paragraphs>113</Paragraphs>
  <Slides>23</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23</vt:i4>
      </vt:variant>
    </vt:vector>
  </HeadingPairs>
  <TitlesOfParts>
    <vt:vector size="30" baseType="lpstr">
      <vt:lpstr>Arial</vt:lpstr>
      <vt:lpstr>Century Schoolbook</vt:lpstr>
      <vt:lpstr>Constantia</vt:lpstr>
      <vt:lpstr>Courier New</vt:lpstr>
      <vt:lpstr>Georgia</vt:lpstr>
      <vt:lpstr>Times New Roman</vt:lpstr>
      <vt:lpstr>Тема Office</vt:lpstr>
      <vt:lpstr>Презентация PowerPoint</vt:lpstr>
      <vt:lpstr>Презентация PowerPoint</vt:lpstr>
      <vt:lpstr>Цель урока:</vt:lpstr>
      <vt:lpstr>Вероятностный или содержательный подход к определению количества информации. </vt:lpstr>
      <vt:lpstr>Определите количество информации в следующих сообщениях с позиции «много» или «мало»</vt:lpstr>
      <vt:lpstr>Презентация PowerPoint</vt:lpstr>
      <vt:lpstr>Количество информации зависит от ____________________</vt:lpstr>
      <vt:lpstr>Презентация PowerPoint</vt:lpstr>
      <vt:lpstr>Пример </vt:lpstr>
      <vt:lpstr>Презентация PowerPoint</vt:lpstr>
      <vt:lpstr>На экзамен приготовлено 30 билетов</vt:lpstr>
      <vt:lpstr>Презентация PowerPoint</vt:lpstr>
      <vt:lpstr>Презентация PowerPoint</vt:lpstr>
      <vt:lpstr>Презентация PowerPoint</vt:lpstr>
      <vt:lpstr>Презентация PowerPoint</vt:lpstr>
      <vt:lpstr>Игра: «Угадай число»___</vt:lpstr>
      <vt:lpstr>Презентация PowerPoint</vt:lpstr>
      <vt:lpstr>Презентация PowerPoint</vt:lpstr>
      <vt:lpstr>Формула, связывающая между собой количество возможных событий и количество информации.</vt:lpstr>
      <vt:lpstr>Презентация PowerPoint</vt:lpstr>
      <vt:lpstr>Презентация PowerPoint</vt:lpstr>
      <vt:lpstr>Итоги урока:</vt:lpstr>
      <vt:lpstr>Домашнее задание:</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Dima</dc:creator>
  <cp:lastModifiedBy>User</cp:lastModifiedBy>
  <cp:revision>14</cp:revision>
  <dcterms:created xsi:type="dcterms:W3CDTF">2009-09-09T08:45:39Z</dcterms:created>
  <dcterms:modified xsi:type="dcterms:W3CDTF">2013-01-30T16:52:26Z</dcterms:modified>
</cp:coreProperties>
</file>