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87" r:id="rId3"/>
    <p:sldId id="288" r:id="rId4"/>
    <p:sldId id="289" r:id="rId5"/>
    <p:sldId id="291" r:id="rId6"/>
    <p:sldId id="293" r:id="rId7"/>
    <p:sldId id="294" r:id="rId8"/>
    <p:sldId id="295" r:id="rId9"/>
    <p:sldId id="296" r:id="rId10"/>
    <p:sldId id="298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88438" autoAdjust="0"/>
  </p:normalViewPr>
  <p:slideViewPr>
    <p:cSldViewPr snapToGrid="0">
      <p:cViewPr varScale="1">
        <p:scale>
          <a:sx n="65" d="100"/>
          <a:sy n="65" d="100"/>
        </p:scale>
        <p:origin x="-85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58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A4210-B224-4B83-8FFD-2B16A021C41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3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26.08.2013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Конструирование уроков  на основе  принципов информационного взаимодействия как критерии качества творчества педагога.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1497" y="4567257"/>
            <a:ext cx="4999703" cy="7920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Август 2013г.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Рисунок 4" descr="shkolnye_kartinki_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6244" y="2580967"/>
            <a:ext cx="1312608" cy="1312608"/>
          </a:xfrm>
          <a:prstGeom prst="rect">
            <a:avLst/>
          </a:prstGeom>
        </p:spPr>
      </p:pic>
      <p:pic>
        <p:nvPicPr>
          <p:cNvPr id="8" name="Рисунок 7" descr="shkolnye_kartinki_276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1082" y="2475271"/>
            <a:ext cx="1697601" cy="1697601"/>
          </a:xfrm>
          <a:prstGeom prst="rect">
            <a:avLst/>
          </a:prstGeom>
        </p:spPr>
      </p:pic>
      <p:pic>
        <p:nvPicPr>
          <p:cNvPr id="9" name="Рисунок 8" descr="4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435" y="2564909"/>
            <a:ext cx="1879190" cy="1284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8065" y="5530645"/>
            <a:ext cx="277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Иманов</a:t>
            </a:r>
            <a:r>
              <a:rPr lang="ru-RU" sz="2800" b="1" dirty="0" smtClean="0">
                <a:solidFill>
                  <a:srgbClr val="7030A0"/>
                </a:solidFill>
              </a:rPr>
              <a:t> Т.К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503119" y="6297561"/>
            <a:ext cx="305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Мещеряковская</a:t>
            </a:r>
            <a:r>
              <a:rPr lang="ru-RU" sz="2000" b="1" dirty="0" smtClean="0"/>
              <a:t> школа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47939216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899652" y="221226"/>
            <a:ext cx="8391833" cy="43556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cs typeface="MV Boli" pitchFamily="2" charset="0"/>
              </a:rPr>
              <a:t>Современный педагог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MV Boli" pitchFamily="2" charset="0"/>
              </a:rPr>
              <a:t>, как утверждает 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MV Boli" pitchFamily="2" charset="0"/>
              </a:rPr>
              <a:t>В.Лизинский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cs typeface="MV Boli" pitchFamily="2" charset="0"/>
              </a:rPr>
              <a:t>,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cs typeface="MV Boli" pitchFamily="2" charset="0"/>
              </a:rPr>
              <a:t>это не тот, кто учит, а тот, кто понимает и чувствует, как ребенок учится. Не тот, кто учит ребенка жить, транслируя нравственные нормы, а тот, кто чувствует жизнь ребенка как свою и тактично помогает его внутреннему духовному росту; кто растет сам, развивая окружающих детей, способствуя укреплению сообщества детей и взрослых. Не просто человек знающий, а человек, способный к культурному саморазвитию и творческому содружеству, сотрудничеству с детьми и взрослыми.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1223222341_gifs_animau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0597" y="3524250"/>
            <a:ext cx="2209800" cy="33337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07923" y="1032387"/>
            <a:ext cx="10884309" cy="563388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3600" b="1" dirty="0" smtClean="0">
                <a:latin typeface="Segoe Print" pitchFamily="2" charset="0"/>
              </a:rPr>
              <a:t>Тезаурус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Segoe Print" pitchFamily="2" charset="0"/>
                <a:cs typeface="Arabic Typesetting" pitchFamily="66" charset="-78"/>
              </a:rPr>
              <a:t>Новый подход к учению необычен, ведь в основу конструирования урока  положены</a:t>
            </a:r>
            <a:r>
              <a:rPr lang="ru-RU" dirty="0">
                <a:latin typeface="Segoe Print" pitchFamily="2" charset="0"/>
                <a:cs typeface="Arabic Typesetting" pitchFamily="66" charset="-78"/>
              </a:rPr>
              <a:t>:</a:t>
            </a:r>
            <a:r>
              <a:rPr lang="ru-RU" b="1" i="1" dirty="0">
                <a:latin typeface="Segoe Print" pitchFamily="2" charset="0"/>
                <a:cs typeface="Arabic Typesetting" pitchFamily="66" charset="-78"/>
              </a:rPr>
              <a:t> </a:t>
            </a:r>
            <a:r>
              <a:rPr lang="ru-RU" b="1" dirty="0">
                <a:latin typeface="Segoe Print" pitchFamily="2" charset="0"/>
                <a:cs typeface="Cordia New" pitchFamily="34" charset="-34"/>
              </a:rPr>
              <a:t>Тезаурус (от греч. </a:t>
            </a:r>
            <a:r>
              <a:rPr lang="ru-RU" b="1" dirty="0" err="1">
                <a:latin typeface="Segoe Print" pitchFamily="2" charset="0"/>
                <a:cs typeface="Cordia New" pitchFamily="34" charset="-34"/>
              </a:rPr>
              <a:t>θησ</a:t>
            </a:r>
            <a:r>
              <a:rPr lang="ru-RU" b="1" dirty="0">
                <a:latin typeface="Segoe Print" pitchFamily="2" charset="0"/>
                <a:cs typeface="Cordia New" pitchFamily="34" charset="-34"/>
              </a:rPr>
              <a:t>αυρоς — сокровище) — особая разновидность словарей, в которых указаны семантические отношения (синонимы, антонимы, паронимы, гипонимы, гиперонимы и т.п.) между лексическими единицами (терминами).  В отличие от толкового словаря, тезаурус позволяет выявить смысл термина не только с помощью определения, но и посредством связывания его с другими понятиями и их группами.</a:t>
            </a:r>
            <a:r>
              <a:rPr lang="ru-RU" b="1" i="1" dirty="0">
                <a:latin typeface="Segoe Print" pitchFamily="2" charset="0"/>
                <a:cs typeface="Cordia New" pitchFamily="34" charset="-34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Segoe Print" pitchFamily="2" charset="0"/>
                <a:cs typeface="Cordia New" pitchFamily="34" charset="-34"/>
              </a:rPr>
              <a:t>Гипероним</a:t>
            </a:r>
            <a:r>
              <a:rPr lang="ru-RU" b="1" dirty="0">
                <a:solidFill>
                  <a:srgbClr val="7030A0"/>
                </a:solidFill>
                <a:latin typeface="Segoe Print" pitchFamily="2" charset="0"/>
                <a:cs typeface="Cordia New" pitchFamily="34" charset="-34"/>
              </a:rPr>
              <a:t> – термин с более широким значением, выражающее общее, родовое понятие, название класса</a:t>
            </a:r>
            <a:br>
              <a:rPr lang="ru-RU" b="1" dirty="0">
                <a:solidFill>
                  <a:srgbClr val="7030A0"/>
                </a:solidFill>
                <a:latin typeface="Segoe Print" pitchFamily="2" charset="0"/>
                <a:cs typeface="Cordia New" pitchFamily="34" charset="-34"/>
              </a:rPr>
            </a:br>
            <a:r>
              <a:rPr lang="ru-RU" b="1" dirty="0">
                <a:solidFill>
                  <a:srgbClr val="FF0000"/>
                </a:solidFill>
                <a:latin typeface="Segoe Print" pitchFamily="2" charset="0"/>
                <a:cs typeface="Cordia New" pitchFamily="34" charset="-34"/>
              </a:rPr>
              <a:t>Гипоним – термин с более узким значением, называющее предмет (свойство, признак) как элемент класса (множества- принцип согласования общего для учителя и учащихся словаря, основного содержательного стержня урока;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1" y="235974"/>
            <a:ext cx="9133730" cy="722671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П</a:t>
            </a: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р</a:t>
            </a:r>
            <a:r>
              <a:rPr lang="ru-RU" sz="4400" b="1" dirty="0" smtClean="0">
                <a:solidFill>
                  <a:schemeClr val="bg2"/>
                </a:solidFill>
                <a:latin typeface="Monotype Corsiva" pitchFamily="66" charset="0"/>
              </a:rPr>
              <a:t>и</a:t>
            </a: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н</a:t>
            </a:r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ц</a:t>
            </a:r>
            <a:r>
              <a:rPr lang="ru-RU" sz="4400" b="1" dirty="0" smtClean="0">
                <a:solidFill>
                  <a:schemeClr val="tx2"/>
                </a:solidFill>
                <a:latin typeface="Monotype Corsiva" pitchFamily="66" charset="0"/>
              </a:rPr>
              <a:t>и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п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ы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</a:t>
            </a:r>
            <a:r>
              <a:rPr lang="ru-RU" sz="4400" b="1" dirty="0" smtClean="0">
                <a:solidFill>
                  <a:srgbClr val="00B0F0"/>
                </a:solidFill>
                <a:latin typeface="Monotype Corsiva" pitchFamily="66" charset="0"/>
              </a:rPr>
              <a:t>н</a:t>
            </a:r>
            <a:r>
              <a:rPr lang="ru-RU" sz="4400" b="1" dirty="0" smtClean="0">
                <a:solidFill>
                  <a:schemeClr val="accent4"/>
                </a:solidFill>
                <a:latin typeface="Monotype Corsiva" pitchFamily="66" charset="0"/>
              </a:rPr>
              <a:t>ф</a:t>
            </a:r>
            <a:r>
              <a:rPr lang="ru-RU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</a:t>
            </a: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р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м</a:t>
            </a:r>
            <a:r>
              <a:rPr lang="ru-RU" sz="4400" b="1" dirty="0" smtClean="0">
                <a:solidFill>
                  <a:srgbClr val="FFC000"/>
                </a:solidFill>
                <a:latin typeface="Monotype Corsiva" pitchFamily="66" charset="0"/>
              </a:rPr>
              <a:t>а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ц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и</a:t>
            </a:r>
            <a:r>
              <a:rPr lang="ru-RU" sz="4400" b="1" dirty="0" smtClean="0">
                <a:solidFill>
                  <a:schemeClr val="accent4"/>
                </a:solidFill>
                <a:latin typeface="Monotype Corsiva" pitchFamily="66" charset="0"/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нн</a:t>
            </a: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</a:t>
            </a:r>
            <a:r>
              <a:rPr lang="ru-RU" sz="4400" b="1" dirty="0" smtClean="0">
                <a:solidFill>
                  <a:schemeClr val="accent4"/>
                </a:solidFill>
                <a:latin typeface="Monotype Corsiva" pitchFamily="66" charset="0"/>
              </a:rPr>
              <a:t>г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о </a:t>
            </a:r>
            <a:r>
              <a:rPr lang="ru-RU" sz="4400" b="1" dirty="0" smtClean="0">
                <a:solidFill>
                  <a:schemeClr val="bg2"/>
                </a:solidFill>
                <a:latin typeface="Monotype Corsiva" pitchFamily="66" charset="0"/>
              </a:rPr>
              <a:t>в</a:t>
            </a: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</a:rPr>
              <a:t>о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з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д</a:t>
            </a:r>
            <a:r>
              <a:rPr lang="ru-RU" sz="4400" b="1" dirty="0" smtClean="0">
                <a:solidFill>
                  <a:srgbClr val="00B050"/>
                </a:solidFill>
                <a:latin typeface="Monotype Corsiva" pitchFamily="66" charset="0"/>
              </a:rPr>
              <a:t>е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й</a:t>
            </a:r>
            <a:r>
              <a:rPr lang="ru-RU" sz="4400" b="1" dirty="0" smtClean="0">
                <a:solidFill>
                  <a:schemeClr val="bg1">
                    <a:lumMod val="65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4400" b="1" dirty="0" smtClean="0">
                <a:solidFill>
                  <a:schemeClr val="accent4"/>
                </a:solidFill>
                <a:latin typeface="Monotype Corsiva" pitchFamily="66" charset="0"/>
              </a:rPr>
              <a:t>т</a:t>
            </a:r>
            <a:r>
              <a:rPr lang="ru-RU" sz="4400" b="1" dirty="0" smtClean="0">
                <a:solidFill>
                  <a:schemeClr val="accent1"/>
                </a:solidFill>
                <a:latin typeface="Monotype Corsiva" pitchFamily="66" charset="0"/>
              </a:rPr>
              <a:t>в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я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shkolnye_kartinki_25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3841" y="678426"/>
            <a:ext cx="1047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526142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155" y="285448"/>
            <a:ext cx="10353367" cy="634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7996677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105" y="1792236"/>
            <a:ext cx="1304925" cy="1238250"/>
          </a:xfrm>
          <a:prstGeom prst="rect">
            <a:avLst/>
          </a:prstGeom>
        </p:spPr>
      </p:pic>
      <p:pic>
        <p:nvPicPr>
          <p:cNvPr id="6" name="Рисунок 5" descr="multik-6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18199" y="4188541"/>
            <a:ext cx="1953775" cy="23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79552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181" y="324465"/>
            <a:ext cx="9910916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389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8293" y="5422695"/>
            <a:ext cx="1230261" cy="143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77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6805" y="5032198"/>
            <a:ext cx="1590215" cy="1825802"/>
          </a:xfrm>
          <a:prstGeom prst="rect">
            <a:avLst/>
          </a:prstGeom>
        </p:spPr>
      </p:pic>
      <p:pic>
        <p:nvPicPr>
          <p:cNvPr id="6" name="Рисунок 5" descr="5ACE889C0402-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199" y="5383161"/>
            <a:ext cx="1418303" cy="12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93560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7419" y="1592826"/>
            <a:ext cx="9926009" cy="404597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</a:rPr>
              <a:t>Фасцинация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7030A0"/>
                </a:solidFill>
              </a:rPr>
              <a:t>(от </a:t>
            </a:r>
            <a:r>
              <a:rPr lang="ru-RU" sz="3600" dirty="0">
                <a:solidFill>
                  <a:srgbClr val="7030A0"/>
                </a:solidFill>
              </a:rPr>
              <a:t>англ. </a:t>
            </a:r>
            <a:r>
              <a:rPr lang="en-US" sz="3600" i="1" dirty="0">
                <a:solidFill>
                  <a:srgbClr val="7030A0"/>
                </a:solidFill>
              </a:rPr>
              <a:t>fascination </a:t>
            </a:r>
            <a:r>
              <a:rPr lang="ru-RU" sz="3600" dirty="0">
                <a:solidFill>
                  <a:srgbClr val="7030A0"/>
                </a:solidFill>
              </a:rPr>
              <a:t>— очарование) – принцип привлекательности как средство повышения </a:t>
            </a:r>
            <a:r>
              <a:rPr lang="ru-RU" sz="3600" dirty="0" smtClean="0">
                <a:solidFill>
                  <a:srgbClr val="7030A0"/>
                </a:solidFill>
              </a:rPr>
              <a:t>интереса </a:t>
            </a:r>
            <a:r>
              <a:rPr lang="ru-RU" sz="3600" dirty="0">
                <a:solidFill>
                  <a:srgbClr val="7030A0"/>
                </a:solidFill>
              </a:rPr>
              <a:t>к изучаемому </a:t>
            </a:r>
            <a:r>
              <a:rPr lang="ru-RU" sz="3600" dirty="0" smtClean="0">
                <a:solidFill>
                  <a:srgbClr val="7030A0"/>
                </a:solidFill>
              </a:rPr>
              <a:t>понятию;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06876" y="0"/>
            <a:ext cx="6262711" cy="1233424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Segoe Print" pitchFamily="2" charset="0"/>
              </a:rPr>
              <a:t>Фасцинация</a:t>
            </a:r>
            <a:endParaRPr lang="ru-RU" sz="4800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4" name="Рисунок 3" descr="673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221" y="4075470"/>
            <a:ext cx="2010346" cy="2251587"/>
          </a:xfrm>
          <a:prstGeom prst="rect">
            <a:avLst/>
          </a:prstGeom>
        </p:spPr>
      </p:pic>
      <p:pic>
        <p:nvPicPr>
          <p:cNvPr id="5" name="Рисунок 4" descr="shkolnye_kartinki_XL-150x1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9302" y="4186084"/>
            <a:ext cx="2331781" cy="2331781"/>
          </a:xfrm>
          <a:prstGeom prst="rect">
            <a:avLst/>
          </a:prstGeom>
        </p:spPr>
      </p:pic>
      <p:pic>
        <p:nvPicPr>
          <p:cNvPr id="6" name="Рисунок 5" descr="multik-8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3313" y="3768090"/>
            <a:ext cx="3245874" cy="23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83812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4685" y="324465"/>
            <a:ext cx="10368115" cy="6128871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В совместно созданной образовательной среде у учащихся формируются  навыки работы с системой понятий. При этом важно учитывать возрастные и психофизические особенности учащихся, когда соблюдение привлекательности, то есть  </a:t>
            </a:r>
            <a:r>
              <a:rPr lang="ru-RU" sz="2800" dirty="0" err="1">
                <a:solidFill>
                  <a:srgbClr val="002060"/>
                </a:solidFill>
                <a:latin typeface="Monotype Corsiva" pitchFamily="66" charset="0"/>
              </a:rPr>
              <a:t>фасцинации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 (второго принципа технологии информационного взаимодействия) обязательно. Это достижимо при  использовании приемов педагогических техник, разработанных и предложенных нам доцентом  Г.О </a:t>
            </a:r>
            <a:r>
              <a:rPr lang="ru-RU" sz="2800" dirty="0" err="1">
                <a:solidFill>
                  <a:srgbClr val="002060"/>
                </a:solidFill>
                <a:latin typeface="Monotype Corsiva" pitchFamily="66" charset="0"/>
              </a:rPr>
              <a:t>Аствацатуровым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. Высокая результативность их применения будет в том случае,  если каждый последующий прием  в структуре урока станет  логическим продолжением предыдущего. Например: </a:t>
            </a:r>
            <a:r>
              <a:rPr lang="ru-RU" sz="2800" dirty="0" err="1">
                <a:solidFill>
                  <a:srgbClr val="002060"/>
                </a:solidFill>
                <a:latin typeface="Monotype Corsiva" pitchFamily="66" charset="0"/>
              </a:rPr>
              <a:t>педтехника</a:t>
            </a:r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 «Мое самочувствие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» направлена на выяснение психофизического состояния учащихся в начале и в конце урока, но этот прием может быть информационно значим на  уроке. На уроке географии в 6 классе по теме «Состав атмосферы», можно предложить показать целый квадрат при полной готовности к уроку, часть - если готовность неполная и т.д., что позволит акцентировать внимание учащихся на решение учебной задачи занятия: целое как сумма составляющих его частей.</a:t>
            </a:r>
          </a:p>
          <a:p>
            <a:endParaRPr lang="ru-RU" dirty="0"/>
          </a:p>
        </p:txBody>
      </p:sp>
      <p:pic>
        <p:nvPicPr>
          <p:cNvPr id="5" name="Рисунок 4" descr="shkolnye_kartinki_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4154" y="1452400"/>
            <a:ext cx="1946787" cy="1329513"/>
          </a:xfrm>
          <a:prstGeom prst="rect">
            <a:avLst/>
          </a:prstGeom>
        </p:spPr>
      </p:pic>
      <p:pic>
        <p:nvPicPr>
          <p:cNvPr id="6" name="Рисунок 5" descr="shkolnye_kartinki_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4096" y="5237521"/>
            <a:ext cx="10668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45634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4966" y="221225"/>
            <a:ext cx="11897033" cy="6636775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/>
              <a:t> </a:t>
            </a:r>
            <a:r>
              <a:rPr lang="ru-RU" sz="2600" b="1" i="1" dirty="0"/>
              <a:t>Педагогическая техника </a:t>
            </a:r>
            <a:r>
              <a:rPr lang="ru-RU" sz="2600" b="1" i="1" dirty="0">
                <a:solidFill>
                  <a:srgbClr val="FF0000"/>
                </a:solidFill>
              </a:rPr>
              <a:t>«Почемучка» </a:t>
            </a:r>
            <a:r>
              <a:rPr lang="ru-RU" sz="2600" b="1" i="1" dirty="0"/>
              <a:t>помогает ребятам включиться в поиск по теме урока</a:t>
            </a:r>
            <a:r>
              <a:rPr lang="ru-RU" sz="2600" b="1" i="1" dirty="0">
                <a:solidFill>
                  <a:srgbClr val="7030A0"/>
                </a:solidFill>
              </a:rPr>
              <a:t>. «Логическая цепочка» </a:t>
            </a:r>
            <a:r>
              <a:rPr lang="ru-RU" sz="2600" b="1" i="1" dirty="0"/>
              <a:t>позволит указать взаимосвязь составных частей, например,  клетки, сообщества, биосферы, как целостной биосистемы или их связи с окружающей средой</a:t>
            </a:r>
            <a:r>
              <a:rPr lang="ru-RU" sz="26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«Информационный поиск» </a:t>
            </a:r>
            <a:r>
              <a:rPr lang="ru-RU" sz="2600" b="1" i="1" dirty="0"/>
              <a:t>- исследование предложенного текста на нахождение признаков. Такой же информационно значимой можно считать регулярно проводимую </a:t>
            </a:r>
            <a:r>
              <a:rPr lang="ru-RU" sz="2600" b="1" i="1" dirty="0">
                <a:solidFill>
                  <a:srgbClr val="0070C0"/>
                </a:solidFill>
              </a:rPr>
              <a:t>«Информационную зарядку».</a:t>
            </a:r>
            <a:r>
              <a:rPr lang="ru-RU" sz="2600" b="1" i="1" dirty="0"/>
              <a:t>  Дети выполняют упражнения, озвучивая четверостишье, знакомое с начальной школы:</a:t>
            </a:r>
          </a:p>
          <a:p>
            <a:pPr marL="0" indent="0">
              <a:buNone/>
            </a:pPr>
            <a:r>
              <a:rPr lang="ru-RU" sz="2300" b="1" dirty="0">
                <a:solidFill>
                  <a:srgbClr val="FF0000"/>
                </a:solidFill>
                <a:latin typeface="Segoe Print" pitchFamily="2" charset="0"/>
              </a:rPr>
              <a:t>Ветер дует нам в лицо</a:t>
            </a:r>
          </a:p>
          <a:p>
            <a:pPr marL="0" indent="0">
              <a:buNone/>
            </a:pPr>
            <a:r>
              <a:rPr lang="ru-RU" sz="2300" b="1" dirty="0">
                <a:solidFill>
                  <a:srgbClr val="FF0000"/>
                </a:solidFill>
                <a:latin typeface="Segoe Print" pitchFamily="2" charset="0"/>
              </a:rPr>
              <a:t>И качает деревцо,</a:t>
            </a:r>
          </a:p>
          <a:p>
            <a:pPr marL="0" indent="0">
              <a:buNone/>
            </a:pPr>
            <a:r>
              <a:rPr lang="ru-RU" sz="2300" b="1" dirty="0">
                <a:solidFill>
                  <a:srgbClr val="FF0000"/>
                </a:solidFill>
                <a:latin typeface="Segoe Print" pitchFamily="2" charset="0"/>
              </a:rPr>
              <a:t>Ветерок все тише, тише</a:t>
            </a:r>
          </a:p>
          <a:p>
            <a:pPr marL="0" indent="0">
              <a:buNone/>
            </a:pPr>
            <a:r>
              <a:rPr lang="ru-RU" sz="2300" b="1" dirty="0">
                <a:solidFill>
                  <a:srgbClr val="FF0000"/>
                </a:solidFill>
                <a:latin typeface="Segoe Print" pitchFamily="2" charset="0"/>
              </a:rPr>
              <a:t>Деревцо все выше, выше.</a:t>
            </a:r>
          </a:p>
          <a:p>
            <a:pPr marL="0" indent="0">
              <a:buNone/>
            </a:pPr>
            <a:r>
              <a:rPr lang="ru-RU" sz="2600" b="1" dirty="0">
                <a:ea typeface="Microsoft Himalaya" pitchFamily="2" charset="0"/>
                <a:cs typeface="Microsoft Himalaya" pitchFamily="2" charset="0"/>
              </a:rPr>
              <a:t>Затем они  называют  признаки распространения, передвижения воздушных масс. Благодаря системному подходу к изучению организма учитель вместе с учениками может придумывать слова к физкультминутке. По теме раздела </a:t>
            </a:r>
            <a:r>
              <a:rPr lang="ru-RU" sz="2600" b="1" dirty="0">
                <a:solidFill>
                  <a:srgbClr val="7030A0"/>
                </a:solidFill>
                <a:ea typeface="Microsoft Himalaya" pitchFamily="2" charset="0"/>
                <a:cs typeface="Microsoft Himalaya" pitchFamily="2" charset="0"/>
              </a:rPr>
              <a:t>«Опорно-двигательная система» </a:t>
            </a:r>
            <a:r>
              <a:rPr lang="ru-RU" sz="2600" b="1" dirty="0">
                <a:ea typeface="Microsoft Himalaya" pitchFamily="2" charset="0"/>
                <a:cs typeface="Microsoft Himalaya" pitchFamily="2" charset="0"/>
              </a:rPr>
              <a:t>учащиеся выполняли простые упражнения, прослушивая слова, одновременно выделяя основные признаки </a:t>
            </a:r>
            <a:r>
              <a:rPr lang="ru-RU" sz="2600" b="1" dirty="0" err="1">
                <a:ea typeface="Microsoft Himalaya" pitchFamily="2" charset="0"/>
                <a:cs typeface="Microsoft Himalaya" pitchFamily="2" charset="0"/>
              </a:rPr>
              <a:t>прямохождения</a:t>
            </a:r>
            <a:r>
              <a:rPr lang="ru-RU" sz="2600" b="1" dirty="0">
                <a:ea typeface="Microsoft Himalaya" pitchFamily="2" charset="0"/>
                <a:cs typeface="Microsoft Himalaya" pitchFamily="2" charset="0"/>
              </a:rPr>
              <a:t>: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7030A0"/>
                </a:solidFill>
                <a:latin typeface="Segoe Print" pitchFamily="2" charset="0"/>
              </a:rPr>
              <a:t>Чтобы гибким было тело, принимаемся за дело,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7030A0"/>
                </a:solidFill>
                <a:latin typeface="Segoe Print" pitchFamily="2" charset="0"/>
              </a:rPr>
              <a:t>Позвоночник выпрямляем, дружно головой киваем,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7030A0"/>
                </a:solidFill>
                <a:latin typeface="Segoe Print" pitchFamily="2" charset="0"/>
              </a:rPr>
              <a:t>Влево, вправо повернулись, в поясе назад прогнулись,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7030A0"/>
                </a:solidFill>
                <a:latin typeface="Segoe Print" pitchFamily="2" charset="0"/>
              </a:rPr>
              <a:t>Приподняв бедро повыше, пошагаем мы, но тише!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7030A0"/>
                </a:solidFill>
                <a:latin typeface="Segoe Print" pitchFamily="2" charset="0"/>
              </a:rPr>
              <a:t>а </a:t>
            </a:r>
            <a:r>
              <a:rPr lang="ru-RU" sz="2600" b="1" dirty="0">
                <a:solidFill>
                  <a:srgbClr val="7030A0"/>
                </a:solidFill>
                <a:latin typeface="Segoe Print" pitchFamily="2" charset="0"/>
              </a:rPr>
              <a:t>носочках, а не пятках, чтобы было все в порядке. </a:t>
            </a:r>
          </a:p>
          <a:p>
            <a:endParaRPr lang="ru-RU" dirty="0"/>
          </a:p>
        </p:txBody>
      </p:sp>
      <p:pic>
        <p:nvPicPr>
          <p:cNvPr id="5" name="Рисунок 4" descr="shkolnye_kartinki_7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8242" y="1601428"/>
            <a:ext cx="3000068" cy="1875043"/>
          </a:xfrm>
          <a:prstGeom prst="rect">
            <a:avLst/>
          </a:prstGeom>
        </p:spPr>
      </p:pic>
      <p:pic>
        <p:nvPicPr>
          <p:cNvPr id="7" name="Рисунок 6" descr="1223222327_gifs_anima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71384" y="4324868"/>
            <a:ext cx="1781636" cy="2533132"/>
          </a:xfrm>
          <a:prstGeom prst="rect">
            <a:avLst/>
          </a:prstGeom>
        </p:spPr>
      </p:pic>
      <p:pic>
        <p:nvPicPr>
          <p:cNvPr id="8" name="Рисунок 7" descr="1223222299_gifs_animaux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98956" y="4368288"/>
            <a:ext cx="3364476" cy="248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798060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08321" y="-280219"/>
            <a:ext cx="4365523" cy="1233424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7030A0"/>
                </a:solidFill>
              </a:rPr>
              <a:t>М</a:t>
            </a:r>
            <a:r>
              <a:rPr lang="ru-RU" sz="4400" b="1" dirty="0" err="1" smtClean="0">
                <a:solidFill>
                  <a:srgbClr val="0070C0"/>
                </a:solidFill>
              </a:rPr>
              <a:t>а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й</a:t>
            </a:r>
            <a:r>
              <a:rPr lang="ru-RU" sz="4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</a:t>
            </a:r>
            <a:r>
              <a:rPr lang="ru-RU" sz="4400" b="1" dirty="0" err="1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4400" b="1" dirty="0" err="1" smtClean="0">
                <a:solidFill>
                  <a:schemeClr val="accent4">
                    <a:lumMod val="50000"/>
                  </a:schemeClr>
                </a:solidFill>
              </a:rPr>
              <a:t>т</a:t>
            </a:r>
            <a:r>
              <a:rPr lang="ru-RU" sz="4400" b="1" dirty="0" err="1" smtClean="0">
                <a:solidFill>
                  <a:srgbClr val="FF0000"/>
                </a:solidFill>
              </a:rPr>
              <a:t>и</a:t>
            </a:r>
            <a:r>
              <a:rPr lang="ru-RU" sz="4400" b="1" dirty="0" err="1" smtClean="0">
                <a:solidFill>
                  <a:srgbClr val="00B050"/>
                </a:solidFill>
              </a:rPr>
              <a:t>к</a:t>
            </a:r>
            <a:r>
              <a:rPr lang="ru-RU" sz="4400" b="1" dirty="0" err="1" smtClean="0">
                <a:solidFill>
                  <a:schemeClr val="accent5"/>
                </a:solidFill>
              </a:rPr>
              <a:t>а</a:t>
            </a:r>
            <a:endParaRPr lang="ru-RU" sz="4400" b="1" dirty="0">
              <a:solidFill>
                <a:schemeClr val="accent5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66915" y="1061884"/>
            <a:ext cx="10102645" cy="491121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400" b="1" dirty="0" err="1">
                <a:latin typeface="Segoe Print" pitchFamily="2" charset="0"/>
              </a:rPr>
              <a:t>М</a:t>
            </a:r>
            <a:r>
              <a:rPr lang="ru-RU" sz="2400" b="1" dirty="0" err="1" smtClean="0">
                <a:latin typeface="Segoe Print" pitchFamily="2" charset="0"/>
              </a:rPr>
              <a:t>айевтика</a:t>
            </a:r>
            <a:r>
              <a:rPr lang="ru-RU" sz="2400" b="1" dirty="0" smtClean="0"/>
              <a:t> </a:t>
            </a:r>
            <a:r>
              <a:rPr lang="ru-RU" sz="2400" b="1" dirty="0">
                <a:solidFill>
                  <a:srgbClr val="7030A0"/>
                </a:solidFill>
              </a:rPr>
              <a:t>–(греч. </a:t>
            </a:r>
            <a:r>
              <a:rPr lang="ru-RU" sz="2400" b="1" dirty="0" err="1">
                <a:solidFill>
                  <a:srgbClr val="7030A0"/>
                </a:solidFill>
              </a:rPr>
              <a:t>maieutike</a:t>
            </a:r>
            <a:r>
              <a:rPr lang="ru-RU" sz="2400" b="1" dirty="0">
                <a:solidFill>
                  <a:srgbClr val="7030A0"/>
                </a:solidFill>
              </a:rPr>
              <a:t> — повивальное искусство) </a:t>
            </a:r>
            <a:r>
              <a:rPr lang="ru-RU" sz="2400" b="1" dirty="0"/>
              <a:t>— метафора. </a:t>
            </a:r>
            <a:r>
              <a:rPr lang="ru-RU" sz="2400" b="1" dirty="0">
                <a:solidFill>
                  <a:srgbClr val="FF0000"/>
                </a:solidFill>
              </a:rPr>
              <a:t>Согласно Сократу, душа не в состоянии постичь истину, если только она ею "не беременна". </a:t>
            </a:r>
            <a:r>
              <a:rPr lang="ru-RU" sz="2400" b="1" dirty="0"/>
              <a:t>Развернутое описание "метода" М. осуществил Платон: </a:t>
            </a:r>
            <a:r>
              <a:rPr lang="ru-RU" sz="2400" b="1" dirty="0">
                <a:solidFill>
                  <a:srgbClr val="7030A0"/>
                </a:solidFill>
              </a:rPr>
              <a:t>"Теперь мое повивальное искусство, во всем похоже на акушерское, отличаясь от него лишь тем, что я принимаю роды у мужей, а не у жен, роды души, а не тела. </a:t>
            </a:r>
            <a:r>
              <a:rPr lang="ru-RU" sz="2400" b="1" dirty="0"/>
              <a:t>Мое главное умение состоит в правильном распознании и отделении рождающихся </a:t>
            </a:r>
            <a:r>
              <a:rPr lang="ru-RU" sz="2400" b="1" dirty="0" err="1"/>
              <a:t>фантазмов</a:t>
            </a:r>
            <a:r>
              <a:rPr lang="ru-RU" sz="2400" b="1" dirty="0"/>
              <a:t> и лживостей в молодых душах от вещей живых, здоровых и реальных. Говоря современным языком принцип сотворчества учителя и учащихся для выхода на более высокий уровень применения </a:t>
            </a:r>
          </a:p>
        </p:txBody>
      </p:sp>
      <p:pic>
        <p:nvPicPr>
          <p:cNvPr id="5" name="Рисунок 4" descr="1223222369_gifs_animau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3149" y="4633027"/>
            <a:ext cx="1548581" cy="222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25544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1656" y="718984"/>
            <a:ext cx="7541686" cy="4973893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ru-RU" sz="2400" dirty="0"/>
              <a:t>Осознание получаемой информации в условиях информационного взаимодействия </a:t>
            </a:r>
            <a:r>
              <a:rPr lang="ru-RU" sz="2400" dirty="0">
                <a:solidFill>
                  <a:srgbClr val="FF0000"/>
                </a:solidFill>
              </a:rPr>
              <a:t>«Учитель- ученик» </a:t>
            </a:r>
            <a:r>
              <a:rPr lang="ru-RU" sz="2400" dirty="0"/>
              <a:t>в системе целостного подхода, совместного видения возможностей применения этой технологии позволяет решать задачи повышения мотивации обучения. </a:t>
            </a:r>
            <a:r>
              <a:rPr lang="ru-RU" sz="2400" dirty="0" smtClean="0">
                <a:solidFill>
                  <a:srgbClr val="7030A0"/>
                </a:solidFill>
              </a:rPr>
              <a:t>Появляется возможность </a:t>
            </a:r>
            <a:r>
              <a:rPr lang="ru-RU" sz="2400" dirty="0">
                <a:solidFill>
                  <a:srgbClr val="7030A0"/>
                </a:solidFill>
              </a:rPr>
              <a:t>самим определять критерии качества творчества участников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образовательного процесса,  направление дальнейшего исследования и оценивать результат своей деятельности. </a:t>
            </a:r>
            <a:r>
              <a:rPr lang="ru-RU" sz="2400" dirty="0">
                <a:solidFill>
                  <a:srgbClr val="FF0000"/>
                </a:solidFill>
              </a:rPr>
              <a:t>Использование вместе с коллегами в своей работе принципов информационного взаимодействия позволяет формировать целостное педагогическое сознание, видеть положительный результат совместной деятельности учителей и учащихся.</a:t>
            </a:r>
          </a:p>
          <a:p>
            <a:endParaRPr lang="ru-RU" dirty="0"/>
          </a:p>
        </p:txBody>
      </p:sp>
      <p:pic>
        <p:nvPicPr>
          <p:cNvPr id="4" name="Рисунок 3" descr="1223222395_gifs_animaux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7027" y="924470"/>
            <a:ext cx="2526275" cy="2116309"/>
          </a:xfrm>
          <a:prstGeom prst="rect">
            <a:avLst/>
          </a:prstGeom>
        </p:spPr>
      </p:pic>
      <p:pic>
        <p:nvPicPr>
          <p:cNvPr id="5" name="Рисунок 4" descr="shkolnye_kartinki_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977" y="3050458"/>
            <a:ext cx="2896829" cy="28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334084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70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64CD94-A904-4C61-980C-7A548526CB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TS102895270</Template>
  <TotalTime>0</TotalTime>
  <Words>682</Words>
  <Application>Microsoft Office PowerPoint</Application>
  <PresentationFormat>Произвольный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TS102895270</vt:lpstr>
      <vt:lpstr>Конструирование уроков  на основе  принципов информационного взаимодействия как критерии качества творчества педагога.</vt:lpstr>
      <vt:lpstr>Принципы информационного воздействия</vt:lpstr>
      <vt:lpstr>Слайд 3</vt:lpstr>
      <vt:lpstr>Слайд 4</vt:lpstr>
      <vt:lpstr>Фасцинация</vt:lpstr>
      <vt:lpstr>Слайд 6</vt:lpstr>
      <vt:lpstr>Слайд 7</vt:lpstr>
      <vt:lpstr>Майевтика</vt:lpstr>
      <vt:lpstr>Слайд 9</vt:lpstr>
      <vt:lpstr>Слайд 10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2013-08-24T13:02:34Z</dcterms:created>
  <dcterms:modified xsi:type="dcterms:W3CDTF">2013-08-26T08:20:18Z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TC028952709991</vt:lpwstr>
  </property>
</Properties>
</file>