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71" r:id="rId9"/>
    <p:sldId id="270" r:id="rId10"/>
    <p:sldId id="269" r:id="rId11"/>
    <p:sldId id="268" r:id="rId12"/>
    <p:sldId id="279" r:id="rId13"/>
    <p:sldId id="280" r:id="rId14"/>
    <p:sldId id="281" r:id="rId15"/>
    <p:sldId id="282" r:id="rId16"/>
    <p:sldId id="283" r:id="rId17"/>
    <p:sldId id="263" r:id="rId18"/>
    <p:sldId id="275" r:id="rId19"/>
    <p:sldId id="276" r:id="rId20"/>
    <p:sldId id="284" r:id="rId21"/>
    <p:sldId id="274" r:id="rId22"/>
    <p:sldId id="273" r:id="rId23"/>
    <p:sldId id="278" r:id="rId24"/>
    <p:sldId id="277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Кол-во дней, пропущенных учащимися по болезни (%)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6.2E-2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уч.г.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Кол-во дней, пропущенных учащимися по болезни (%)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4.1000000000000002E-2</c:v>
                </c:pt>
              </c:numCache>
            </c:numRef>
          </c:val>
        </c:ser>
        <c:shape val="cylinder"/>
        <c:axId val="59062912"/>
        <c:axId val="59068800"/>
        <c:axId val="0"/>
      </c:bar3DChart>
      <c:catAx>
        <c:axId val="59062912"/>
        <c:scaling>
          <c:orientation val="minMax"/>
        </c:scaling>
        <c:axPos val="b"/>
        <c:tickLblPos val="nextTo"/>
        <c:crossAx val="59068800"/>
        <c:crosses val="autoZero"/>
        <c:auto val="1"/>
        <c:lblAlgn val="ctr"/>
        <c:lblOffset val="100"/>
      </c:catAx>
      <c:valAx>
        <c:axId val="59068800"/>
        <c:scaling>
          <c:orientation val="minMax"/>
        </c:scaling>
        <c:axPos val="l"/>
        <c:majorGridlines/>
        <c:numFmt formatCode="0.00%" sourceLinked="1"/>
        <c:tickLblPos val="nextTo"/>
        <c:crossAx val="59062912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 уч.г.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Высокий 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49</c:v>
                </c:pt>
                <c:pt idx="3">
                  <c:v>27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 уч.г.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Высокий </c:v>
                </c:pt>
                <c:pt idx="1">
                  <c:v>Выше среднего</c:v>
                </c:pt>
                <c:pt idx="2">
                  <c:v>Средний</c:v>
                </c:pt>
                <c:pt idx="3">
                  <c:v>Ниже среднего</c:v>
                </c:pt>
                <c:pt idx="4">
                  <c:v>Низкий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7.5</c:v>
                </c:pt>
                <c:pt idx="1">
                  <c:v>47.5</c:v>
                </c:pt>
                <c:pt idx="2">
                  <c:v>22.5</c:v>
                </c:pt>
                <c:pt idx="3">
                  <c:v>22.5</c:v>
                </c:pt>
                <c:pt idx="4">
                  <c:v>0</c:v>
                </c:pt>
              </c:numCache>
            </c:numRef>
          </c:val>
        </c:ser>
        <c:shape val="cylinder"/>
        <c:axId val="58889344"/>
        <c:axId val="58890880"/>
        <c:axId val="0"/>
      </c:bar3DChart>
      <c:catAx>
        <c:axId val="58889344"/>
        <c:scaling>
          <c:orientation val="minMax"/>
        </c:scaling>
        <c:axPos val="b"/>
        <c:tickLblPos val="nextTo"/>
        <c:crossAx val="58890880"/>
        <c:crosses val="autoZero"/>
        <c:auto val="1"/>
        <c:lblAlgn val="ctr"/>
        <c:lblOffset val="100"/>
      </c:catAx>
      <c:valAx>
        <c:axId val="58890880"/>
        <c:scaling>
          <c:orientation val="minMax"/>
        </c:scaling>
        <c:axPos val="l"/>
        <c:majorGridlines/>
        <c:numFmt formatCode="General" sourceLinked="1"/>
        <c:tickLblPos val="nextTo"/>
        <c:crossAx val="58889344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AA0E9-648E-4368-9C57-977DB9F7C99A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BC1A-90A9-4CE5-9CF6-A8619288F3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BBC1A-90A9-4CE5-9CF6-A8619288F3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428736"/>
            <a:ext cx="7772400" cy="1829761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Обобщение опыта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err="1" smtClean="0"/>
              <a:t>Балюлина</a:t>
            </a:r>
            <a:r>
              <a:rPr lang="ru-RU" sz="4000" dirty="0" smtClean="0"/>
              <a:t> Юрия Вячеславовича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учителя физической культуры </a:t>
            </a:r>
          </a:p>
          <a:p>
            <a:r>
              <a:rPr lang="ru-RU" sz="2400" dirty="0" smtClean="0"/>
              <a:t>НСОШ им Арсения </a:t>
            </a:r>
            <a:r>
              <a:rPr lang="ru-RU" sz="2400" dirty="0" err="1" smtClean="0"/>
              <a:t>Элассонского</a:t>
            </a:r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000" dirty="0" smtClean="0"/>
              <a:t>Стаж работы- 30 лет</a:t>
            </a:r>
          </a:p>
          <a:p>
            <a:r>
              <a:rPr lang="ru-RU" sz="2000" dirty="0" smtClean="0"/>
              <a:t>Первая категория</a:t>
            </a:r>
            <a:endParaRPr lang="ru-RU" sz="2000" dirty="0"/>
          </a:p>
        </p:txBody>
      </p:sp>
      <p:pic>
        <p:nvPicPr>
          <p:cNvPr id="29698" name="Picture 2" descr="Балюлин Ю.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2671648" cy="2628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101MSDCF\DSC009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DCIM\101MSDCF\DSC008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DCIM\101MSDCF\DSC017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DCIM\101MSDCF\DSC01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DCIM\101MSDCF\DSC01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DCIM\101MSDCF\DSC01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DCIM\101MSDCF\DSC018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открытое первенство </a:t>
            </a:r>
            <a:r>
              <a:rPr lang="ru-RU" dirty="0" err="1" smtClean="0"/>
              <a:t>Камешковского</a:t>
            </a:r>
            <a:r>
              <a:rPr lang="ru-RU" dirty="0" smtClean="0"/>
              <a:t> района по спортивному туризму «</a:t>
            </a:r>
            <a:r>
              <a:rPr lang="ru-RU" dirty="0" err="1" smtClean="0"/>
              <a:t>Лазинг</a:t>
            </a:r>
            <a:r>
              <a:rPr lang="ru-RU" dirty="0" smtClean="0"/>
              <a:t>», 2013 г., </a:t>
            </a:r>
            <a:r>
              <a:rPr lang="en-US" dirty="0" smtClean="0"/>
              <a:t>II</a:t>
            </a:r>
            <a:r>
              <a:rPr lang="ru-RU" dirty="0" smtClean="0"/>
              <a:t> место, Титов Александр, </a:t>
            </a:r>
          </a:p>
          <a:p>
            <a:r>
              <a:rPr lang="ru-RU" dirty="0" smtClean="0"/>
              <a:t>открытое первенство </a:t>
            </a:r>
            <a:r>
              <a:rPr lang="ru-RU" dirty="0" err="1" smtClean="0"/>
              <a:t>Ковровского</a:t>
            </a:r>
            <a:r>
              <a:rPr lang="ru-RU" dirty="0" smtClean="0"/>
              <a:t> района по спортивному туризму «Дистанция водная», 2013 г.:</a:t>
            </a:r>
          </a:p>
          <a:p>
            <a:pPr>
              <a:buNone/>
            </a:pPr>
            <a:r>
              <a:rPr lang="ru-RU" dirty="0" smtClean="0"/>
              <a:t>- дисциплина – каяк, </a:t>
            </a:r>
            <a:r>
              <a:rPr lang="en-US" dirty="0" smtClean="0"/>
              <a:t>III</a:t>
            </a:r>
            <a:r>
              <a:rPr lang="ru-RU" dirty="0" smtClean="0"/>
              <a:t> место, Смирнова Александра,</a:t>
            </a:r>
          </a:p>
          <a:p>
            <a:pPr>
              <a:buNone/>
            </a:pPr>
            <a:r>
              <a:rPr lang="ru-RU" dirty="0" smtClean="0"/>
              <a:t>- дисциплина – катамаран двойки, </a:t>
            </a:r>
            <a:r>
              <a:rPr lang="en-US" dirty="0" smtClean="0"/>
              <a:t>III</a:t>
            </a:r>
            <a:r>
              <a:rPr lang="ru-RU" dirty="0" smtClean="0"/>
              <a:t> место, Гуров Антон, Захарова Наталья,</a:t>
            </a:r>
          </a:p>
          <a:p>
            <a:pPr>
              <a:buNone/>
            </a:pPr>
            <a:r>
              <a:rPr lang="ru-RU" dirty="0" smtClean="0"/>
              <a:t>- дисциплина – спасательные работы, </a:t>
            </a:r>
            <a:r>
              <a:rPr lang="en-US" dirty="0" smtClean="0"/>
              <a:t>I</a:t>
            </a:r>
            <a:r>
              <a:rPr lang="ru-RU" dirty="0" smtClean="0"/>
              <a:t> место,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 открытый городской молодежный фестиваль «Владимирская тропа», сертификат</a:t>
            </a:r>
          </a:p>
          <a:p>
            <a:r>
              <a:rPr lang="ru-RU" dirty="0" smtClean="0"/>
              <a:t>открытое первенство </a:t>
            </a:r>
            <a:r>
              <a:rPr lang="ru-RU" dirty="0" err="1" smtClean="0"/>
              <a:t>Камешковского</a:t>
            </a:r>
            <a:r>
              <a:rPr lang="ru-RU" dirty="0" smtClean="0"/>
              <a:t> района по спортивному туризму «Дистанция пешеходная», 2014 г.: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II</a:t>
            </a:r>
            <a:r>
              <a:rPr lang="ru-RU" dirty="0" smtClean="0"/>
              <a:t> место, Веденеев Иван,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II</a:t>
            </a:r>
            <a:r>
              <a:rPr lang="ru-RU" dirty="0" smtClean="0"/>
              <a:t> место, Смирнова Александра,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en-US" dirty="0" smtClean="0"/>
              <a:t>III</a:t>
            </a:r>
            <a:r>
              <a:rPr lang="ru-RU" dirty="0" smtClean="0"/>
              <a:t> место, Веденеев Николай,</a:t>
            </a:r>
          </a:p>
          <a:p>
            <a:r>
              <a:rPr lang="ru-RU" dirty="0" smtClean="0"/>
              <a:t>первенство Владимирской области по спортивному туризму «Дистанция пешеходная», 2014 г., </a:t>
            </a:r>
            <a:r>
              <a:rPr lang="en-US" dirty="0" smtClean="0"/>
              <a:t>I</a:t>
            </a:r>
            <a:r>
              <a:rPr lang="ru-RU" dirty="0" smtClean="0"/>
              <a:t> место, Сарычев Сергей.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Учащиеся успешно выступают на различных спортивных районных и городских соревнованиях.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DCIM\101MSDCF\DSC012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F:\DCIM\101MSDCF\DSC01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292539"/>
          </a:xfrm>
        </p:spPr>
        <p:txBody>
          <a:bodyPr>
            <a:normAutofit/>
          </a:bodyPr>
          <a:lstStyle/>
          <a:p>
            <a:r>
              <a:rPr lang="ru-RU" dirty="0" smtClean="0"/>
              <a:t>Целью моей педагогической деятельности  является, укрепление здоровья  и развитие физических качеств учащихся через занятия  туризмом на уроках физической культуры и в туристическом кружке.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Занятия спортивным туризмом </a:t>
            </a:r>
            <a:br>
              <a:rPr lang="ru-RU" sz="3600" dirty="0" smtClean="0"/>
            </a:br>
            <a:r>
              <a:rPr lang="ru-RU" sz="3600" dirty="0" smtClean="0"/>
              <a:t>как одно из условий сохранения и укрепления здоровья школьников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DCIM\101MSDCF\DSC01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101MSDCF\DSC01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DCIM\101MSDCF\DSC01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DCIM\101MSDCF\DSC017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DCIM\101MSDCF\DSC016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заболеваемости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Мониторинг развития физических качеств учащихся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r>
              <a:rPr lang="ru-RU" dirty="0" smtClean="0"/>
              <a:t>У школьников и у учителей отношение к туризму различное, но не противоречит одно другому. </a:t>
            </a:r>
          </a:p>
          <a:p>
            <a:r>
              <a:rPr lang="ru-RU" dirty="0" smtClean="0"/>
              <a:t>Для детей туризм - способ активного отдыха, увлекательное занятие, наполненное романтикой необыкновенного образа жизни. </a:t>
            </a:r>
          </a:p>
          <a:p>
            <a:r>
              <a:rPr lang="ru-RU" dirty="0" smtClean="0"/>
              <a:t>А для учителей он - средство, способ лучше, глубже познать своих воспитанников и активнее повлиять на их развитие.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укрепление нервно-психического здоровья;</a:t>
            </a:r>
          </a:p>
          <a:p>
            <a:r>
              <a:rPr lang="ru-RU" dirty="0" smtClean="0"/>
              <a:t>закаливание организма подростков;</a:t>
            </a:r>
          </a:p>
          <a:p>
            <a:r>
              <a:rPr lang="ru-RU" dirty="0" smtClean="0"/>
              <a:t>укрепление опорно-двигательного аппарата;</a:t>
            </a:r>
          </a:p>
          <a:p>
            <a:r>
              <a:rPr lang="ru-RU" dirty="0" smtClean="0"/>
              <a:t>формирование чувства коллективизма;</a:t>
            </a:r>
          </a:p>
          <a:p>
            <a:r>
              <a:rPr lang="ru-RU" dirty="0" smtClean="0"/>
              <a:t>эколого-краеведческое воспитание;</a:t>
            </a:r>
          </a:p>
          <a:p>
            <a:r>
              <a:rPr lang="ru-RU" dirty="0" smtClean="0"/>
              <a:t>патриотическое воспитание.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школе созданы условия для занятия туризмом:</a:t>
            </a:r>
          </a:p>
          <a:p>
            <a:pPr>
              <a:buFontTx/>
              <a:buChar char="-"/>
            </a:pPr>
            <a:r>
              <a:rPr lang="ru-RU" dirty="0" smtClean="0"/>
              <a:t>в программу по физической культуре 5-11 классов включен раздел «Спортивный туризм» - 12 часов в вариативной части,</a:t>
            </a:r>
          </a:p>
          <a:p>
            <a:pPr>
              <a:buFontTx/>
              <a:buChar char="-"/>
            </a:pPr>
            <a:r>
              <a:rPr lang="ru-RU" dirty="0" smtClean="0"/>
              <a:t>ведется кружок по спортивному туризму,</a:t>
            </a:r>
          </a:p>
          <a:p>
            <a:pPr>
              <a:buFontTx/>
              <a:buChar char="-"/>
            </a:pPr>
            <a:r>
              <a:rPr lang="ru-RU" dirty="0" smtClean="0"/>
              <a:t>имеется трасса для занятий туристической техникой,</a:t>
            </a:r>
          </a:p>
          <a:p>
            <a:pPr>
              <a:buFontTx/>
              <a:buChar char="-"/>
            </a:pPr>
            <a:r>
              <a:rPr lang="ru-RU" dirty="0" smtClean="0"/>
              <a:t>имеется туристическое снаряжение и инвентарь.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47474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Походы: пешие, лыжные, водные …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dirty="0" smtClean="0"/>
              <a:t>Виды туризма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571472" y="1785926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Формы туризма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428596" y="2786058"/>
            <a:ext cx="8229600" cy="30192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походы: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разной продолжительности,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разных степеней и категорий сложности,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местные и дальние;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пешие и транспортные экскурсии;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занятия в кружках;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туристские слеты, сборы;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разные виды туристских соревнований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481328"/>
            <a:ext cx="8715436" cy="5376672"/>
          </a:xfrm>
        </p:spPr>
        <p:txBody>
          <a:bodyPr>
            <a:normAutofit fontScale="32500" lnSpcReduction="20000"/>
          </a:bodyPr>
          <a:lstStyle/>
          <a:p>
            <a:pPr indent="-468000"/>
            <a:r>
              <a:rPr lang="ru-RU" sz="6000" dirty="0" smtClean="0"/>
              <a:t>на </a:t>
            </a:r>
            <a:r>
              <a:rPr lang="ru-RU" sz="6000" dirty="0" err="1" smtClean="0"/>
              <a:t>Гридинский</a:t>
            </a:r>
            <a:r>
              <a:rPr lang="ru-RU" sz="6000" dirty="0" smtClean="0"/>
              <a:t> кордон, 2013 г., </a:t>
            </a:r>
          </a:p>
          <a:p>
            <a:pPr indent="-468000"/>
            <a:r>
              <a:rPr lang="ru-RU" sz="6000" dirty="0" smtClean="0"/>
              <a:t>семидневный водный поход </a:t>
            </a:r>
            <a:r>
              <a:rPr lang="en-US" sz="6000" dirty="0" smtClean="0"/>
              <a:t>I</a:t>
            </a:r>
            <a:r>
              <a:rPr lang="ru-RU" sz="6000" dirty="0" smtClean="0"/>
              <a:t> категории по р. Нерль, 2013 г.,</a:t>
            </a:r>
          </a:p>
          <a:p>
            <a:pPr indent="-468000"/>
            <a:r>
              <a:rPr lang="ru-RU" sz="6000" dirty="0" smtClean="0"/>
              <a:t>двухдневный пеший поход по </a:t>
            </a:r>
            <a:r>
              <a:rPr lang="ru-RU" sz="6000" dirty="0" err="1" smtClean="0"/>
              <a:t>Камешковскому</a:t>
            </a:r>
            <a:r>
              <a:rPr lang="ru-RU" sz="6000" dirty="0" smtClean="0"/>
              <a:t> району, 2013г.,</a:t>
            </a:r>
          </a:p>
          <a:p>
            <a:pPr indent="-468000"/>
            <a:r>
              <a:rPr lang="ru-RU" sz="6000" dirty="0" smtClean="0"/>
              <a:t>трехдневный лыжный поход по Суздальскому району, 2014 г.,</a:t>
            </a:r>
          </a:p>
          <a:p>
            <a:pPr indent="-468000"/>
            <a:r>
              <a:rPr lang="ru-RU" sz="6000" dirty="0" smtClean="0"/>
              <a:t>десятидневный водный поход </a:t>
            </a:r>
            <a:r>
              <a:rPr lang="en-US" sz="6000" dirty="0" smtClean="0"/>
              <a:t>II</a:t>
            </a:r>
            <a:r>
              <a:rPr lang="ru-RU" sz="6000" dirty="0" smtClean="0"/>
              <a:t> категории по р. Мста, 2014г.,</a:t>
            </a:r>
          </a:p>
          <a:p>
            <a:pPr indent="-468000"/>
            <a:r>
              <a:rPr lang="ru-RU" sz="6000" dirty="0" smtClean="0"/>
              <a:t>двухдневный  поход по р. Нерль, 2014 г.,</a:t>
            </a:r>
          </a:p>
          <a:p>
            <a:pPr indent="-468000"/>
            <a:r>
              <a:rPr lang="ru-RU" sz="6000" dirty="0" smtClean="0"/>
              <a:t>четырнадцатидневный водный поход </a:t>
            </a:r>
            <a:r>
              <a:rPr lang="en-US" sz="6000" dirty="0" smtClean="0"/>
              <a:t>II</a:t>
            </a:r>
            <a:r>
              <a:rPr lang="ru-RU" sz="6000" dirty="0" smtClean="0"/>
              <a:t> категории по р. </a:t>
            </a:r>
            <a:r>
              <a:rPr lang="ru-RU" sz="6000" dirty="0" err="1" smtClean="0"/>
              <a:t>Водла</a:t>
            </a:r>
            <a:r>
              <a:rPr lang="ru-RU" sz="6000" dirty="0" smtClean="0"/>
              <a:t> и р. </a:t>
            </a:r>
            <a:r>
              <a:rPr lang="ru-RU" sz="6000" dirty="0" err="1" smtClean="0"/>
              <a:t>Вама</a:t>
            </a:r>
            <a:r>
              <a:rPr lang="ru-RU" sz="6000" dirty="0" smtClean="0"/>
              <a:t> (Карелия), 2014 г.,</a:t>
            </a:r>
          </a:p>
          <a:p>
            <a:pPr indent="-468000"/>
            <a:r>
              <a:rPr lang="ru-RU" sz="6000" dirty="0" smtClean="0"/>
              <a:t>трехдневный водный поход  по р. </a:t>
            </a:r>
            <a:r>
              <a:rPr lang="ru-RU" sz="6000" dirty="0" err="1" smtClean="0"/>
              <a:t>Лух</a:t>
            </a:r>
            <a:r>
              <a:rPr lang="ru-RU" sz="6000" dirty="0" smtClean="0"/>
              <a:t> с проведением санитарно-экологического мероприятия на территории государственного природного комплексного заказника «</a:t>
            </a:r>
            <a:r>
              <a:rPr lang="ru-RU" sz="6000" dirty="0" err="1" smtClean="0"/>
              <a:t>Клязьминско-Лухский</a:t>
            </a:r>
            <a:r>
              <a:rPr lang="ru-RU" sz="6000" dirty="0" smtClean="0"/>
              <a:t>», 2014 г.</a:t>
            </a:r>
            <a:endParaRPr lang="ru-RU" sz="5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Учениками школы были совершены походы: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F:\DCIM\101MSDCF\DSC010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DCIM\101MSDCF\DSC01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F:\DCIM\101MSDCF\DSC00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627</TotalTime>
  <Words>478</Words>
  <PresentationFormat>Экран (4:3)</PresentationFormat>
  <Paragraphs>61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Обобщение опыта  Балюлина Юрия Вячеславовича</vt:lpstr>
      <vt:lpstr>Занятия спортивным туризмом  как одно из условий сохранения и укрепления здоровья школьников</vt:lpstr>
      <vt:lpstr>Задачи:</vt:lpstr>
      <vt:lpstr>Слайд 4</vt:lpstr>
      <vt:lpstr>Виды туризма</vt:lpstr>
      <vt:lpstr>Учениками школы были совершены походы: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Учащиеся успешно выступают на различных спортивных районных и городских соревнованиях.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Мониторинг заболеваемости учащихся</vt:lpstr>
      <vt:lpstr>Мониторинг развития физических качеств учащихся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168</cp:revision>
  <dcterms:created xsi:type="dcterms:W3CDTF">2014-11-22T16:43:12Z</dcterms:created>
  <dcterms:modified xsi:type="dcterms:W3CDTF">2014-12-02T18:53:41Z</dcterms:modified>
</cp:coreProperties>
</file>