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 varScale="1">
        <p:scale>
          <a:sx n="71" d="100"/>
          <a:sy n="71" d="100"/>
        </p:scale>
        <p:origin x="-13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EA3D-8DCC-4C50-B92B-CCE535B16F86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AF089-8899-4CA5-8B2C-27AFD55F8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7463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8DBBC-0F9B-493A-BB24-6BD81CA77D5A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9A379-EAED-43C1-AA7E-0ABFAF72BF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088762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B2984-5EAF-4A5D-B0AA-5F4E4D095830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798F3-5A21-4679-B82B-ECDB9BFEBB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283292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72C42-EB41-41FE-A46B-AAA2C9171658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18A64-DC09-440B-ABAA-9FD73D860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81757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03B9D-DDC6-4933-8982-7FBF0AC51240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4D2C1-C105-40B8-8600-0432429F3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715216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466B4-313A-4248-9CFF-3294087A04B1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5862B-ED58-4911-BFE4-F251BEEA8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682623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CFD7-76C9-4485-98F1-ABFF4D665A22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43379-4C37-48C1-A53A-D62FDCA08F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051932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3BFD5-FA08-4790-8F64-B427CB12A8B7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708A7-F89C-4503-8C77-C3F21E1657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658629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13323-D346-4EB0-A803-E488D8F7DF9E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2CEBF-69D0-4E00-BE97-54C8AD782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626054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D390-0F17-4397-AA5C-3EAE730621F7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C4101-3951-4308-8D52-241D3D2560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625823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1776B-EFD6-4709-AA68-46D29D0C500A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6336-F4B7-4CE7-BDE9-9911988853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287019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fld id="{36AAC9D5-C2E9-45E2-A677-D0C9AFEBB1F6}" type="datetimeFigureOut">
              <a:rPr lang="ru-RU"/>
              <a:pPr>
                <a:defRPr/>
              </a:pPr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2060"/>
                </a:solidFill>
                <a:latin typeface="+mn-lt"/>
              </a:defRPr>
            </a:lvl1pPr>
          </a:lstStyle>
          <a:p>
            <a:pPr>
              <a:defRPr/>
            </a:pPr>
            <a:fld id="{A94FCD2B-5678-4FD3-9FAA-E34231128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339A"/>
          </a:solidFill>
          <a:latin typeface="Franklin Gothic Medium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48322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48322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48322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48322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4832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Состав объектов</a:t>
            </a:r>
            <a:br>
              <a:rPr lang="ru-RU" dirty="0" smtClean="0"/>
            </a:br>
            <a:r>
              <a:rPr lang="ru-RU" dirty="0" smtClean="0"/>
              <a:t>урок информатики в 7 классе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3071813"/>
            <a:ext cx="8001000" cy="642937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В зависимости от ситуации объект может распадаться на более мелкие объекты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Компьютер – состоит из множества разных объектов</a:t>
            </a:r>
            <a:endParaRPr lang="ru-RU" dirty="0"/>
          </a:p>
        </p:txBody>
      </p:sp>
      <p:pic>
        <p:nvPicPr>
          <p:cNvPr id="4" name="Picture 4" descr="j02332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650" y="1752600"/>
            <a:ext cx="1538288" cy="319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j028245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19400"/>
            <a:ext cx="2209800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j028245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4000"/>
            <a:ext cx="3122613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j028245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22863"/>
            <a:ext cx="13716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j023320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33800"/>
            <a:ext cx="238283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066800" y="1600200"/>
            <a:ext cx="2286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/>
              <a:t>Системный блок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62000" y="60960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/>
              <a:t>Клавиатура</a:t>
            </a: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762000" y="31242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/>
              <a:t>Колонки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629400" y="22098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/>
              <a:t>Монитор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20000" y="4953000"/>
            <a:ext cx="137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b="1"/>
              <a:t>Мышь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7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Табун лошадей – множество однородных объектов</a:t>
            </a:r>
            <a:endParaRPr lang="ru-RU" dirty="0"/>
          </a:p>
        </p:txBody>
      </p:sp>
      <p:pic>
        <p:nvPicPr>
          <p:cNvPr id="4" name="Picture 29" descr="AG0021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52600" y="4038600"/>
            <a:ext cx="1590675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7" descr="AG0021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0400" y="3048000"/>
            <a:ext cx="1590675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AG0021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400" y="3127375"/>
            <a:ext cx="167640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AG0021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5600" y="3733800"/>
            <a:ext cx="15144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AG0021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43200" y="4419600"/>
            <a:ext cx="15144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7" descr="AG0021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8800" y="4876800"/>
            <a:ext cx="1590675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8" descr="AG0021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7600" y="4800600"/>
            <a:ext cx="1590675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0" descr="AG0021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0" y="3886200"/>
            <a:ext cx="1590675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1" descr="AG0021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7400" y="2286000"/>
            <a:ext cx="1590675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2" descr="AG00213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5600" y="5257800"/>
            <a:ext cx="1590675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62135 -0.0087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59" y="-44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55139 0.0078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69" y="394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6783 -0.0034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06" y="-18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0.56528 0.0043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64" y="20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0.59218 -0.00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01" y="-2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0.58559 -0.0048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88" y="-25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5217 -0.0018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94" y="-9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40741E-7 L 0.48889 0.0048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44" y="231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0.50139 0.0261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69" y="129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42396 0.008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98" y="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857760"/>
            <a:ext cx="6637364" cy="155735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dirty="0" smtClean="0"/>
              <a:t>Дом – содержит объекты некоторого множества</a:t>
            </a:r>
            <a:endParaRPr lang="ru-RU" sz="4000" dirty="0"/>
          </a:p>
        </p:txBody>
      </p: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1143000" y="357188"/>
            <a:ext cx="4214813" cy="4500562"/>
            <a:chOff x="2143108" y="642918"/>
            <a:chExt cx="3214710" cy="4000528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2143108" y="1857893"/>
              <a:ext cx="2143140" cy="278555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643174" y="2285463"/>
              <a:ext cx="1071569" cy="128694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3" name="Прямая соединительная линия 12"/>
            <p:cNvCxnSpPr>
              <a:stCxn id="11" idx="1"/>
              <a:endCxn id="11" idx="3"/>
            </p:cNvCxnSpPr>
            <p:nvPr/>
          </p:nvCxnSpPr>
          <p:spPr>
            <a:xfrm rot="10800000" flipH="1">
              <a:off x="2643174" y="2928934"/>
              <a:ext cx="1071569" cy="1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11" idx="0"/>
              <a:endCxn id="11" idx="2"/>
            </p:cNvCxnSpPr>
            <p:nvPr/>
          </p:nvCxnSpPr>
          <p:spPr>
            <a:xfrm rot="16200000" flipH="1">
              <a:off x="2536193" y="2929034"/>
              <a:ext cx="1285532" cy="12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Равнобедренный треугольник 15"/>
            <p:cNvSpPr/>
            <p:nvPr/>
          </p:nvSpPr>
          <p:spPr>
            <a:xfrm>
              <a:off x="2143108" y="642918"/>
              <a:ext cx="2143140" cy="1214975"/>
            </a:xfrm>
            <a:prstGeom prst="triangl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286248" y="2357430"/>
              <a:ext cx="1071570" cy="228601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4429124" y="3428471"/>
              <a:ext cx="285752" cy="2822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2" name="Прямоугольник 21"/>
          <p:cNvSpPr/>
          <p:nvPr/>
        </p:nvSpPr>
        <p:spPr>
          <a:xfrm>
            <a:off x="9429750" y="1928813"/>
            <a:ext cx="2143125" cy="2786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4" name="Группа 28"/>
          <p:cNvGrpSpPr>
            <a:grpSpLocks/>
          </p:cNvGrpSpPr>
          <p:nvPr/>
        </p:nvGrpSpPr>
        <p:grpSpPr bwMode="auto">
          <a:xfrm>
            <a:off x="10287000" y="2428875"/>
            <a:ext cx="1071563" cy="1287463"/>
            <a:chOff x="5715008" y="2214554"/>
            <a:chExt cx="1071570" cy="1286678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5715008" y="2214554"/>
              <a:ext cx="1071570" cy="128509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4" name="Прямая соединительная линия 23"/>
            <p:cNvCxnSpPr>
              <a:stCxn id="23" idx="1"/>
              <a:endCxn id="23" idx="3"/>
            </p:cNvCxnSpPr>
            <p:nvPr/>
          </p:nvCxnSpPr>
          <p:spPr>
            <a:xfrm rot="10800000" flipH="1">
              <a:off x="5715008" y="2857100"/>
              <a:ext cx="1071570" cy="15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23" idx="0"/>
              <a:endCxn id="23" idx="2"/>
            </p:cNvCxnSpPr>
            <p:nvPr/>
          </p:nvCxnSpPr>
          <p:spPr>
            <a:xfrm rot="16200000" flipH="1">
              <a:off x="5608248" y="2857893"/>
              <a:ext cx="1285091" cy="15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Равнобедренный треугольник 25"/>
          <p:cNvSpPr/>
          <p:nvPr/>
        </p:nvSpPr>
        <p:spPr>
          <a:xfrm>
            <a:off x="9715500" y="0"/>
            <a:ext cx="2143125" cy="121443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29"/>
          <p:cNvGrpSpPr>
            <a:grpSpLocks/>
          </p:cNvGrpSpPr>
          <p:nvPr/>
        </p:nvGrpSpPr>
        <p:grpSpPr bwMode="auto">
          <a:xfrm>
            <a:off x="9858375" y="3786188"/>
            <a:ext cx="1071563" cy="2286000"/>
            <a:chOff x="7358082" y="2285992"/>
            <a:chExt cx="1071570" cy="2286016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7358082" y="2285992"/>
              <a:ext cx="1071570" cy="228601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7500958" y="3357561"/>
              <a:ext cx="285752" cy="158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07407E-6 L -0.43559 0.0020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8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-0.37275 -0.00532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646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-0.36059 -0.0004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3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4"/>
          <p:cNvSpPr txBox="1">
            <a:spLocks noChangeArrowheads="1"/>
          </p:cNvSpPr>
          <p:nvPr/>
        </p:nvSpPr>
        <p:spPr bwMode="auto">
          <a:xfrm>
            <a:off x="2786063" y="357188"/>
            <a:ext cx="2428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4214813"/>
            <a:ext cx="1571625" cy="369887"/>
          </a:xfrm>
          <a:prstGeom prst="rect">
            <a:avLst/>
          </a:prstGeom>
          <a:solidFill>
            <a:schemeClr val="accent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/>
              <a:t>Рама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2857500"/>
            <a:ext cx="1928813" cy="369888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/>
              <a:t>Окно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750" y="4714875"/>
            <a:ext cx="1714500" cy="369888"/>
          </a:xfrm>
          <a:prstGeom prst="rect">
            <a:avLst/>
          </a:prstGeom>
          <a:solidFill>
            <a:schemeClr val="accent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/>
              <a:t>Замок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86313" y="2928938"/>
            <a:ext cx="2571750" cy="369887"/>
          </a:xfrm>
          <a:prstGeom prst="rect">
            <a:avLst/>
          </a:prstGeom>
          <a:solidFill>
            <a:schemeClr val="accent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/>
              <a:t>Дом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14938" y="1714500"/>
            <a:ext cx="2571750" cy="369888"/>
          </a:xfrm>
          <a:prstGeom prst="rect">
            <a:avLst/>
          </a:prstGeom>
          <a:solidFill>
            <a:schemeClr val="accent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/>
              <a:t>Фундамент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86063" y="1714500"/>
            <a:ext cx="2071687" cy="369888"/>
          </a:xfrm>
          <a:prstGeom prst="rect">
            <a:avLst/>
          </a:prstGeom>
          <a:solidFill>
            <a:schemeClr val="accent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/>
              <a:t>Крыша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5750" y="1714500"/>
            <a:ext cx="1928813" cy="369888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/>
              <a:t>Стена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28728" y="1000108"/>
            <a:ext cx="2571768" cy="3693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Дом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00438" y="4714875"/>
            <a:ext cx="1571625" cy="369888"/>
          </a:xfrm>
          <a:prstGeom prst="rect">
            <a:avLst/>
          </a:prstGeom>
          <a:solidFill>
            <a:schemeClr val="accent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/>
              <a:t>Полотно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86375" y="4714875"/>
            <a:ext cx="1714500" cy="369888"/>
          </a:xfrm>
          <a:prstGeom prst="rect">
            <a:avLst/>
          </a:prstGeom>
          <a:solidFill>
            <a:schemeClr val="accent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/>
              <a:t>Петля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0" y="4214813"/>
            <a:ext cx="1714500" cy="369887"/>
          </a:xfrm>
          <a:prstGeom prst="rect">
            <a:avLst/>
          </a:prstGeom>
          <a:solidFill>
            <a:schemeClr val="accent1">
              <a:alpha val="4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/>
              <a:t>Стекло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rot="16200000" flipH="1">
            <a:off x="3000375" y="1357313"/>
            <a:ext cx="357187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1785938" y="1357313"/>
            <a:ext cx="785812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3643313" y="1357313"/>
            <a:ext cx="2571750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9" idx="0"/>
          </p:cNvCxnSpPr>
          <p:nvPr/>
        </p:nvCxnSpPr>
        <p:spPr>
          <a:xfrm>
            <a:off x="1928813" y="2071688"/>
            <a:ext cx="4143375" cy="857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2" idx="2"/>
            <a:endCxn id="7" idx="0"/>
          </p:cNvCxnSpPr>
          <p:nvPr/>
        </p:nvCxnSpPr>
        <p:spPr>
          <a:xfrm rot="5400000">
            <a:off x="863601" y="2470150"/>
            <a:ext cx="773112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535781" y="3679032"/>
            <a:ext cx="100012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6" idx="0"/>
          </p:cNvCxnSpPr>
          <p:nvPr/>
        </p:nvCxnSpPr>
        <p:spPr>
          <a:xfrm>
            <a:off x="1857375" y="3214688"/>
            <a:ext cx="1285875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14" idx="0"/>
          </p:cNvCxnSpPr>
          <p:nvPr/>
        </p:nvCxnSpPr>
        <p:spPr>
          <a:xfrm rot="5400000">
            <a:off x="4250532" y="3321843"/>
            <a:ext cx="1428750" cy="1357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9" idx="2"/>
            <a:endCxn id="15" idx="0"/>
          </p:cNvCxnSpPr>
          <p:nvPr/>
        </p:nvCxnSpPr>
        <p:spPr>
          <a:xfrm rot="16200000" flipH="1">
            <a:off x="5399882" y="3971131"/>
            <a:ext cx="1416050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8" idx="0"/>
          </p:cNvCxnSpPr>
          <p:nvPr/>
        </p:nvCxnSpPr>
        <p:spPr>
          <a:xfrm>
            <a:off x="6500813" y="3286125"/>
            <a:ext cx="1500187" cy="1428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80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00438" y="214313"/>
            <a:ext cx="1785937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Дом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313" y="1071563"/>
            <a:ext cx="1357312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Южная </a:t>
            </a:r>
          </a:p>
          <a:p>
            <a:pPr algn="ctr">
              <a:defRPr/>
            </a:pPr>
            <a:r>
              <a:rPr lang="ru-RU" sz="2400" dirty="0"/>
              <a:t>стена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43813" y="1071563"/>
            <a:ext cx="1357312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Фундамент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43625" y="1071563"/>
            <a:ext cx="1357313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Крыша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14875" y="1071563"/>
            <a:ext cx="1357313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Восточная </a:t>
            </a:r>
          </a:p>
          <a:p>
            <a:pPr algn="ctr">
              <a:defRPr/>
            </a:pPr>
            <a:r>
              <a:rPr lang="ru-RU" sz="2400" dirty="0"/>
              <a:t>стена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214688" y="1071563"/>
            <a:ext cx="1357312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Западная </a:t>
            </a:r>
          </a:p>
          <a:p>
            <a:pPr algn="ctr">
              <a:defRPr/>
            </a:pPr>
            <a:r>
              <a:rPr lang="ru-RU" sz="2400" dirty="0"/>
              <a:t>стена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14500" y="1071563"/>
            <a:ext cx="1357313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Северная </a:t>
            </a:r>
          </a:p>
          <a:p>
            <a:pPr algn="ctr">
              <a:defRPr/>
            </a:pPr>
            <a:r>
              <a:rPr lang="ru-RU" sz="2400" dirty="0"/>
              <a:t>стена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857375" y="3357563"/>
            <a:ext cx="1357313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Окно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215063" y="2571750"/>
            <a:ext cx="1357312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Дверь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4313" y="3000375"/>
            <a:ext cx="1357312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Левое нижнее стекло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071688" y="4500563"/>
            <a:ext cx="1500187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Левое верхнее стекло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00063" y="4429125"/>
            <a:ext cx="1357312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Рама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643313" y="4000500"/>
            <a:ext cx="1500187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Правое верхнее стекло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571875" y="2571750"/>
            <a:ext cx="1500188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Правое нижнее стекло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214938" y="3286125"/>
            <a:ext cx="1500187" cy="12144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Верхняя петля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429375" y="4643438"/>
            <a:ext cx="1500188" cy="1214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Нижняя петля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215188" y="3857625"/>
            <a:ext cx="1357312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Замок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572375" y="3143250"/>
            <a:ext cx="1357313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Полотно</a:t>
            </a:r>
          </a:p>
        </p:txBody>
      </p:sp>
      <p:cxnSp>
        <p:nvCxnSpPr>
          <p:cNvPr id="30" name="Прямая со стрелкой 29"/>
          <p:cNvCxnSpPr>
            <a:stCxn id="2" idx="1"/>
          </p:cNvCxnSpPr>
          <p:nvPr/>
        </p:nvCxnSpPr>
        <p:spPr>
          <a:xfrm rot="10800000" flipV="1">
            <a:off x="1000125" y="534988"/>
            <a:ext cx="2500313" cy="465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2500313" y="714375"/>
            <a:ext cx="1000125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endCxn id="16" idx="0"/>
          </p:cNvCxnSpPr>
          <p:nvPr/>
        </p:nvCxnSpPr>
        <p:spPr>
          <a:xfrm rot="10800000" flipV="1">
            <a:off x="3892550" y="857250"/>
            <a:ext cx="250825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15" idx="0"/>
          </p:cNvCxnSpPr>
          <p:nvPr/>
        </p:nvCxnSpPr>
        <p:spPr>
          <a:xfrm>
            <a:off x="4929188" y="857250"/>
            <a:ext cx="465137" cy="2143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" idx="3"/>
          </p:cNvCxnSpPr>
          <p:nvPr/>
        </p:nvCxnSpPr>
        <p:spPr>
          <a:xfrm>
            <a:off x="5286375" y="534988"/>
            <a:ext cx="1214438" cy="4651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" idx="3"/>
            <a:endCxn id="13" idx="0"/>
          </p:cNvCxnSpPr>
          <p:nvPr/>
        </p:nvCxnSpPr>
        <p:spPr>
          <a:xfrm>
            <a:off x="5286375" y="534988"/>
            <a:ext cx="3036888" cy="536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6" idx="2"/>
          </p:cNvCxnSpPr>
          <p:nvPr/>
        </p:nvCxnSpPr>
        <p:spPr>
          <a:xfrm rot="5400000">
            <a:off x="2589213" y="1982788"/>
            <a:ext cx="1071562" cy="1535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4429125" y="2214563"/>
            <a:ext cx="2071688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stCxn id="18" idx="1"/>
            <a:endCxn id="20" idx="3"/>
          </p:cNvCxnSpPr>
          <p:nvPr/>
        </p:nvCxnSpPr>
        <p:spPr>
          <a:xfrm rot="10800000" flipV="1">
            <a:off x="1571625" y="3535363"/>
            <a:ext cx="285750" cy="36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8" idx="2"/>
          </p:cNvCxnSpPr>
          <p:nvPr/>
        </p:nvCxnSpPr>
        <p:spPr>
          <a:xfrm rot="5400000">
            <a:off x="1624806" y="3518694"/>
            <a:ext cx="714375" cy="1106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8" idx="2"/>
            <a:endCxn id="21" idx="0"/>
          </p:cNvCxnSpPr>
          <p:nvPr/>
        </p:nvCxnSpPr>
        <p:spPr>
          <a:xfrm rot="16200000" flipH="1">
            <a:off x="2285206" y="3964782"/>
            <a:ext cx="78581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8" idx="3"/>
            <a:endCxn id="24" idx="1"/>
          </p:cNvCxnSpPr>
          <p:nvPr/>
        </p:nvCxnSpPr>
        <p:spPr>
          <a:xfrm flipV="1">
            <a:off x="3214688" y="3178175"/>
            <a:ext cx="357187" cy="358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2643188" y="3571875"/>
            <a:ext cx="1000125" cy="642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endCxn id="25" idx="0"/>
          </p:cNvCxnSpPr>
          <p:nvPr/>
        </p:nvCxnSpPr>
        <p:spPr>
          <a:xfrm rot="10800000" flipV="1">
            <a:off x="5965825" y="2928938"/>
            <a:ext cx="820738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19" idx="2"/>
          </p:cNvCxnSpPr>
          <p:nvPr/>
        </p:nvCxnSpPr>
        <p:spPr>
          <a:xfrm rot="16200000" flipH="1">
            <a:off x="7376320" y="2447131"/>
            <a:ext cx="214312" cy="1177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19" idx="2"/>
          </p:cNvCxnSpPr>
          <p:nvPr/>
        </p:nvCxnSpPr>
        <p:spPr>
          <a:xfrm rot="16200000" flipH="1">
            <a:off x="6769101" y="3054350"/>
            <a:ext cx="857250" cy="606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19" idx="2"/>
            <a:endCxn id="26" idx="0"/>
          </p:cNvCxnSpPr>
          <p:nvPr/>
        </p:nvCxnSpPr>
        <p:spPr>
          <a:xfrm rot="16200000" flipH="1">
            <a:off x="6180138" y="3643313"/>
            <a:ext cx="1714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Самое главное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313" y="785813"/>
            <a:ext cx="8715375" cy="5929312"/>
          </a:xfrm>
        </p:spPr>
        <p:txBody>
          <a:bodyPr/>
          <a:lstStyle/>
          <a:p>
            <a:pPr eaLnBrk="1" hangingPunct="1"/>
            <a:r>
              <a:rPr lang="ru-RU" smtClean="0"/>
              <a:t>В зависимости от ситуации объект рассматривается как единое целое, либо делится на более мелкие объекты</a:t>
            </a:r>
          </a:p>
          <a:p>
            <a:pPr eaLnBrk="1" hangingPunct="1"/>
            <a:r>
              <a:rPr lang="ru-RU" smtClean="0"/>
              <a:t>Объект может состоять из множества одинаковых (однородных, подобных) объектов или множества различных объектов</a:t>
            </a:r>
          </a:p>
          <a:p>
            <a:pPr eaLnBrk="1" hangingPunct="1"/>
            <a:r>
              <a:rPr lang="ru-RU" smtClean="0"/>
              <a:t>Схема отношений «входит в состав» отражает не только составные части, но и тот порядок, в котором предмет разбирался на части. Таким образом, она отражает строение (структуру объекта)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411788"/>
          </a:xfrm>
        </p:spPr>
        <p:txBody>
          <a:bodyPr/>
          <a:lstStyle/>
          <a:p>
            <a:pPr eaLnBrk="1" hangingPunct="1"/>
            <a:r>
              <a:rPr lang="ru-RU" smtClean="0"/>
              <a:t>Если схема состава описывает общие составные части множества объектов, то на ней используются только общие имена объектов. Если схема описывает состав конкретного объекта, то на ней используются только единичные имена</a:t>
            </a:r>
          </a:p>
          <a:p>
            <a:pPr eaLnBrk="1" hangingPunct="1"/>
            <a:r>
              <a:rPr lang="ru-RU" smtClean="0"/>
              <a:t>Описание признаков составного объекта может включать действия и состава всего объекта, а также действия и состава объектов-частей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400" smtClean="0">
                <a:latin typeface="Times New Roman" pitchFamily="18" charset="0"/>
                <a:cs typeface="Times New Roman" pitchFamily="18" charset="0"/>
              </a:rPr>
              <a:t>§ 1.5, выучить записи в тетради</a:t>
            </a:r>
            <a:endParaRPr lang="ru-RU" sz="440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19">
  <a:themeElements>
    <a:clrScheme name="Каллиграфия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Тема19</Template>
  <TotalTime>70</TotalTime>
  <Words>210</Words>
  <Application>Microsoft Office PowerPoint</Application>
  <PresentationFormat>Экран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Franklin Gothic Medium</vt:lpstr>
      <vt:lpstr>Tahoma</vt:lpstr>
      <vt:lpstr>Franklin Gothic Book</vt:lpstr>
      <vt:lpstr>Calibri</vt:lpstr>
      <vt:lpstr>Times New Roman</vt:lpstr>
      <vt:lpstr>Тема19</vt:lpstr>
      <vt:lpstr>Состав объектов урок информатики в 7 классе</vt:lpstr>
      <vt:lpstr>Компьютер – состоит из множества разных объектов</vt:lpstr>
      <vt:lpstr>Табун лошадей – множество однородных объектов</vt:lpstr>
      <vt:lpstr>Дом – содержит объекты некоторого множества</vt:lpstr>
      <vt:lpstr>Презентация PowerPoint</vt:lpstr>
      <vt:lpstr>Презентация PowerPoint</vt:lpstr>
      <vt:lpstr>Самое главное</vt:lpstr>
      <vt:lpstr>Презентация PowerPoint</vt:lpstr>
      <vt:lpstr>Домашняя работа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объектов</dc:title>
  <dc:creator>Admin</dc:creator>
  <cp:lastModifiedBy>admin31</cp:lastModifiedBy>
  <cp:revision>9</cp:revision>
  <dcterms:created xsi:type="dcterms:W3CDTF">2010-09-17T15:03:12Z</dcterms:created>
  <dcterms:modified xsi:type="dcterms:W3CDTF">2013-01-27T08:39:04Z</dcterms:modified>
</cp:coreProperties>
</file>