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5" name="Freeform 2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grpSp>
          <p:nvGrpSpPr>
            <p:cNvPr id="6" name="Group 68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50" name="Group 28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90" name="Group 5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113" name="Freeform 3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14" name="Freeform 4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grpSp>
              <p:nvGrpSpPr>
                <p:cNvPr id="91" name="Group 8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111" name="Freeform 6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12" name="Freeform 7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92" name="Freeform 9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93" name="Freeform 10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94" name="Freeform 11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grpSp>
              <p:nvGrpSpPr>
                <p:cNvPr id="95" name="Group 16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107" name="Freeform 12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8" name="Freeform 13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9" name="Freeform 14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10" name="Freeform 15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96" name="Freeform 17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97" name="Freeform 18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98" name="Freeform 19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99" name="Freeform 20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0" name="Freeform 21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1" name="Freeform 22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2" name="Freeform 23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3" name="Freeform 24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" name="Freeform 25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5" name="Freeform 26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6" name="Freeform 27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51" name="Freeform 29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52" name="Group 33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87" name="Freeform 30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88" name="Freeform 31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89" name="Freeform 32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53" name="Freeform 34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4" name="Freeform 35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55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85" name="Freeform 36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86" name="Freeform 37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56" name="Freeform 39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57" name="Group 47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78" name="Freeform 40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79" name="Freeform 41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grpSp>
              <p:nvGrpSpPr>
                <p:cNvPr id="80" name="Group 44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83" name="Freeform 42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84" name="Freeform 43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81" name="Freeform 45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82" name="Freeform 46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58" name="Freeform 48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59" name="Freeform 49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0" name="Freeform 50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1" name="Freeform 51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2" name="Freeform 52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3" name="Freeform 53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4" name="Freeform 54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5" name="Freeform 55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6" name="Freeform 56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7" name="Freeform 57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8" name="Freeform 58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69" name="Freeform 59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70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76" name="Freeform 60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77" name="Freeform 61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71" name="Freeform 63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2" name="Freeform 64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3" name="Freeform 65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4" name="Freeform 66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75" name="Freeform 67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7" name="Group 111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8" name="Group 84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5" name="Freeform 69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36" name="Freeform 70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37" name="Freeform 71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38" name="Freeform 72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39" name="Freeform 73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0" name="Freeform 74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1" name="Freeform 75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2" name="Freeform 76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3" name="Freeform 77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4" name="Freeform 78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5" name="Freeform 79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6" name="Freeform 80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7" name="Freeform 81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8" name="Freeform 82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49" name="Freeform 83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9" name="Freeform 85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" name="Freeform 86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" name="Freeform 87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2" name="Freeform 88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3" name="Freeform 89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4" name="Freeform 90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5" name="Freeform 91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6" name="Freeform 92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7" name="Freeform 93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8" name="Freeform 94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9" name="Freeform 95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0" name="Freeform 96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1" name="Freeform 97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2" name="Freeform 98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3" name="Freeform 99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4" name="Freeform 100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5" name="Freeform 101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6" name="Freeform 102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7" name="Freeform 103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8" name="Freeform 104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29" name="Freeform 105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30" name="Freeform 106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31" name="Freeform 107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32" name="Freeform 108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33" name="Freeform 109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34" name="Freeform 110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2161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2162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115" name="Rectangle 115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7B645DF-7900-4F89-B987-23F947DE4AF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116" name="Rectangle 11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7" name="Rectangle 11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C0D815-7C46-4A41-B3EE-CE6AE12DB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8451177"/>
      </p:ext>
    </p:extLst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9D4B1-8ACC-4700-8A59-C74CCDD99CD4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B47E3F-CC8F-47F4-ACD2-28DA40C39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1464952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7BCD60-1401-43A9-953F-048CF289D418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A8E9E-A5F2-4572-A8FB-DEADEC711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819752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3F367F-7CAC-40EF-9969-334D975EDC88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136FF-CB6D-48E5-9E90-E693AC3392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790950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ECDA5-5A3D-468E-B374-8CD43E4D9E32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5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8FCC3D-CDD9-4C0B-8A25-7D605375F0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378696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FEAB0D-CDC2-4F64-A66F-DB636378F09A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7CB134-859A-4B87-9E07-AC837C5BC7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579859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692033-40E3-41E5-844E-E01839F60AA2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8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B3B595-450B-4C55-B813-EA86B24525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323351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FDBFA6-E8D9-42A3-A6BF-AC26C7E89A18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4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0A856-CD17-43A2-A298-322CA568F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533869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D61E11-4539-46D3-8761-F4BCA3C96DF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3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03D0C-935F-4CEB-AADF-7188BB887A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515704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CD2D1E-9B78-4E47-A755-3DFDC61154F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04B1D-CFDB-455D-94F1-62CF8FC7B0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1715991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6852C0-99C9-4457-989E-9AFD4C44DBB1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6" name="Rectangle 11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1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588850-F494-41EB-A7C6-B4A0D169457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1097668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1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2" name="Freeform 2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>
                <a:latin typeface="+mn-lt"/>
              </a:endParaRPr>
            </a:p>
          </p:txBody>
        </p:sp>
        <p:grpSp>
          <p:nvGrpSpPr>
            <p:cNvPr id="1033" name="Group 68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1077" name="Group 28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3" name="Group 5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1027" name="Freeform 3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4" name="Freeform 4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grpSp>
              <p:nvGrpSpPr>
                <p:cNvPr id="5" name="Group 8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1030" name="Freeform 6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31" name="Freeform 7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6" name="Freeform 9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7" name="Freeform 10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8" name="Freeform 11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grpSp>
              <p:nvGrpSpPr>
                <p:cNvPr id="9" name="Group 16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1036" name="Freeform 12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37" name="Freeform 13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38" name="Freeform 14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39" name="Freeform 15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>
                    <a:solidFill>
                      <a:srgbClr val="999933"/>
                    </a:solidFill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1041" name="Freeform 17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2" name="Freeform 18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3" name="Freeform 19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4" name="Freeform 20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5" name="Freeform 21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6" name="Freeform 22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7" name="Freeform 23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8" name="Freeform 24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49" name="Freeform 25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50" name="Freeform 26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51" name="Freeform 27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053" name="Freeform 29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1079" name="Group 33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1054" name="Freeform 30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55" name="Freeform 31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56" name="Freeform 32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058" name="Freeform 34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59" name="Freeform 35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1082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1060" name="Freeform 36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61" name="Freeform 37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063" name="Freeform 39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1084" name="Group 47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1064" name="Freeform 40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65" name="Freeform 41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grpSp>
              <p:nvGrpSpPr>
                <p:cNvPr id="10" name="Group 44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1066" name="Freeform 42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  <p:sp>
                <p:nvSpPr>
                  <p:cNvPr id="1067" name="Freeform 43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 lang="ru-RU">
                      <a:latin typeface="+mn-lt"/>
                    </a:endParaRPr>
                  </a:p>
                </p:txBody>
              </p:sp>
            </p:grpSp>
            <p:sp>
              <p:nvSpPr>
                <p:cNvPr id="1069" name="Freeform 45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70" name="Freeform 46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072" name="Freeform 48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73" name="Freeform 49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74" name="Freeform 50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75" name="Freeform 51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76" name="Freeform 52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" name="Freeform 53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78" name="Freeform 54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2" name="Freeform 55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80" name="Freeform 56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81" name="Freeform 57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3" name="Freeform 58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83" name="Freeform 59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grpSp>
            <p:nvGrpSpPr>
              <p:cNvPr id="14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15" name="Freeform 60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85" name="Freeform 61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087" name="Freeform 63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88" name="Freeform 64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89" name="Freeform 65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90" name="Freeform 66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091" name="Freeform 67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  <p:grpSp>
          <p:nvGrpSpPr>
            <p:cNvPr id="1034" name="Group 111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035" name="Group 84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1093" name="Freeform 69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4" name="Freeform 70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5" name="Freeform 71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6" name="Freeform 72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7" name="Freeform 73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8" name="Freeform 74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099" name="Freeform 75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0" name="Freeform 76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1" name="Freeform 77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2" name="Freeform 78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3" name="Freeform 79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4" name="Freeform 80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5" name="Freeform 81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6" name="Freeform 82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  <p:sp>
              <p:nvSpPr>
                <p:cNvPr id="1107" name="Freeform 83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>
                  <a:solidFill>
                    <a:srgbClr val="999933"/>
                  </a:solidFill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pPr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ru-RU">
                    <a:latin typeface="+mn-lt"/>
                  </a:endParaRPr>
                </a:p>
              </p:txBody>
            </p:sp>
          </p:grpSp>
          <p:sp>
            <p:nvSpPr>
              <p:cNvPr id="1109" name="Freeform 85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0" name="Freeform 86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1" name="Freeform 87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2" name="Freeform 88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3" name="Freeform 89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4" name="Freeform 90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5" name="Freeform 91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6" name="Freeform 92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7" name="Freeform 93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8" name="Freeform 94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19" name="Freeform 95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0" name="Freeform 96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1" name="Freeform 97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2" name="Freeform 98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3" name="Freeform 99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4" name="Freeform 100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5" name="Freeform 101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6" name="Freeform 102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7" name="Freeform 103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8" name="Freeform 104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29" name="Freeform 105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30" name="Freeform 106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31" name="Freeform 107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32" name="Freeform 108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33" name="Freeform 109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  <p:sp>
            <p:nvSpPr>
              <p:cNvPr id="1134" name="Freeform 110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ru-RU">
                  <a:latin typeface="+mn-lt"/>
                </a:endParaRPr>
              </a:p>
            </p:txBody>
          </p:sp>
        </p:grpSp>
      </p:grpSp>
      <p:sp>
        <p:nvSpPr>
          <p:cNvPr id="1137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7" rIns="92075" bIns="4603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8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7" rIns="92075" bIns="460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139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2007B9E9-C65C-4B49-818D-D6146C39D5B3}" type="datetimeFigureOut">
              <a:rPr lang="ru-RU"/>
              <a:pPr>
                <a:defRPr/>
              </a:pPr>
              <a:t>27.01.2013</a:t>
            </a:fld>
            <a:endParaRPr lang="ru-RU"/>
          </a:p>
        </p:txBody>
      </p:sp>
      <p:sp>
        <p:nvSpPr>
          <p:cNvPr id="1140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ctr" eaLnBrk="0" fontAlgn="auto" hangingPunct="0">
              <a:spcBef>
                <a:spcPts val="0"/>
              </a:spcBef>
              <a:spcAft>
                <a:spcPts val="0"/>
              </a:spcAft>
              <a:defRPr sz="14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41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7" rIns="92075" bIns="46037" numCol="1" anchor="ctr" anchorCtr="0" compatLnSpc="1">
            <a:prstTxWarp prst="textNoShape">
              <a:avLst/>
            </a:prstTxWarp>
          </a:bodyPr>
          <a:lstStyle>
            <a:lvl1pPr algn="r" eaLnBrk="0" fontAlgn="auto" hangingPunct="0">
              <a:spcBef>
                <a:spcPts val="0"/>
              </a:spcBef>
              <a:spcAft>
                <a:spcPts val="0"/>
              </a:spcAft>
              <a:defRPr sz="1400" smtClean="0">
                <a:latin typeface="+mn-lt"/>
              </a:defRPr>
            </a:lvl1pPr>
          </a:lstStyle>
          <a:p>
            <a:pPr>
              <a:defRPr/>
            </a:pPr>
            <a:fld id="{4CCF4795-3FEB-4845-AD01-8AD0B41BAC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ransition>
    <p:dissolve/>
  </p:transition>
  <p:txStyles>
    <p:titleStyle>
      <a:lvl1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Система и окружающая среда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ru-RU" dirty="0" smtClean="0"/>
              <a:t>Урок </a:t>
            </a:r>
            <a:r>
              <a:rPr lang="ru-RU" dirty="0" smtClean="0"/>
              <a:t>информатики в 7 классе</a:t>
            </a:r>
            <a:endParaRPr lang="ru-RU" dirty="0" smtClean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/>
              <a:t>Рассмотрим систему и окружающую среду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357313" y="1857375"/>
            <a:ext cx="1928812" cy="7858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дерево</a:t>
            </a:r>
          </a:p>
        </p:txBody>
      </p:sp>
      <p:sp>
        <p:nvSpPr>
          <p:cNvPr id="8" name="Овал 7"/>
          <p:cNvSpPr/>
          <p:nvPr/>
        </p:nvSpPr>
        <p:spPr>
          <a:xfrm>
            <a:off x="0" y="2643188"/>
            <a:ext cx="1928813" cy="78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дерево</a:t>
            </a:r>
          </a:p>
        </p:txBody>
      </p:sp>
      <p:sp>
        <p:nvSpPr>
          <p:cNvPr id="9" name="Овал 8"/>
          <p:cNvSpPr/>
          <p:nvPr/>
        </p:nvSpPr>
        <p:spPr>
          <a:xfrm>
            <a:off x="1357313" y="3214688"/>
            <a:ext cx="1928812" cy="78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дерево</a:t>
            </a:r>
          </a:p>
        </p:txBody>
      </p:sp>
      <p:sp>
        <p:nvSpPr>
          <p:cNvPr id="10" name="Овал 9"/>
          <p:cNvSpPr/>
          <p:nvPr/>
        </p:nvSpPr>
        <p:spPr>
          <a:xfrm>
            <a:off x="2786063" y="3786188"/>
            <a:ext cx="1928812" cy="78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дерево</a:t>
            </a:r>
          </a:p>
        </p:txBody>
      </p:sp>
      <p:sp>
        <p:nvSpPr>
          <p:cNvPr id="11" name="Овал 10"/>
          <p:cNvSpPr/>
          <p:nvPr/>
        </p:nvSpPr>
        <p:spPr>
          <a:xfrm>
            <a:off x="3071813" y="2500313"/>
            <a:ext cx="1928812" cy="7858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дерево</a:t>
            </a:r>
          </a:p>
        </p:txBody>
      </p:sp>
      <p:cxnSp>
        <p:nvCxnSpPr>
          <p:cNvPr id="15" name="Прямая со стрелкой 14"/>
          <p:cNvCxnSpPr>
            <a:stCxn id="6" idx="4"/>
            <a:endCxn id="8" idx="6"/>
          </p:cNvCxnSpPr>
          <p:nvPr/>
        </p:nvCxnSpPr>
        <p:spPr>
          <a:xfrm rot="5400000">
            <a:off x="1928813" y="2643188"/>
            <a:ext cx="392112" cy="3921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>
            <a:stCxn id="6" idx="4"/>
            <a:endCxn id="11" idx="2"/>
          </p:cNvCxnSpPr>
          <p:nvPr/>
        </p:nvCxnSpPr>
        <p:spPr>
          <a:xfrm rot="16200000" flipH="1">
            <a:off x="2571750" y="2392363"/>
            <a:ext cx="249237" cy="7508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 rot="16200000" flipH="1">
            <a:off x="2500313" y="2500313"/>
            <a:ext cx="1143000" cy="14287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4"/>
            <a:endCxn id="9" idx="0"/>
          </p:cNvCxnSpPr>
          <p:nvPr/>
        </p:nvCxnSpPr>
        <p:spPr>
          <a:xfrm rot="5400000">
            <a:off x="2035969" y="2928144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5" name="Прямоугольник 24"/>
          <p:cNvSpPr/>
          <p:nvPr/>
        </p:nvSpPr>
        <p:spPr>
          <a:xfrm>
            <a:off x="4429125" y="1928813"/>
            <a:ext cx="928688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вода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4572000" y="2643188"/>
            <a:ext cx="1928813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Минеральные вещества</a:t>
            </a:r>
          </a:p>
        </p:txBody>
      </p:sp>
      <p:sp>
        <p:nvSpPr>
          <p:cNvPr id="27" name="Прямоугольник 26"/>
          <p:cNvSpPr/>
          <p:nvPr/>
        </p:nvSpPr>
        <p:spPr>
          <a:xfrm>
            <a:off x="4572000" y="3286125"/>
            <a:ext cx="1785938" cy="5000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Углекислый газ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4643438" y="3929063"/>
            <a:ext cx="1714500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солнце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474" t="12582" b="11925"/>
          <a:stretch>
            <a:fillRect/>
          </a:stretch>
        </p:blipFill>
        <p:spPr>
          <a:xfrm>
            <a:off x="6286500" y="2143125"/>
            <a:ext cx="1343025" cy="2143125"/>
          </a:xfrm>
          <a:noFill/>
        </p:spPr>
      </p:pic>
      <p:sp>
        <p:nvSpPr>
          <p:cNvPr id="29" name="Прямоугольник 28"/>
          <p:cNvSpPr/>
          <p:nvPr/>
        </p:nvSpPr>
        <p:spPr>
          <a:xfrm>
            <a:off x="7786688" y="1857375"/>
            <a:ext cx="928687" cy="7858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Тень от кроны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7786688" y="2786063"/>
            <a:ext cx="1357312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кислород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7643813" y="3500438"/>
            <a:ext cx="1500187" cy="5000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solidFill>
                  <a:schemeClr val="bg1">
                    <a:lumMod val="10000"/>
                  </a:schemeClr>
                </a:solidFill>
              </a:rPr>
              <a:t>древесина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4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4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4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animBg="1"/>
      <p:bldP spid="8" grpId="0" animBg="1"/>
      <p:bldP spid="9" grpId="0" animBg="1"/>
      <p:bldP spid="10" grpId="0" animBg="1"/>
      <p:bldP spid="11" grpId="0" animBg="1"/>
      <p:bldP spid="25" grpId="0" animBg="1"/>
      <p:bldP spid="27" grpId="0" animBg="1"/>
      <p:bldP spid="29" grpId="0" animBg="1"/>
      <p:bldP spid="30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214313" y="214313"/>
            <a:ext cx="8715375" cy="6429375"/>
          </a:xfrm>
        </p:spPr>
        <p:txBody>
          <a:bodyPr/>
          <a:lstStyle/>
          <a:p>
            <a:r>
              <a:rPr lang="ru-RU" smtClean="0"/>
              <a:t>Система и среда взаимодействуют между собой. Воздействия среды на систему называют входами системы, а взаимодействие системы на среду выходами системы.</a:t>
            </a:r>
          </a:p>
          <a:p>
            <a:r>
              <a:rPr lang="ru-RU" smtClean="0"/>
              <a:t>Очень часто человек не знает, как «внутри» устроена система, с которой он имеет дело. Человеку куда важнее знать, к каким результатам при выходе приведут определенные воздействия на входе системы. В таких случаях говорят, что система рассматривается как «черный ящик».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5800" y="785813"/>
            <a:ext cx="7772400" cy="5119687"/>
          </a:xfrm>
        </p:spPr>
        <p:txBody>
          <a:bodyPr/>
          <a:lstStyle/>
          <a:p>
            <a:r>
              <a:rPr lang="ru-RU" smtClean="0"/>
              <a:t>Представить некоторую систему в виде черного ящика, это значит указать ее входы и выходы, а также зависимость между ними. Такое описание позволяет целенаправленно использовать данную систему.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Задание на дом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mtClean="0"/>
              <a:t>Учить лекцию в тетради.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Тема15">
  <a:themeElements>
    <a:clrScheme name="Шаблон «Берег моря»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Шаблон «Берег моря»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Шаблон «Берег моря»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«Берег моря»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«Берег моря»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Тема15</Template>
  <TotalTime>27</TotalTime>
  <Words>140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Calibri</vt:lpstr>
      <vt:lpstr>Тема15</vt:lpstr>
      <vt:lpstr>Система и окружающая среда</vt:lpstr>
      <vt:lpstr>Рассмотрим систему и окружающую среду</vt:lpstr>
      <vt:lpstr>Презентация PowerPoint</vt:lpstr>
      <vt:lpstr>Презентация PowerPoint</vt:lpstr>
      <vt:lpstr>Задание на дом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и окружающая среда</dc:title>
  <dc:creator>Admin</dc:creator>
  <cp:lastModifiedBy>admin31</cp:lastModifiedBy>
  <cp:revision>4</cp:revision>
  <dcterms:created xsi:type="dcterms:W3CDTF">2010-10-01T16:22:51Z</dcterms:created>
  <dcterms:modified xsi:type="dcterms:W3CDTF">2013-01-27T08:47:56Z</dcterms:modified>
</cp:coreProperties>
</file>