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04B5B-880A-438F-A6A6-14528AAB914D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2933D-F4AB-44C3-BBE0-190247F4C6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907567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D95F2-CA15-450E-AFB2-27611F0C14C0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CFAE6-F212-42A0-A7BC-023F7AFA63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847095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A7BDF-F606-4AC5-8579-B5451BFD4B6E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F6F09-6B63-4AC3-B472-E3EC2F9C92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25652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391B9-2A85-420E-A79C-83EAE4C7D222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63714-AEB8-4AC7-8A96-E756339163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022792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A24A9-EB3C-4D5E-B4B2-B40A328F6033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0FE6A-1725-4B64-88B3-6C3AB14FB2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778740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F7840-5801-47DE-9D9F-C8279C049E8B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A05F8-8A85-4B35-80B0-248BD6AFF1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064398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D25FE-3C22-4DFB-ACF7-D0D4F60D4A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4B39F-B228-44BB-BB92-F8AD073F9F85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6326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93977-928B-4778-BD9E-3C4F7C30A73F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3F3D1-3DD9-45FB-8053-B4570C5A4E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796793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68BEC-7D89-4C72-A1C7-D52C944B4291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95748-1567-4E82-9EBA-5C5A0ED1B5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161714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8AE52-D1D2-4E26-9CE2-F22209B3BAFC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C08C1-C893-47E5-83E2-3A207727AF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540917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103BA-1826-4145-82E1-F4F24FF044B3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B415E-C0C9-4692-8A20-07F9628394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270717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430D6EB-816C-4291-A4ED-D37FFB1581D1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6402C59-2CB3-4C4C-A83D-684B35FB84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47" r:id="rId2"/>
    <p:sldLayoutId id="2147483756" r:id="rId3"/>
    <p:sldLayoutId id="2147483748" r:id="rId4"/>
    <p:sldLayoutId id="2147483757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ransition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00729F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jpeg"/><Relationship Id="rId3" Type="http://schemas.openxmlformats.org/officeDocument/2006/relationships/image" Target="../media/image4.wmf"/><Relationship Id="rId7" Type="http://schemas.openxmlformats.org/officeDocument/2006/relationships/image" Target="../media/image8.png"/><Relationship Id="rId12" Type="http://schemas.openxmlformats.org/officeDocument/2006/relationships/image" Target="../media/image13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11" Type="http://schemas.openxmlformats.org/officeDocument/2006/relationships/image" Target="../media/image12.jpeg"/><Relationship Id="rId5" Type="http://schemas.openxmlformats.org/officeDocument/2006/relationships/image" Target="../media/image6.wmf"/><Relationship Id="rId10" Type="http://schemas.openxmlformats.org/officeDocument/2006/relationships/image" Target="../media/image11.png"/><Relationship Id="rId4" Type="http://schemas.openxmlformats.org/officeDocument/2006/relationships/image" Target="../media/image5.wmf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Урок </a:t>
            </a:r>
            <a:r>
              <a:rPr lang="ru-RU" dirty="0" smtClean="0"/>
              <a:t>информатики в </a:t>
            </a:r>
            <a:r>
              <a:rPr lang="ru-RU" smtClean="0"/>
              <a:t>7 классе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Персональный компьютер как система</a:t>
            </a: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/>
              <a:t>Персональный компьютер</a:t>
            </a:r>
            <a:endParaRPr lang="ru-RU"/>
          </a:p>
        </p:txBody>
      </p:sp>
      <p:grpSp>
        <p:nvGrpSpPr>
          <p:cNvPr id="2" name="Группа 17"/>
          <p:cNvGrpSpPr>
            <a:grpSpLocks/>
          </p:cNvGrpSpPr>
          <p:nvPr/>
        </p:nvGrpSpPr>
        <p:grpSpPr bwMode="auto">
          <a:xfrm>
            <a:off x="714375" y="1428750"/>
            <a:ext cx="6300788" cy="4852988"/>
            <a:chOff x="714375" y="1428750"/>
            <a:chExt cx="6300788" cy="4852988"/>
          </a:xfrm>
        </p:grpSpPr>
        <p:pic>
          <p:nvPicPr>
            <p:cNvPr id="6159" name="Picture 4" descr="j023321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7250" y="1428750"/>
              <a:ext cx="1538288" cy="3192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0" name="Picture 5" descr="j028245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7438" y="2428875"/>
              <a:ext cx="2209800" cy="2066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1" name="Picture 6" descr="j028245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3188" y="4429125"/>
              <a:ext cx="3122612" cy="987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2" name="Picture 7" descr="j028245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3563" y="5072063"/>
              <a:ext cx="1371600" cy="1209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3" name="Picture 8" descr="j023320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375" y="4286250"/>
              <a:ext cx="2382838" cy="155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Группа 18"/>
          <p:cNvGrpSpPr>
            <a:grpSpLocks/>
          </p:cNvGrpSpPr>
          <p:nvPr/>
        </p:nvGrpSpPr>
        <p:grpSpPr bwMode="auto">
          <a:xfrm>
            <a:off x="571500" y="5643563"/>
            <a:ext cx="3338513" cy="1057275"/>
            <a:chOff x="571500" y="5643563"/>
            <a:chExt cx="3338513" cy="1057275"/>
          </a:xfrm>
        </p:grpSpPr>
        <p:pic>
          <p:nvPicPr>
            <p:cNvPr id="6156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750" t="15999" r="29376" b="73000"/>
            <a:stretch>
              <a:fillRect/>
            </a:stretch>
          </p:blipFill>
          <p:spPr bwMode="auto">
            <a:xfrm>
              <a:off x="571500" y="5643563"/>
              <a:ext cx="8382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7" name="Picture 10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125" t="23000" r="45000" b="66000"/>
            <a:stretch>
              <a:fillRect/>
            </a:stretch>
          </p:blipFill>
          <p:spPr bwMode="auto">
            <a:xfrm>
              <a:off x="3071813" y="5786438"/>
              <a:ext cx="8382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8" name="Picture 1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t="44000" r="43124" b="44000"/>
            <a:stretch>
              <a:fillRect/>
            </a:stretch>
          </p:blipFill>
          <p:spPr bwMode="auto">
            <a:xfrm>
              <a:off x="1857375" y="5786438"/>
              <a:ext cx="8382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Группа 12"/>
          <p:cNvGrpSpPr>
            <a:grpSpLocks/>
          </p:cNvGrpSpPr>
          <p:nvPr/>
        </p:nvGrpSpPr>
        <p:grpSpPr bwMode="auto">
          <a:xfrm>
            <a:off x="5072063" y="1571625"/>
            <a:ext cx="3671887" cy="2286000"/>
            <a:chOff x="4929190" y="1643050"/>
            <a:chExt cx="3671351" cy="2286016"/>
          </a:xfrm>
        </p:grpSpPr>
        <p:pic>
          <p:nvPicPr>
            <p:cNvPr id="6154" name="Picture 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9190" y="1643050"/>
              <a:ext cx="3671351" cy="2286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5" name="TextBox 11"/>
            <p:cNvSpPr txBox="1">
              <a:spLocks noChangeArrowheads="1"/>
            </p:cNvSpPr>
            <p:nvPr/>
          </p:nvSpPr>
          <p:spPr bwMode="auto">
            <a:xfrm>
              <a:off x="5429256" y="2000240"/>
              <a:ext cx="314327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4000"/>
                <a:t>Windows XP</a:t>
              </a:r>
              <a:endParaRPr lang="ru-RU" sz="4000"/>
            </a:p>
          </p:txBody>
        </p:sp>
      </p:grpSp>
      <p:grpSp>
        <p:nvGrpSpPr>
          <p:cNvPr id="6" name="Группа 16"/>
          <p:cNvGrpSpPr>
            <a:grpSpLocks/>
          </p:cNvGrpSpPr>
          <p:nvPr/>
        </p:nvGrpSpPr>
        <p:grpSpPr bwMode="auto">
          <a:xfrm>
            <a:off x="5072063" y="3929063"/>
            <a:ext cx="3917950" cy="2500312"/>
            <a:chOff x="5072066" y="3929066"/>
            <a:chExt cx="3917184" cy="2500330"/>
          </a:xfrm>
        </p:grpSpPr>
        <p:pic>
          <p:nvPicPr>
            <p:cNvPr id="6151" name="Рисунок 13" descr="1.JPG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2066" y="3929066"/>
              <a:ext cx="3320902" cy="714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2" name="Рисунок 14" descr="2.JPG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15272" y="4429132"/>
              <a:ext cx="1163615" cy="785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3" name="Рисунок 15" descr="3.JPG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6644" y="5643578"/>
              <a:ext cx="1702606" cy="785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633922"/>
          </a:xfrm>
        </p:spPr>
        <p:txBody>
          <a:bodyPr/>
          <a:lstStyle/>
          <a:p>
            <a:pPr>
              <a:defRPr/>
            </a:pPr>
            <a:r>
              <a:rPr lang="ru-RU" smtClean="0"/>
              <a:t>Персональный компьютер – система, включающая подсистемы аппаратного обеспечения, программного обеспечения и информационных ресурсов</a:t>
            </a: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1500188" y="285750"/>
            <a:ext cx="6429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>
                <a:latin typeface="Constantia" pitchFamily="18" charset="0"/>
              </a:rPr>
              <a:t>Персональный компьютер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75" y="928688"/>
            <a:ext cx="2857500" cy="5500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15063" y="1000125"/>
            <a:ext cx="2786062" cy="5500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71813" y="1000125"/>
            <a:ext cx="3071812" cy="5500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214313" y="1214438"/>
            <a:ext cx="250031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>
                <a:latin typeface="Constantia" pitchFamily="18" charset="0"/>
              </a:rPr>
              <a:t>Аппаратное</a:t>
            </a:r>
          </a:p>
          <a:p>
            <a:pPr algn="ctr" eaLnBrk="1" hangingPunct="1"/>
            <a:r>
              <a:rPr lang="ru-RU" sz="2800">
                <a:latin typeface="Constantia" pitchFamily="18" charset="0"/>
              </a:rPr>
              <a:t>обеспечение</a:t>
            </a:r>
          </a:p>
        </p:txBody>
      </p:sp>
      <p:sp>
        <p:nvSpPr>
          <p:cNvPr id="7175" name="TextBox 8"/>
          <p:cNvSpPr txBox="1">
            <a:spLocks noChangeArrowheads="1"/>
          </p:cNvSpPr>
          <p:nvPr/>
        </p:nvSpPr>
        <p:spPr bwMode="auto">
          <a:xfrm>
            <a:off x="3000375" y="1214438"/>
            <a:ext cx="32146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>
                <a:latin typeface="Constantia" pitchFamily="18" charset="0"/>
              </a:rPr>
              <a:t>Информационные</a:t>
            </a:r>
            <a:r>
              <a:rPr lang="ru-RU" sz="2400">
                <a:latin typeface="Constantia" pitchFamily="18" charset="0"/>
              </a:rPr>
              <a:t> </a:t>
            </a:r>
            <a:r>
              <a:rPr lang="ru-RU" sz="2800">
                <a:latin typeface="Constantia" pitchFamily="18" charset="0"/>
              </a:rPr>
              <a:t>ресурсы</a:t>
            </a:r>
          </a:p>
        </p:txBody>
      </p:sp>
      <p:sp>
        <p:nvSpPr>
          <p:cNvPr id="7176" name="TextBox 10"/>
          <p:cNvSpPr txBox="1">
            <a:spLocks noChangeArrowheads="1"/>
          </p:cNvSpPr>
          <p:nvPr/>
        </p:nvSpPr>
        <p:spPr bwMode="auto">
          <a:xfrm>
            <a:off x="6215063" y="1143000"/>
            <a:ext cx="27146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>
                <a:latin typeface="Constantia" pitchFamily="18" charset="0"/>
              </a:rPr>
              <a:t>Программное</a:t>
            </a:r>
          </a:p>
          <a:p>
            <a:pPr algn="ctr" eaLnBrk="1" hangingPunct="1"/>
            <a:r>
              <a:rPr lang="ru-RU" sz="2800">
                <a:latin typeface="Constantia" pitchFamily="18" charset="0"/>
              </a:rPr>
              <a:t>обеспечение</a:t>
            </a:r>
          </a:p>
        </p:txBody>
      </p:sp>
      <p:sp>
        <p:nvSpPr>
          <p:cNvPr id="7177" name="TextBox 11"/>
          <p:cNvSpPr txBox="1">
            <a:spLocks noChangeArrowheads="1"/>
          </p:cNvSpPr>
          <p:nvPr/>
        </p:nvSpPr>
        <p:spPr bwMode="auto">
          <a:xfrm>
            <a:off x="428625" y="2571750"/>
            <a:ext cx="2357438" cy="830263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>
                <a:solidFill>
                  <a:schemeClr val="bg1"/>
                </a:solidFill>
                <a:latin typeface="Constantia" pitchFamily="18" charset="0"/>
              </a:rPr>
              <a:t>Устройства ввода</a:t>
            </a:r>
          </a:p>
        </p:txBody>
      </p:sp>
      <p:sp>
        <p:nvSpPr>
          <p:cNvPr id="7178" name="TextBox 12"/>
          <p:cNvSpPr txBox="1">
            <a:spLocks noChangeArrowheads="1"/>
          </p:cNvSpPr>
          <p:nvPr/>
        </p:nvSpPr>
        <p:spPr bwMode="auto">
          <a:xfrm>
            <a:off x="428625" y="3500438"/>
            <a:ext cx="2357438" cy="830262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>
                <a:solidFill>
                  <a:schemeClr val="bg1"/>
                </a:solidFill>
                <a:latin typeface="Constantia" pitchFamily="18" charset="0"/>
              </a:rPr>
              <a:t>Устройства обработки</a:t>
            </a:r>
          </a:p>
        </p:txBody>
      </p:sp>
      <p:sp>
        <p:nvSpPr>
          <p:cNvPr id="7179" name="TextBox 13"/>
          <p:cNvSpPr txBox="1">
            <a:spLocks noChangeArrowheads="1"/>
          </p:cNvSpPr>
          <p:nvPr/>
        </p:nvSpPr>
        <p:spPr bwMode="auto">
          <a:xfrm>
            <a:off x="428625" y="4500563"/>
            <a:ext cx="2357438" cy="830262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>
                <a:solidFill>
                  <a:schemeClr val="bg1"/>
                </a:solidFill>
                <a:latin typeface="Constantia" pitchFamily="18" charset="0"/>
              </a:rPr>
              <a:t>Устройства</a:t>
            </a:r>
            <a:r>
              <a:rPr lang="ru-RU" sz="200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ru-RU" sz="2400">
                <a:solidFill>
                  <a:schemeClr val="bg1"/>
                </a:solidFill>
                <a:latin typeface="Constantia" pitchFamily="18" charset="0"/>
              </a:rPr>
              <a:t>хранения</a:t>
            </a:r>
          </a:p>
        </p:txBody>
      </p:sp>
      <p:sp>
        <p:nvSpPr>
          <p:cNvPr id="7180" name="TextBox 14"/>
          <p:cNvSpPr txBox="1">
            <a:spLocks noChangeArrowheads="1"/>
          </p:cNvSpPr>
          <p:nvPr/>
        </p:nvSpPr>
        <p:spPr bwMode="auto">
          <a:xfrm>
            <a:off x="428625" y="5429250"/>
            <a:ext cx="2357438" cy="830263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>
                <a:solidFill>
                  <a:schemeClr val="bg1"/>
                </a:solidFill>
                <a:latin typeface="Constantia" pitchFamily="18" charset="0"/>
              </a:rPr>
              <a:t>Устройства вывода</a:t>
            </a:r>
          </a:p>
        </p:txBody>
      </p:sp>
      <p:sp>
        <p:nvSpPr>
          <p:cNvPr id="7181" name="TextBox 15"/>
          <p:cNvSpPr txBox="1">
            <a:spLocks noChangeArrowheads="1"/>
          </p:cNvSpPr>
          <p:nvPr/>
        </p:nvSpPr>
        <p:spPr bwMode="auto">
          <a:xfrm>
            <a:off x="3429000" y="5214938"/>
            <a:ext cx="2357438" cy="120015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>
                <a:solidFill>
                  <a:schemeClr val="bg1"/>
                </a:solidFill>
                <a:latin typeface="Constantia" pitchFamily="18" charset="0"/>
              </a:rPr>
              <a:t>Файлы с видеоинформацией</a:t>
            </a:r>
          </a:p>
        </p:txBody>
      </p:sp>
      <p:sp>
        <p:nvSpPr>
          <p:cNvPr id="7182" name="TextBox 16"/>
          <p:cNvSpPr txBox="1">
            <a:spLocks noChangeArrowheads="1"/>
          </p:cNvSpPr>
          <p:nvPr/>
        </p:nvSpPr>
        <p:spPr bwMode="auto">
          <a:xfrm>
            <a:off x="3429000" y="4214813"/>
            <a:ext cx="2357438" cy="830262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>
                <a:solidFill>
                  <a:schemeClr val="bg1"/>
                </a:solidFill>
                <a:latin typeface="Constantia" pitchFamily="18" charset="0"/>
              </a:rPr>
              <a:t>Звуковые файлы</a:t>
            </a:r>
          </a:p>
        </p:txBody>
      </p:sp>
      <p:sp>
        <p:nvSpPr>
          <p:cNvPr id="7183" name="TextBox 17"/>
          <p:cNvSpPr txBox="1">
            <a:spLocks noChangeArrowheads="1"/>
          </p:cNvSpPr>
          <p:nvPr/>
        </p:nvSpPr>
        <p:spPr bwMode="auto">
          <a:xfrm>
            <a:off x="3429000" y="3214688"/>
            <a:ext cx="2357438" cy="830262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>
                <a:solidFill>
                  <a:schemeClr val="bg1"/>
                </a:solidFill>
                <a:latin typeface="Constantia" pitchFamily="18" charset="0"/>
              </a:rPr>
              <a:t>Графические файлы</a:t>
            </a:r>
          </a:p>
        </p:txBody>
      </p:sp>
      <p:sp>
        <p:nvSpPr>
          <p:cNvPr id="7184" name="TextBox 18"/>
          <p:cNvSpPr txBox="1">
            <a:spLocks noChangeArrowheads="1"/>
          </p:cNvSpPr>
          <p:nvPr/>
        </p:nvSpPr>
        <p:spPr bwMode="auto">
          <a:xfrm>
            <a:off x="3429000" y="2214563"/>
            <a:ext cx="2357438" cy="830262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>
                <a:solidFill>
                  <a:schemeClr val="bg1"/>
                </a:solidFill>
                <a:latin typeface="Constantia" pitchFamily="18" charset="0"/>
              </a:rPr>
              <a:t>Текстовые файлы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215063" y="2071688"/>
            <a:ext cx="2786062" cy="292893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86" name="TextBox 20"/>
          <p:cNvSpPr txBox="1">
            <a:spLocks noChangeArrowheads="1"/>
          </p:cNvSpPr>
          <p:nvPr/>
        </p:nvSpPr>
        <p:spPr bwMode="auto">
          <a:xfrm>
            <a:off x="6429375" y="2143125"/>
            <a:ext cx="23574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>
                <a:solidFill>
                  <a:schemeClr val="bg1"/>
                </a:solidFill>
                <a:latin typeface="Constantia" pitchFamily="18" charset="0"/>
              </a:rPr>
              <a:t>Операционная система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429375" y="2928938"/>
            <a:ext cx="2428875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Системные программы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429375" y="3929063"/>
            <a:ext cx="2428875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Служебные программы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429375" y="5357813"/>
            <a:ext cx="2428875" cy="71437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</a:rPr>
              <a:t>Прикладные программы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3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5" grpId="0" animBg="1"/>
      <p:bldP spid="6" grpId="0" animBg="1"/>
      <p:bldP spid="7" grpId="0" animBg="1"/>
      <p:bldP spid="7174" grpId="0"/>
      <p:bldP spid="7175" grpId="0"/>
      <p:bldP spid="7176" grpId="0"/>
      <p:bldP spid="7177" grpId="0" animBg="1"/>
      <p:bldP spid="7178" grpId="0" animBg="1"/>
      <p:bldP spid="7179" grpId="0" animBg="1"/>
      <p:bldP spid="7180" grpId="0" animBg="1"/>
      <p:bldP spid="7181" grpId="0" animBg="1"/>
      <p:bldP spid="7182" grpId="0" animBg="1"/>
      <p:bldP spid="7183" grpId="0" animBg="1"/>
      <p:bldP spid="7184" grpId="0" animBg="1"/>
      <p:bldP spid="20" grpId="0" animBg="1"/>
      <p:bldP spid="7186" grpId="0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mtClean="0"/>
              <a:t>Персональный компьютер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071688"/>
            <a:ext cx="4059238" cy="4024312"/>
          </a:xfrm>
        </p:spPr>
        <p:txBody>
          <a:bodyPr/>
          <a:lstStyle/>
          <a:p>
            <a:r>
              <a:rPr lang="ru-RU" smtClean="0"/>
              <a:t>Часть системы «человек – компьютер»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071688"/>
            <a:ext cx="4059238" cy="4024312"/>
          </a:xfrm>
        </p:spPr>
        <p:txBody>
          <a:bodyPr/>
          <a:lstStyle/>
          <a:p>
            <a:r>
              <a:rPr lang="ru-RU" smtClean="0"/>
              <a:t>Средства, обеспечивающие взаимосвязь между объектами этой системы, называют ИНТЕРФЕЙСОМ</a:t>
            </a:r>
          </a:p>
        </p:txBody>
      </p:sp>
      <p:cxnSp>
        <p:nvCxnSpPr>
          <p:cNvPr id="6" name="Прямая со стрелкой 5"/>
          <p:cNvCxnSpPr>
            <a:stCxn id="2" idx="2"/>
            <a:endCxn id="3" idx="0"/>
          </p:cNvCxnSpPr>
          <p:nvPr/>
        </p:nvCxnSpPr>
        <p:spPr>
          <a:xfrm rot="5400000">
            <a:off x="3179545" y="679223"/>
            <a:ext cx="700078" cy="20848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2" idx="2"/>
            <a:endCxn id="4" idx="0"/>
          </p:cNvCxnSpPr>
          <p:nvPr/>
        </p:nvCxnSpPr>
        <p:spPr>
          <a:xfrm rot="16200000" flipH="1">
            <a:off x="5275045" y="668555"/>
            <a:ext cx="700078" cy="2106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0" y="214313"/>
            <a:ext cx="9144000" cy="1857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/>
              <a:t>Аппаратный интерфейс – взаимодействие между устройствами компьютера; обеспечивается производителями этого оборудования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2214563"/>
            <a:ext cx="9144000" cy="2571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/>
              <a:t>Программный интерфейс – взаимодействие (совместимость) программ между собой, а также программного обеспечения  и информационных ресурсов; обеспечивается разработчиками программного обеспечения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4857750"/>
            <a:ext cx="9144000" cy="1785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/>
              <a:t>Пользовательский интерфейс – взаимодействие человека и компьютера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Домашняя работа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Выучить записи в тетради;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§ 1.8 учить.</a:t>
            </a:r>
            <a:endParaRPr lang="ru-RU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59</TotalTime>
  <Words>134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Constantia</vt:lpstr>
      <vt:lpstr>Wingdings 2</vt:lpstr>
      <vt:lpstr>Calibri</vt:lpstr>
      <vt:lpstr>Times New Roman</vt:lpstr>
      <vt:lpstr>Бумажная</vt:lpstr>
      <vt:lpstr>Персональный компьютер как система</vt:lpstr>
      <vt:lpstr>Персональный компьютер</vt:lpstr>
      <vt:lpstr>Персональный компьютер – система, включающая подсистемы аппаратного обеспечения, программного обеспечения и информационных ресурсов</vt:lpstr>
      <vt:lpstr>Презентация PowerPoint</vt:lpstr>
      <vt:lpstr>Персональный компьютер</vt:lpstr>
      <vt:lpstr>Презентация PowerPoint</vt:lpstr>
      <vt:lpstr>Домашняя работа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Персональный компьютер как система</dc:title>
  <dc:creator>Admin</dc:creator>
  <cp:lastModifiedBy>admin31</cp:lastModifiedBy>
  <cp:revision>11</cp:revision>
  <dcterms:created xsi:type="dcterms:W3CDTF">2010-10-08T11:11:30Z</dcterms:created>
  <dcterms:modified xsi:type="dcterms:W3CDTF">2013-01-27T08:51:50Z</dcterms:modified>
</cp:coreProperties>
</file>