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C7CD13E-A9F8-40D5-A780-A0B3743B1A33}" type="datetimeFigureOut">
              <a:rPr lang="ru-RU" smtClean="0"/>
              <a:t>22.12.2014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F521C40-EE44-4718-B9E4-C917E2E2AFD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EC7CD13E-A9F8-40D5-A780-A0B3743B1A33}" type="datetimeFigureOut">
              <a:rPr lang="ru-RU" smtClean="0"/>
              <a:t>22.12.2014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F521C40-EE44-4718-B9E4-C917E2E2AFD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C7CD13E-A9F8-40D5-A780-A0B3743B1A33}" type="datetimeFigureOut">
              <a:rPr lang="ru-RU" smtClean="0"/>
              <a:t>22.12.2014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EC7CD13E-A9F8-40D5-A780-A0B3743B1A33}" type="datetimeFigureOut">
              <a:rPr lang="ru-RU" smtClean="0"/>
              <a:t>22.12.2014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521C40-EE44-4718-B9E4-C917E2E2AFD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EC7CD13E-A9F8-40D5-A780-A0B3743B1A33}" type="datetimeFigureOut">
              <a:rPr lang="ru-RU" smtClean="0"/>
              <a:t>22.12.2014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521C40-EE44-4718-B9E4-C917E2E2AFD8}"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C7CD13E-A9F8-40D5-A780-A0B3743B1A33}" type="datetimeFigureOut">
              <a:rPr lang="ru-RU" smtClean="0"/>
              <a:t>22.12.2014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F521C40-EE44-4718-B9E4-C917E2E2AFD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63888" y="476672"/>
            <a:ext cx="4908380" cy="2924896"/>
          </a:xfrm>
          <a:solidFill>
            <a:schemeClr val="accent2">
              <a:lumMod val="75000"/>
            </a:schemeClr>
          </a:solidFill>
        </p:spPr>
        <p:txBody>
          <a:bodyPr/>
          <a:lstStyle/>
          <a:p>
            <a:pPr algn="ctr"/>
            <a:r>
              <a:rPr lang="ru-RU" sz="2400" dirty="0" smtClean="0">
                <a:latin typeface="Segoe Script" pitchFamily="34" charset="0"/>
              </a:rPr>
              <a:t>Методическая разработка внеклассного мероприятия по физкультуре "Веселые старты"в 3 </a:t>
            </a:r>
            <a:r>
              <a:rPr lang="ru-RU" sz="2400" dirty="0" smtClean="0">
                <a:latin typeface="Segoe Script" pitchFamily="34" charset="0"/>
              </a:rPr>
              <a:t>классе</a:t>
            </a:r>
            <a:r>
              <a:rPr lang="ru-RU" sz="2400" dirty="0" smtClean="0"/>
              <a:t/>
            </a:r>
            <a:br>
              <a:rPr lang="ru-RU" sz="2400" dirty="0" smtClean="0"/>
            </a:br>
            <a:endParaRPr lang="ru-RU" sz="2400" dirty="0"/>
          </a:p>
        </p:txBody>
      </p:sp>
      <p:sp>
        <p:nvSpPr>
          <p:cNvPr id="3" name="Подзаголовок 2"/>
          <p:cNvSpPr>
            <a:spLocks noGrp="1"/>
          </p:cNvSpPr>
          <p:nvPr>
            <p:ph type="subTitle" idx="1"/>
          </p:nvPr>
        </p:nvSpPr>
        <p:spPr>
          <a:xfrm>
            <a:off x="3354442" y="3539864"/>
            <a:ext cx="5177998" cy="1185280"/>
          </a:xfrm>
          <a:solidFill>
            <a:srgbClr val="7030A0"/>
          </a:solidFill>
        </p:spPr>
        <p:txBody>
          <a:bodyPr anchor="b">
            <a:normAutofit/>
          </a:bodyPr>
          <a:lstStyle/>
          <a:p>
            <a:pPr algn="ctr"/>
            <a:r>
              <a:rPr lang="ru-RU" dirty="0" err="1" smtClean="0">
                <a:solidFill>
                  <a:srgbClr val="0070C0"/>
                </a:solidFill>
                <a:latin typeface="Segoe Script" pitchFamily="34" charset="0"/>
              </a:rPr>
              <a:t>Базаевой</a:t>
            </a:r>
            <a:r>
              <a:rPr lang="ru-RU" dirty="0" smtClean="0">
                <a:solidFill>
                  <a:srgbClr val="0070C0"/>
                </a:solidFill>
                <a:latin typeface="Segoe Script" pitchFamily="34" charset="0"/>
              </a:rPr>
              <a:t> Эллы Аркадиевны</a:t>
            </a:r>
          </a:p>
          <a:p>
            <a:pPr algn="ctr"/>
            <a:r>
              <a:rPr lang="ru-RU" dirty="0" smtClean="0">
                <a:solidFill>
                  <a:schemeClr val="accent4">
                    <a:lumMod val="75000"/>
                  </a:schemeClr>
                </a:solidFill>
                <a:latin typeface="Segoe Script" pitchFamily="34" charset="0"/>
              </a:rPr>
              <a:t>Учителя физической культуры</a:t>
            </a:r>
            <a:endParaRPr lang="ru-RU" dirty="0">
              <a:solidFill>
                <a:schemeClr val="accent4">
                  <a:lumMod val="75000"/>
                </a:schemeClr>
              </a:solidFill>
              <a:latin typeface="Segoe Scrip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a:xfrm>
            <a:off x="395536" y="332656"/>
            <a:ext cx="7242048" cy="1152128"/>
          </a:xfrm>
          <a:solidFill>
            <a:schemeClr val="accent5">
              <a:lumMod val="60000"/>
              <a:lumOff val="40000"/>
            </a:schemeClr>
          </a:solidFill>
        </p:spPr>
        <p:txBody>
          <a:bodyPr anchor="ctr"/>
          <a:lstStyle/>
          <a:p>
            <a:pPr algn="ctr"/>
            <a:r>
              <a:rPr lang="ru-RU" dirty="0" smtClean="0">
                <a:solidFill>
                  <a:srgbClr val="00B0F0"/>
                </a:solidFill>
              </a:rPr>
              <a:t>Комплекс эстафет</a:t>
            </a:r>
            <a:endParaRPr lang="ru-RU" dirty="0">
              <a:solidFill>
                <a:srgbClr val="00B0F0"/>
              </a:solidFill>
            </a:endParaRPr>
          </a:p>
        </p:txBody>
      </p:sp>
      <p:sp>
        <p:nvSpPr>
          <p:cNvPr id="13" name="Текст 12"/>
          <p:cNvSpPr>
            <a:spLocks noGrp="1"/>
          </p:cNvSpPr>
          <p:nvPr>
            <p:ph type="body" idx="1"/>
          </p:nvPr>
        </p:nvSpPr>
        <p:spPr>
          <a:xfrm>
            <a:off x="467544" y="3861048"/>
            <a:ext cx="3600400" cy="2520280"/>
          </a:xfrm>
          <a:solidFill>
            <a:schemeClr val="accent2">
              <a:lumMod val="60000"/>
              <a:lumOff val="40000"/>
            </a:schemeClr>
          </a:solidFill>
        </p:spPr>
        <p:txBody>
          <a:bodyPr>
            <a:normAutofit fontScale="55000" lnSpcReduction="20000"/>
          </a:bodyPr>
          <a:lstStyle/>
          <a:p>
            <a:pPr algn="l"/>
            <a:r>
              <a:rPr lang="ru-RU" dirty="0" smtClean="0">
                <a:solidFill>
                  <a:srgbClr val="FFFF00"/>
                </a:solidFill>
              </a:rPr>
              <a:t>«Мяч в туннеле»</a:t>
            </a:r>
          </a:p>
          <a:p>
            <a:pPr algn="l"/>
            <a:r>
              <a:rPr lang="ru-RU" dirty="0" smtClean="0">
                <a:solidFill>
                  <a:srgbClr val="FFFF00"/>
                </a:solidFill>
              </a:rPr>
              <a:t>Инвентарь: волейбольный мяч.</a:t>
            </a:r>
          </a:p>
          <a:p>
            <a:pPr algn="l"/>
            <a:r>
              <a:rPr lang="ru-RU" dirty="0" smtClean="0">
                <a:solidFill>
                  <a:srgbClr val="FFFF00"/>
                </a:solidFill>
              </a:rPr>
              <a:t>И. п. – команды в шеренге на четвереньках. В руках у направляющего мяч. По сигналу он пробегает с мячом в руках до поворотной стойки, возвращается в конец шеренги. Участники команды выпрямляют ноги, не отрывая рук от пола (образуют туннель). Направляющий перекатывает мяч по «туннелю» и занимает и. п. команды. Второй участник, получив мяч, бежит к стойке. Пока второй игрок выполняет задание вся команда сдвигается к стартовой черте и принимает и. п. Эстафета заканчивается в тот момент, когда направляющий, получив мяч в руки, вернется на свое место, а команда встанет в одну шеренгу.</a:t>
            </a:r>
          </a:p>
          <a:p>
            <a:pPr algn="l"/>
            <a:r>
              <a:rPr lang="ru-RU" dirty="0" smtClean="0">
                <a:solidFill>
                  <a:srgbClr val="FFFF00"/>
                </a:solidFill>
              </a:rPr>
              <a:t>Штраф – участник не обежал вокруг стойки, мяч не прокатился по «туннелю» 3 сек.</a:t>
            </a:r>
          </a:p>
          <a:p>
            <a:endParaRPr lang="ru-RU" dirty="0"/>
          </a:p>
        </p:txBody>
      </p:sp>
      <p:sp>
        <p:nvSpPr>
          <p:cNvPr id="15" name="Текст 14"/>
          <p:cNvSpPr>
            <a:spLocks noGrp="1"/>
          </p:cNvSpPr>
          <p:nvPr>
            <p:ph type="body" sz="half" idx="3"/>
          </p:nvPr>
        </p:nvSpPr>
        <p:spPr>
          <a:xfrm>
            <a:off x="4178808" y="3861048"/>
            <a:ext cx="3520440" cy="2520280"/>
          </a:xfrm>
        </p:spPr>
        <p:txBody>
          <a:bodyPr/>
          <a:lstStyle/>
          <a:p>
            <a:endParaRPr lang="ru-RU" dirty="0"/>
          </a:p>
        </p:txBody>
      </p:sp>
      <p:pic>
        <p:nvPicPr>
          <p:cNvPr id="17" name="Содержимое 16" descr="обруч.jpg"/>
          <p:cNvPicPr>
            <a:picLocks noGrp="1" noChangeAspect="1"/>
          </p:cNvPicPr>
          <p:nvPr>
            <p:ph sz="quarter" idx="2"/>
          </p:nvPr>
        </p:nvPicPr>
        <p:blipFill>
          <a:blip r:embed="rId2" cstate="print"/>
          <a:stretch>
            <a:fillRect/>
          </a:stretch>
        </p:blipFill>
        <p:spPr>
          <a:xfrm>
            <a:off x="467544" y="1556792"/>
            <a:ext cx="3600400" cy="2232248"/>
          </a:xfrm>
        </p:spPr>
      </p:pic>
      <p:sp>
        <p:nvSpPr>
          <p:cNvPr id="16" name="Содержимое 15"/>
          <p:cNvSpPr>
            <a:spLocks noGrp="1"/>
          </p:cNvSpPr>
          <p:nvPr>
            <p:ph sz="quarter" idx="4"/>
          </p:nvPr>
        </p:nvSpPr>
        <p:spPr>
          <a:xfrm>
            <a:off x="4211960" y="1556792"/>
            <a:ext cx="3487288" cy="2232248"/>
          </a:xfrm>
          <a:solidFill>
            <a:schemeClr val="accent2">
              <a:lumMod val="60000"/>
              <a:lumOff val="40000"/>
            </a:schemeClr>
          </a:solidFill>
        </p:spPr>
        <p:txBody>
          <a:bodyPr>
            <a:normAutofit fontScale="47500" lnSpcReduction="20000"/>
          </a:bodyPr>
          <a:lstStyle/>
          <a:p>
            <a:r>
              <a:rPr lang="ru-RU" b="1" dirty="0" smtClean="0"/>
              <a:t>«</a:t>
            </a:r>
            <a:r>
              <a:rPr lang="ru-RU" b="1" dirty="0" smtClean="0">
                <a:solidFill>
                  <a:srgbClr val="FFFF00"/>
                </a:solidFill>
              </a:rPr>
              <a:t>Переправа в обручах»</a:t>
            </a:r>
            <a:endParaRPr lang="ru-RU" dirty="0" smtClean="0">
              <a:solidFill>
                <a:srgbClr val="FFFF00"/>
              </a:solidFill>
            </a:endParaRPr>
          </a:p>
          <a:p>
            <a:r>
              <a:rPr lang="ru-RU" dirty="0" smtClean="0">
                <a:solidFill>
                  <a:srgbClr val="FFFF00"/>
                </a:solidFill>
              </a:rPr>
              <a:t> Инвентарь: обруч.</a:t>
            </a:r>
          </a:p>
          <a:p>
            <a:r>
              <a:rPr lang="ru-RU" dirty="0" smtClean="0">
                <a:solidFill>
                  <a:srgbClr val="FFFF00"/>
                </a:solidFill>
              </a:rPr>
              <a:t>Команды построены в колонны по одному на «берегу», в руках у первого обруч. По сигналу обруч одевают на пояс два первых игрока и быстро перебегают на другой «берег» (15 - 20 м). Первый номер остается на «берегу», а второй, не снимая обруча, возвращается назад и повторяет задание с третьим номером, затем он остается на противоположном «берегу» и т. д.</a:t>
            </a:r>
          </a:p>
          <a:p>
            <a:r>
              <a:rPr lang="ru-RU" dirty="0" smtClean="0">
                <a:solidFill>
                  <a:srgbClr val="FFFF00"/>
                </a:solidFill>
              </a:rPr>
              <a:t>Штраф – участник не обежал вокруг стойки или бежал до стойки вне обруча 3 сек.</a:t>
            </a:r>
          </a:p>
          <a:p>
            <a:endParaRPr lang="ru-RU" dirty="0"/>
          </a:p>
        </p:txBody>
      </p:sp>
      <p:pic>
        <p:nvPicPr>
          <p:cNvPr id="18" name="Рисунок 17" descr="мяч в тунеле.jpg"/>
          <p:cNvPicPr>
            <a:picLocks noChangeAspect="1"/>
          </p:cNvPicPr>
          <p:nvPr/>
        </p:nvPicPr>
        <p:blipFill>
          <a:blip r:embed="rId3" cstate="print"/>
          <a:stretch>
            <a:fillRect/>
          </a:stretch>
        </p:blipFill>
        <p:spPr>
          <a:xfrm>
            <a:off x="4139952" y="3861048"/>
            <a:ext cx="3600400" cy="25202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501008"/>
            <a:ext cx="2890664" cy="2880320"/>
          </a:xfrm>
        </p:spPr>
        <p:txBody>
          <a:bodyPr/>
          <a:lstStyle/>
          <a:p>
            <a:endParaRPr lang="ru-RU" dirty="0"/>
          </a:p>
        </p:txBody>
      </p:sp>
      <p:sp>
        <p:nvSpPr>
          <p:cNvPr id="4" name="Текст 3"/>
          <p:cNvSpPr>
            <a:spLocks noGrp="1"/>
          </p:cNvSpPr>
          <p:nvPr>
            <p:ph type="body" sz="half" idx="3"/>
          </p:nvPr>
        </p:nvSpPr>
        <p:spPr>
          <a:xfrm>
            <a:off x="3347864" y="3501008"/>
            <a:ext cx="4320480" cy="2880320"/>
          </a:xfrm>
          <a:solidFill>
            <a:schemeClr val="accent4">
              <a:lumMod val="75000"/>
            </a:schemeClr>
          </a:solidFill>
        </p:spPr>
        <p:txBody>
          <a:bodyPr>
            <a:normAutofit fontScale="70000" lnSpcReduction="20000"/>
          </a:bodyPr>
          <a:lstStyle/>
          <a:p>
            <a:pPr algn="l"/>
            <a:endParaRPr lang="ru-RU" dirty="0" smtClean="0">
              <a:solidFill>
                <a:schemeClr val="bg2">
                  <a:lumMod val="50000"/>
                </a:schemeClr>
              </a:solidFill>
            </a:endParaRPr>
          </a:p>
          <a:p>
            <a:pPr algn="l"/>
            <a:r>
              <a:rPr lang="ru-RU" dirty="0" smtClean="0">
                <a:solidFill>
                  <a:schemeClr val="bg2">
                    <a:lumMod val="50000"/>
                  </a:schemeClr>
                </a:solidFill>
              </a:rPr>
              <a:t>«</a:t>
            </a:r>
            <a:r>
              <a:rPr lang="ru-RU" dirty="0" smtClean="0">
                <a:solidFill>
                  <a:schemeClr val="bg2">
                    <a:lumMod val="50000"/>
                  </a:schemeClr>
                </a:solidFill>
              </a:rPr>
              <a:t>Тачка»</a:t>
            </a:r>
          </a:p>
          <a:p>
            <a:pPr algn="l"/>
            <a:r>
              <a:rPr lang="ru-RU" dirty="0" smtClean="0">
                <a:solidFill>
                  <a:schemeClr val="bg2">
                    <a:lumMod val="50000"/>
                  </a:schemeClr>
                </a:solidFill>
              </a:rPr>
              <a:t>Инвентарь: гимнастическая палка</a:t>
            </a:r>
          </a:p>
          <a:p>
            <a:pPr algn="l"/>
            <a:r>
              <a:rPr lang="ru-RU" dirty="0" smtClean="0">
                <a:solidFill>
                  <a:schemeClr val="bg2">
                    <a:lumMod val="50000"/>
                  </a:schemeClr>
                </a:solidFill>
              </a:rPr>
              <a:t>Участники разбиваются на тройки. Всего четыре тройки.</a:t>
            </a:r>
          </a:p>
          <a:p>
            <a:pPr algn="l"/>
            <a:r>
              <a:rPr lang="ru-RU" dirty="0" smtClean="0">
                <a:solidFill>
                  <a:schemeClr val="bg2">
                    <a:lumMod val="50000"/>
                  </a:schemeClr>
                </a:solidFill>
              </a:rPr>
              <a:t>И. п. – двое участников держат палку, третий выполняет вис </a:t>
            </a:r>
            <a:r>
              <a:rPr lang="ru-RU" dirty="0" err="1" smtClean="0">
                <a:solidFill>
                  <a:schemeClr val="bg2">
                    <a:lumMod val="50000"/>
                  </a:schemeClr>
                </a:solidFill>
              </a:rPr>
              <a:t>завесом</a:t>
            </a:r>
            <a:r>
              <a:rPr lang="ru-RU" dirty="0" smtClean="0">
                <a:solidFill>
                  <a:schemeClr val="bg2">
                    <a:lumMod val="50000"/>
                  </a:schemeClr>
                </a:solidFill>
              </a:rPr>
              <a:t> (на </a:t>
            </a:r>
            <a:r>
              <a:rPr lang="ru-RU" dirty="0" err="1" smtClean="0">
                <a:solidFill>
                  <a:schemeClr val="bg2">
                    <a:lumMod val="50000"/>
                  </a:schemeClr>
                </a:solidFill>
              </a:rPr>
              <a:t>подколенках</a:t>
            </a:r>
            <a:r>
              <a:rPr lang="ru-RU" dirty="0" smtClean="0">
                <a:solidFill>
                  <a:schemeClr val="bg2">
                    <a:lumMod val="50000"/>
                  </a:schemeClr>
                </a:solidFill>
              </a:rPr>
              <a:t>) с упором руками о пол, лицом по направлению движения. По сигналу тройки продвигаются вперед до поворотной стойки. Обратно возвращаются бегом и передают эстафету следующей тройке.</a:t>
            </a:r>
          </a:p>
          <a:p>
            <a:pPr algn="l"/>
            <a:r>
              <a:rPr lang="ru-RU" dirty="0" smtClean="0">
                <a:solidFill>
                  <a:schemeClr val="bg2">
                    <a:lumMod val="50000"/>
                  </a:schemeClr>
                </a:solidFill>
              </a:rPr>
              <a:t>Штраф – потеря палки, падение, участник не обежал стойку, нарушение правил передачи эстафеты 3 сек.</a:t>
            </a:r>
          </a:p>
          <a:p>
            <a:endParaRPr lang="ru-RU" dirty="0"/>
          </a:p>
        </p:txBody>
      </p:sp>
      <p:sp>
        <p:nvSpPr>
          <p:cNvPr id="5" name="Содержимое 4"/>
          <p:cNvSpPr>
            <a:spLocks noGrp="1"/>
          </p:cNvSpPr>
          <p:nvPr>
            <p:ph sz="quarter" idx="2"/>
          </p:nvPr>
        </p:nvSpPr>
        <p:spPr>
          <a:xfrm>
            <a:off x="457200" y="404664"/>
            <a:ext cx="4474840" cy="3096344"/>
          </a:xfrm>
          <a:solidFill>
            <a:schemeClr val="accent4">
              <a:lumMod val="75000"/>
            </a:schemeClr>
          </a:solidFill>
        </p:spPr>
        <p:txBody>
          <a:bodyPr>
            <a:normAutofit fontScale="55000" lnSpcReduction="20000"/>
          </a:bodyPr>
          <a:lstStyle/>
          <a:p>
            <a:r>
              <a:rPr lang="ru-RU" b="1" dirty="0" smtClean="0">
                <a:solidFill>
                  <a:schemeClr val="bg2">
                    <a:lumMod val="50000"/>
                  </a:schemeClr>
                </a:solidFill>
              </a:rPr>
              <a:t>«Вездеход»</a:t>
            </a:r>
            <a:endParaRPr lang="ru-RU" dirty="0" smtClean="0">
              <a:solidFill>
                <a:schemeClr val="bg2">
                  <a:lumMod val="50000"/>
                </a:schemeClr>
              </a:solidFill>
            </a:endParaRPr>
          </a:p>
          <a:p>
            <a:r>
              <a:rPr lang="ru-RU" dirty="0" smtClean="0">
                <a:solidFill>
                  <a:schemeClr val="bg2">
                    <a:lumMod val="50000"/>
                  </a:schemeClr>
                </a:solidFill>
              </a:rPr>
              <a:t>Инвентарь: 5 гимнастических палок, доска размером 120 на 15 см.</a:t>
            </a:r>
          </a:p>
          <a:p>
            <a:r>
              <a:rPr lang="ru-RU" dirty="0" smtClean="0">
                <a:solidFill>
                  <a:schemeClr val="bg2">
                    <a:lumMod val="50000"/>
                  </a:schemeClr>
                </a:solidFill>
              </a:rPr>
              <a:t>Задание выполняют мальчики и девочки отдельно.</a:t>
            </a:r>
          </a:p>
          <a:p>
            <a:r>
              <a:rPr lang="ru-RU" dirty="0" smtClean="0">
                <a:solidFill>
                  <a:schemeClr val="bg2">
                    <a:lumMod val="50000"/>
                  </a:schemeClr>
                </a:solidFill>
              </a:rPr>
              <a:t>И. п. – на полу расположены 5 гимнастических палок, сверху лежит доска «вездеход». Двое участников в упоре присев располагаются на доске. Капитан команды держит сзади доску. Четверо участников располагаются возле «вездехода». Капитан толкает доску вперед, четверка быстро перекладывает освободившиеся палки вперед «вездехода». После пересечения финишной черты, команда забирает инвентарь и возвращается к месту старта и передает эстафету девочкам. Финиш определяется по возвращению последней участницы команды.</a:t>
            </a:r>
          </a:p>
          <a:p>
            <a:r>
              <a:rPr lang="ru-RU" dirty="0" smtClean="0">
                <a:solidFill>
                  <a:schemeClr val="bg2">
                    <a:lumMod val="50000"/>
                  </a:schemeClr>
                </a:solidFill>
              </a:rPr>
              <a:t>Штраф – падение участника с доски 3 сек.</a:t>
            </a:r>
          </a:p>
          <a:p>
            <a:endParaRPr lang="ru-RU" dirty="0" smtClean="0"/>
          </a:p>
          <a:p>
            <a:endParaRPr lang="ru-RU" dirty="0" smtClean="0"/>
          </a:p>
          <a:p>
            <a:endParaRPr lang="ru-RU" dirty="0"/>
          </a:p>
        </p:txBody>
      </p:sp>
      <p:pic>
        <p:nvPicPr>
          <p:cNvPr id="7" name="Содержимое 6" descr="вездеход.jpg"/>
          <p:cNvPicPr>
            <a:picLocks noGrp="1" noChangeAspect="1"/>
          </p:cNvPicPr>
          <p:nvPr>
            <p:ph sz="quarter" idx="4"/>
          </p:nvPr>
        </p:nvPicPr>
        <p:blipFill>
          <a:blip r:embed="rId2" cstate="print">
            <a:lum bright="-10000" contrast="10000"/>
          </a:blip>
          <a:stretch>
            <a:fillRect/>
          </a:stretch>
        </p:blipFill>
        <p:spPr>
          <a:xfrm>
            <a:off x="4932040" y="404664"/>
            <a:ext cx="2736304" cy="3096344"/>
          </a:xfrm>
        </p:spPr>
      </p:pic>
      <p:pic>
        <p:nvPicPr>
          <p:cNvPr id="8" name="Рисунок 7" descr="тачка.jpg"/>
          <p:cNvPicPr>
            <a:picLocks noChangeAspect="1"/>
          </p:cNvPicPr>
          <p:nvPr/>
        </p:nvPicPr>
        <p:blipFill>
          <a:blip r:embed="rId3" cstate="print"/>
          <a:stretch>
            <a:fillRect/>
          </a:stretch>
        </p:blipFill>
        <p:spPr>
          <a:xfrm>
            <a:off x="467544" y="3501008"/>
            <a:ext cx="2880320" cy="2880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3789040"/>
            <a:ext cx="3816424" cy="2592288"/>
          </a:xfrm>
        </p:spPr>
        <p:txBody>
          <a:bodyPr/>
          <a:lstStyle/>
          <a:p>
            <a:endParaRPr lang="ru-RU" dirty="0"/>
          </a:p>
        </p:txBody>
      </p:sp>
      <p:sp>
        <p:nvSpPr>
          <p:cNvPr id="4" name="Текст 3"/>
          <p:cNvSpPr>
            <a:spLocks noGrp="1"/>
          </p:cNvSpPr>
          <p:nvPr>
            <p:ph type="body" sz="half" idx="3"/>
          </p:nvPr>
        </p:nvSpPr>
        <p:spPr>
          <a:xfrm>
            <a:off x="4139952" y="3645024"/>
            <a:ext cx="3672408" cy="2736304"/>
          </a:xfrm>
          <a:solidFill>
            <a:schemeClr val="accent2">
              <a:lumMod val="75000"/>
            </a:schemeClr>
          </a:solidFill>
        </p:spPr>
        <p:txBody>
          <a:bodyPr>
            <a:normAutofit fontScale="62500" lnSpcReduction="20000"/>
          </a:bodyPr>
          <a:lstStyle/>
          <a:p>
            <a:pPr algn="l"/>
            <a:r>
              <a:rPr lang="ru-RU" dirty="0" smtClean="0">
                <a:solidFill>
                  <a:schemeClr val="tx1"/>
                </a:solidFill>
              </a:rPr>
              <a:t>«Биатлон»</a:t>
            </a:r>
          </a:p>
          <a:p>
            <a:pPr algn="l"/>
            <a:r>
              <a:rPr lang="ru-RU" dirty="0" smtClean="0">
                <a:solidFill>
                  <a:schemeClr val="tx1"/>
                </a:solidFill>
              </a:rPr>
              <a:t>Инвентарь: летающие тарелки (кольцо)</a:t>
            </a:r>
          </a:p>
          <a:p>
            <a:pPr algn="l"/>
            <a:r>
              <a:rPr lang="ru-RU" dirty="0" smtClean="0">
                <a:solidFill>
                  <a:schemeClr val="tx1"/>
                </a:solidFill>
              </a:rPr>
              <a:t>Участник добегает до обруча (12м), в котором лежат 2 тарелки. Выполняет метание в цель – обруч, который держит вертикально полу запасной игрок (расстояние до цели 6м).</a:t>
            </a:r>
          </a:p>
          <a:p>
            <a:pPr algn="l"/>
            <a:r>
              <a:rPr lang="ru-RU" dirty="0" smtClean="0">
                <a:solidFill>
                  <a:schemeClr val="tx1"/>
                </a:solidFill>
              </a:rPr>
              <a:t>Условия: а) попал в цель с первой попытки – возвращается к команде;</a:t>
            </a:r>
          </a:p>
          <a:p>
            <a:pPr algn="l"/>
            <a:r>
              <a:rPr lang="ru-RU" dirty="0" smtClean="0">
                <a:solidFill>
                  <a:schemeClr val="tx1"/>
                </a:solidFill>
              </a:rPr>
              <a:t>б) попал в цель со второй, пробегает 1 штрафной круг и возвращается к команде;</a:t>
            </a:r>
          </a:p>
          <a:p>
            <a:pPr algn="l"/>
            <a:r>
              <a:rPr lang="ru-RU" dirty="0" smtClean="0">
                <a:solidFill>
                  <a:schemeClr val="tx1"/>
                </a:solidFill>
              </a:rPr>
              <a:t>в) при 2 промахах – 2 штрафных круга.</a:t>
            </a:r>
          </a:p>
          <a:p>
            <a:pPr algn="l"/>
            <a:r>
              <a:rPr lang="ru-RU" dirty="0" smtClean="0">
                <a:solidFill>
                  <a:schemeClr val="tx1"/>
                </a:solidFill>
              </a:rPr>
              <a:t>Примечание: штрафной круг – бежать от линии метания до обруча – цели, вокруг и обратно.</a:t>
            </a:r>
          </a:p>
          <a:p>
            <a:pPr algn="l"/>
            <a:r>
              <a:rPr lang="ru-RU" dirty="0" smtClean="0">
                <a:solidFill>
                  <a:schemeClr val="tx1"/>
                </a:solidFill>
              </a:rPr>
              <a:t>Тарелки на линию метания подносят запасные.</a:t>
            </a:r>
          </a:p>
          <a:p>
            <a:pPr algn="l"/>
            <a:endParaRPr lang="ru-RU" dirty="0">
              <a:solidFill>
                <a:schemeClr val="bg2">
                  <a:lumMod val="50000"/>
                </a:schemeClr>
              </a:solidFill>
            </a:endParaRPr>
          </a:p>
        </p:txBody>
      </p:sp>
      <p:sp>
        <p:nvSpPr>
          <p:cNvPr id="5" name="Содержимое 4"/>
          <p:cNvSpPr>
            <a:spLocks noGrp="1"/>
          </p:cNvSpPr>
          <p:nvPr>
            <p:ph sz="quarter" idx="2"/>
          </p:nvPr>
        </p:nvSpPr>
        <p:spPr>
          <a:xfrm>
            <a:off x="323528" y="332656"/>
            <a:ext cx="3888432" cy="3456384"/>
          </a:xfrm>
          <a:solidFill>
            <a:schemeClr val="accent2">
              <a:lumMod val="75000"/>
            </a:schemeClr>
          </a:solidFill>
        </p:spPr>
        <p:txBody>
          <a:bodyPr>
            <a:normAutofit fontScale="62500" lnSpcReduction="20000"/>
          </a:bodyPr>
          <a:lstStyle/>
          <a:p>
            <a:r>
              <a:rPr lang="ru-RU" b="1" dirty="0" smtClean="0"/>
              <a:t>«Перенос трех мячей»</a:t>
            </a:r>
            <a:endParaRPr lang="ru-RU" dirty="0" smtClean="0"/>
          </a:p>
          <a:p>
            <a:r>
              <a:rPr lang="ru-RU" dirty="0" smtClean="0"/>
              <a:t>Инвентарь: три волейбольных мяча.</a:t>
            </a:r>
          </a:p>
          <a:p>
            <a:r>
              <a:rPr lang="ru-RU" dirty="0" smtClean="0"/>
              <a:t>И. п. – у направляющего три мяча. По сигналу он бежит до обруча ( 20 м), кладет мячи в обруч, возвращается к команде передавая эстафету ударом в ладошку. Второй участник бежит до обруча и забирает мячи, возвращается и передает мячи из рук в руки. Финиш определяется по выполнении задания последним участником.</a:t>
            </a:r>
          </a:p>
          <a:p>
            <a:r>
              <a:rPr lang="ru-RU" dirty="0" smtClean="0"/>
              <a:t>Штраф – падение мяча при переносе, нарушение правил при передаче эстафеты 3 сек.</a:t>
            </a:r>
          </a:p>
          <a:p>
            <a:endParaRPr lang="ru-RU" dirty="0"/>
          </a:p>
        </p:txBody>
      </p:sp>
      <p:pic>
        <p:nvPicPr>
          <p:cNvPr id="7" name="Содержимое 6" descr="перенос мячей.jpg"/>
          <p:cNvPicPr>
            <a:picLocks noGrp="1" noChangeAspect="1"/>
          </p:cNvPicPr>
          <p:nvPr>
            <p:ph sz="quarter" idx="4"/>
          </p:nvPr>
        </p:nvPicPr>
        <p:blipFill>
          <a:blip r:embed="rId2" cstate="print">
            <a:lum bright="-10000" contrast="30000"/>
          </a:blip>
          <a:stretch>
            <a:fillRect/>
          </a:stretch>
        </p:blipFill>
        <p:spPr>
          <a:xfrm>
            <a:off x="4211960" y="332656"/>
            <a:ext cx="3456384" cy="3318129"/>
          </a:xfrm>
        </p:spPr>
      </p:pic>
      <p:pic>
        <p:nvPicPr>
          <p:cNvPr id="8" name="Рисунок 7" descr="5.jpg"/>
          <p:cNvPicPr>
            <a:picLocks noChangeAspect="1"/>
          </p:cNvPicPr>
          <p:nvPr/>
        </p:nvPicPr>
        <p:blipFill>
          <a:blip r:embed="rId3" cstate="print">
            <a:lum bright="-20000" contrast="30000"/>
          </a:blip>
          <a:stretch>
            <a:fillRect/>
          </a:stretch>
        </p:blipFill>
        <p:spPr>
          <a:xfrm>
            <a:off x="323528" y="3789040"/>
            <a:ext cx="3816424" cy="25922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861048"/>
            <a:ext cx="4402832" cy="2463552"/>
          </a:xfrm>
        </p:spPr>
        <p:txBody>
          <a:bodyPr/>
          <a:lstStyle/>
          <a:p>
            <a:endParaRPr lang="ru-RU" dirty="0"/>
          </a:p>
        </p:txBody>
      </p:sp>
      <p:sp>
        <p:nvSpPr>
          <p:cNvPr id="4" name="Текст 3"/>
          <p:cNvSpPr>
            <a:spLocks noGrp="1"/>
          </p:cNvSpPr>
          <p:nvPr>
            <p:ph type="body" sz="half" idx="3"/>
          </p:nvPr>
        </p:nvSpPr>
        <p:spPr>
          <a:xfrm>
            <a:off x="4860032" y="3861048"/>
            <a:ext cx="2952328" cy="2463552"/>
          </a:xfrm>
          <a:solidFill>
            <a:schemeClr val="accent4"/>
          </a:solidFill>
        </p:spPr>
        <p:txBody>
          <a:bodyPr/>
          <a:lstStyle/>
          <a:p>
            <a:pPr algn="l"/>
            <a:r>
              <a:rPr lang="ru-RU" dirty="0" smtClean="0">
                <a:solidFill>
                  <a:srgbClr val="0070C0"/>
                </a:solidFill>
              </a:rPr>
              <a:t>Подведение итогов. </a:t>
            </a:r>
            <a:endParaRPr lang="ru-RU" dirty="0" smtClean="0">
              <a:solidFill>
                <a:srgbClr val="0070C0"/>
              </a:solidFill>
            </a:endParaRPr>
          </a:p>
          <a:p>
            <a:pPr algn="l"/>
            <a:r>
              <a:rPr lang="ru-RU" dirty="0" smtClean="0">
                <a:solidFill>
                  <a:srgbClr val="0070C0"/>
                </a:solidFill>
              </a:rPr>
              <a:t>Награждение </a:t>
            </a:r>
            <a:r>
              <a:rPr lang="ru-RU" dirty="0" smtClean="0">
                <a:solidFill>
                  <a:srgbClr val="0070C0"/>
                </a:solidFill>
              </a:rPr>
              <a:t>участников.</a:t>
            </a:r>
          </a:p>
          <a:p>
            <a:endParaRPr lang="ru-RU" dirty="0"/>
          </a:p>
        </p:txBody>
      </p:sp>
      <p:pic>
        <p:nvPicPr>
          <p:cNvPr id="10" name="Содержимое 9" descr="3.jpg"/>
          <p:cNvPicPr>
            <a:picLocks noGrp="1" noChangeAspect="1"/>
          </p:cNvPicPr>
          <p:nvPr>
            <p:ph sz="quarter" idx="4"/>
          </p:nvPr>
        </p:nvPicPr>
        <p:blipFill>
          <a:blip r:embed="rId2" cstate="print">
            <a:lum bright="10000" contrast="20000"/>
          </a:blip>
          <a:stretch>
            <a:fillRect/>
          </a:stretch>
        </p:blipFill>
        <p:spPr>
          <a:xfrm>
            <a:off x="4860032" y="332656"/>
            <a:ext cx="2952328" cy="3528392"/>
          </a:xfrm>
        </p:spPr>
      </p:pic>
      <p:sp>
        <p:nvSpPr>
          <p:cNvPr id="9" name="Заголовок 1"/>
          <p:cNvSpPr>
            <a:spLocks noGrp="1"/>
          </p:cNvSpPr>
          <p:nvPr>
            <p:ph sz="quarter" idx="2"/>
          </p:nvPr>
        </p:nvSpPr>
        <p:spPr>
          <a:xfrm>
            <a:off x="395288" y="333375"/>
            <a:ext cx="4464744" cy="3527425"/>
          </a:xfrm>
          <a:solidFill>
            <a:srgbClr val="FFC000"/>
          </a:solidFill>
        </p:spPr>
        <p:txBody>
          <a:bodyPr>
            <a:normAutofit fontScale="55000" lnSpcReduction="20000"/>
          </a:bodyPr>
          <a:lstStyle/>
          <a:p>
            <a:endParaRPr lang="ru-RU" b="1" dirty="0" smtClean="0"/>
          </a:p>
          <a:p>
            <a:r>
              <a:rPr lang="ru-RU" b="1" dirty="0" smtClean="0">
                <a:solidFill>
                  <a:srgbClr val="0070C0"/>
                </a:solidFill>
              </a:rPr>
              <a:t>«</a:t>
            </a:r>
            <a:r>
              <a:rPr lang="ru-RU" b="1" dirty="0" smtClean="0">
                <a:solidFill>
                  <a:srgbClr val="0070C0"/>
                </a:solidFill>
              </a:rPr>
              <a:t>Туристическая эстафета»</a:t>
            </a:r>
            <a:endParaRPr lang="ru-RU" dirty="0" smtClean="0">
              <a:solidFill>
                <a:srgbClr val="0070C0"/>
              </a:solidFill>
            </a:endParaRPr>
          </a:p>
          <a:p>
            <a:r>
              <a:rPr lang="ru-RU" dirty="0" smtClean="0">
                <a:solidFill>
                  <a:srgbClr val="0070C0"/>
                </a:solidFill>
              </a:rPr>
              <a:t>Инвентарь: гимнастическая скамейка, 2 мата, веревка, рюкзак, в/мяч, сквозной мешок.</a:t>
            </a:r>
          </a:p>
          <a:p>
            <a:r>
              <a:rPr lang="ru-RU" dirty="0" smtClean="0">
                <a:solidFill>
                  <a:srgbClr val="0070C0"/>
                </a:solidFill>
              </a:rPr>
              <a:t>И. п. – у первого участника за спиной рюкзак, в котором лежит мяч. По сигналу участник пробегает 3 м до скамейки, проползает подтягиваясь на руках, бежит до веревки (натянутая поперек зала) и проползает под ней, снимает рюкзак, залезает по гимнастической стенке и вешает рюкзак на крючок. Спускается со стенки, проползает под веревкой, добегает до мешка (длина 3 м), проползает сквозь мешок и возвращается к линии страта. Второй выполнив все задания возвращается с рюкзаком.</a:t>
            </a:r>
          </a:p>
          <a:p>
            <a:r>
              <a:rPr lang="ru-RU" dirty="0" smtClean="0">
                <a:solidFill>
                  <a:srgbClr val="0070C0"/>
                </a:solidFill>
              </a:rPr>
              <a:t>Штраф – на скамейке участник не коснулся конца скамейки. Нарушение правил передачи эстафеты 3 сек.</a:t>
            </a:r>
          </a:p>
          <a:p>
            <a:endParaRPr lang="ru-RU" dirty="0"/>
          </a:p>
        </p:txBody>
      </p:sp>
      <p:pic>
        <p:nvPicPr>
          <p:cNvPr id="11" name="Рисунок 10" descr="награждение.jpg"/>
          <p:cNvPicPr>
            <a:picLocks noChangeAspect="1"/>
          </p:cNvPicPr>
          <p:nvPr/>
        </p:nvPicPr>
        <p:blipFill>
          <a:blip r:embed="rId3" cstate="print"/>
          <a:stretch>
            <a:fillRect/>
          </a:stretch>
        </p:blipFill>
        <p:spPr>
          <a:xfrm rot="373625">
            <a:off x="2687995" y="3880372"/>
            <a:ext cx="2088232" cy="1872208"/>
          </a:xfrm>
          <a:prstGeom prst="rect">
            <a:avLst/>
          </a:prstGeom>
        </p:spPr>
      </p:pic>
      <p:pic>
        <p:nvPicPr>
          <p:cNvPr id="12" name="Рисунок 11" descr="всем пока.jpg"/>
          <p:cNvPicPr>
            <a:picLocks noChangeAspect="1"/>
          </p:cNvPicPr>
          <p:nvPr/>
        </p:nvPicPr>
        <p:blipFill>
          <a:blip r:embed="rId4" cstate="print"/>
          <a:stretch>
            <a:fillRect/>
          </a:stretch>
        </p:blipFill>
        <p:spPr>
          <a:xfrm rot="629311">
            <a:off x="330713" y="4198665"/>
            <a:ext cx="2298880" cy="187220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118</TotalTime>
  <Words>691</Words>
  <Application>Microsoft Office PowerPoint</Application>
  <PresentationFormat>Экран (4:3)</PresentationFormat>
  <Paragraphs>43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Изящная</vt:lpstr>
      <vt:lpstr>Методическая разработка внеклассного мероприятия по физкультуре "Веселые старты"в 3 классе </vt:lpstr>
      <vt:lpstr>Комплекс эстафет</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Методическая разработка внеклассного мероприятия по физкультуре "Веселые старты"в 3 классе</dc:title>
  <dc:creator>Тавасиевы</dc:creator>
  <cp:lastModifiedBy>Тавасиевы</cp:lastModifiedBy>
  <cp:revision>10</cp:revision>
  <dcterms:created xsi:type="dcterms:W3CDTF">2014-12-22T19:05:49Z</dcterms:created>
  <dcterms:modified xsi:type="dcterms:W3CDTF">2014-12-22T21:04:43Z</dcterms:modified>
</cp:coreProperties>
</file>