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0" r:id="rId5"/>
    <p:sldId id="261" r:id="rId6"/>
    <p:sldId id="265" r:id="rId7"/>
    <p:sldId id="263" r:id="rId8"/>
    <p:sldId id="262"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FAFAAEC-E8AE-4ED5-9C2B-FF6410860652}" type="datetimeFigureOut">
              <a:rPr lang="ru-RU" smtClean="0"/>
              <a:pPr/>
              <a:t>31.01.2013</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ABEAA91-332C-4E4E-BB95-3879D6DDF243}"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AFAAEC-E8AE-4ED5-9C2B-FF6410860652}" type="datetimeFigureOut">
              <a:rPr lang="ru-RU" smtClean="0"/>
              <a:pPr/>
              <a:t>31.01.2013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ABEAA91-332C-4E4E-BB95-3879D6DDF243}"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AFAAEC-E8AE-4ED5-9C2B-FF6410860652}" type="datetimeFigureOut">
              <a:rPr lang="ru-RU" smtClean="0"/>
              <a:pPr/>
              <a:t>31.01.2013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ABEAA91-332C-4E4E-BB95-3879D6DDF243}"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AFAAEC-E8AE-4ED5-9C2B-FF6410860652}" type="datetimeFigureOut">
              <a:rPr lang="ru-RU" smtClean="0"/>
              <a:pPr/>
              <a:t>31.01.2013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ABEAA91-332C-4E4E-BB95-3879D6DDF243}" type="slidenum">
              <a:rPr lang="ru-RU" smtClean="0"/>
              <a:pPr/>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FAFAAEC-E8AE-4ED5-9C2B-FF6410860652}" type="datetimeFigureOut">
              <a:rPr lang="ru-RU" smtClean="0"/>
              <a:pPr/>
              <a:t>31.01.2013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ABEAA91-332C-4E4E-BB95-3879D6DDF243}" type="slidenum">
              <a:rPr lang="ru-RU" smtClean="0"/>
              <a:pPr/>
              <a:t>‹#›</a:t>
            </a:fld>
            <a:endParaRPr lang="ru-RU" dirty="0"/>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FAFAAEC-E8AE-4ED5-9C2B-FF6410860652}" type="datetimeFigureOut">
              <a:rPr lang="ru-RU" smtClean="0"/>
              <a:pPr/>
              <a:t>31.01.2013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ABEAA91-332C-4E4E-BB95-3879D6DDF243}" type="slidenum">
              <a:rPr lang="ru-RU" smtClean="0"/>
              <a:pPr/>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FAFAAEC-E8AE-4ED5-9C2B-FF6410860652}" type="datetimeFigureOut">
              <a:rPr lang="ru-RU" smtClean="0"/>
              <a:pPr/>
              <a:t>31.01.2013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ABEAA91-332C-4E4E-BB95-3879D6DDF243}"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FAFAAEC-E8AE-4ED5-9C2B-FF6410860652}" type="datetimeFigureOut">
              <a:rPr lang="ru-RU" smtClean="0"/>
              <a:pPr/>
              <a:t>31.01.2013</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ABEAA91-332C-4E4E-BB95-3879D6DDF243}" type="slidenum">
              <a:rPr lang="ru-RU" smtClean="0"/>
              <a:pPr/>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FAFAAEC-E8AE-4ED5-9C2B-FF6410860652}" type="datetimeFigureOut">
              <a:rPr lang="ru-RU" smtClean="0"/>
              <a:pPr/>
              <a:t>31.01.2013</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7ABEAA91-332C-4E4E-BB95-3879D6DDF243}"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6FAFAAEC-E8AE-4ED5-9C2B-FF6410860652}" type="datetimeFigureOut">
              <a:rPr lang="ru-RU" smtClean="0"/>
              <a:pPr/>
              <a:t>31.01.2013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ABEAA91-332C-4E4E-BB95-3879D6DDF243}"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FAFAAEC-E8AE-4ED5-9C2B-FF6410860652}" type="datetimeFigureOut">
              <a:rPr lang="ru-RU" smtClean="0"/>
              <a:pPr/>
              <a:t>31.01.2013</a:t>
            </a:fld>
            <a:endParaRPr lang="ru-RU"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ABEAA91-332C-4E4E-BB95-3879D6DDF243}" type="slidenum">
              <a:rPr lang="ru-RU" smtClean="0"/>
              <a:pPr/>
              <a:t>‹#›</a:t>
            </a:fld>
            <a:endParaRPr lang="ru-RU"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FAFAAEC-E8AE-4ED5-9C2B-FF6410860652}" type="datetimeFigureOut">
              <a:rPr lang="ru-RU" smtClean="0"/>
              <a:pPr/>
              <a:t>31.01.2013</a:t>
            </a:fld>
            <a:endParaRPr lang="ru-RU"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ABEAA91-332C-4E4E-BB95-3879D6DDF243}"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hyperlink" Target="http://www.microsoft.com/rus/produks/&#1080;&#1084;&#1103;.zip"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ilto:mirikt@mail.ru"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000240"/>
            <a:ext cx="8929750"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Глобальная компьютерная сеть Интернет</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1857356" y="5929330"/>
            <a:ext cx="7000924" cy="369332"/>
          </a:xfrm>
          <a:prstGeom prst="rect">
            <a:avLst/>
          </a:prstGeom>
          <a:noFill/>
        </p:spPr>
        <p:txBody>
          <a:bodyPr wrap="square" rtlCol="0">
            <a:spAutoFit/>
          </a:bodyPr>
          <a:lstStyle/>
          <a:p>
            <a:r>
              <a:rPr lang="ru-RU" dirty="0" smtClean="0"/>
              <a:t>Подготовила учитель информатики МБОУ КСОШ№3 </a:t>
            </a:r>
            <a:r>
              <a:rPr lang="ru-RU" dirty="0" err="1" smtClean="0"/>
              <a:t>Алпацкая</a:t>
            </a:r>
            <a:r>
              <a:rPr lang="ru-RU" dirty="0" smtClean="0"/>
              <a:t> М.А.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1857364"/>
            <a:ext cx="8229600" cy="242889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4000" b="0" i="0" u="none" strike="noStrike" kern="1200" cap="none" spc="0" normalizeH="0" baseline="0" noProof="0" dirty="0" smtClean="0">
                <a:ln>
                  <a:noFill/>
                </a:ln>
                <a:solidFill>
                  <a:schemeClr val="tx1"/>
                </a:solidFill>
                <a:effectLst/>
                <a:uLnTx/>
                <a:uFillTx/>
                <a:latin typeface="+mn-lt"/>
                <a:ea typeface="+mn-ea"/>
                <a:cs typeface="+mn-cs"/>
              </a:rPr>
              <a:t>Доменное имя</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www.serge-flamel.narod.ru</a:t>
            </a:r>
            <a:endParaRPr kumimoji="0" lang="ru-RU" sz="4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lang="ru-RU" sz="3200" dirty="0" smtClean="0">
                <a:latin typeface="Arial" charset="0"/>
              </a:rPr>
              <a:t>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Прямоугольник 2"/>
          <p:cNvSpPr/>
          <p:nvPr/>
        </p:nvSpPr>
        <p:spPr>
          <a:xfrm>
            <a:off x="6286512" y="3214686"/>
            <a:ext cx="2214562" cy="369332"/>
          </a:xfrm>
          <a:prstGeom prst="rect">
            <a:avLst/>
          </a:prstGeom>
        </p:spPr>
        <p:txBody>
          <a:bodyPr wrap="square">
            <a:spAutoFit/>
          </a:bodyPr>
          <a:lstStyle/>
          <a:p>
            <a:pPr>
              <a:spcBef>
                <a:spcPct val="50000"/>
              </a:spcBef>
            </a:pPr>
            <a:r>
              <a:rPr lang="ru-RU" dirty="0" smtClean="0">
                <a:latin typeface="Arial" charset="0"/>
              </a:rPr>
              <a:t>Корневой домен</a:t>
            </a:r>
            <a:endParaRPr lang="ru-RU" dirty="0">
              <a:latin typeface="Arial" charset="0"/>
            </a:endParaRPr>
          </a:p>
        </p:txBody>
      </p:sp>
      <p:sp>
        <p:nvSpPr>
          <p:cNvPr id="4" name="Прямоугольник 3"/>
          <p:cNvSpPr/>
          <p:nvPr/>
        </p:nvSpPr>
        <p:spPr>
          <a:xfrm>
            <a:off x="2500298" y="3214686"/>
            <a:ext cx="1954381" cy="369332"/>
          </a:xfrm>
          <a:prstGeom prst="rect">
            <a:avLst/>
          </a:prstGeom>
        </p:spPr>
        <p:txBody>
          <a:bodyPr wrap="none">
            <a:spAutoFit/>
          </a:bodyPr>
          <a:lstStyle/>
          <a:p>
            <a:pPr>
              <a:spcBef>
                <a:spcPct val="50000"/>
              </a:spcBef>
            </a:pPr>
            <a:r>
              <a:rPr lang="ru-RU" dirty="0" smtClean="0">
                <a:latin typeface="Arial" charset="0"/>
              </a:rPr>
              <a:t>Домен </a:t>
            </a:r>
            <a:r>
              <a:rPr lang="en-US" dirty="0" smtClean="0">
                <a:latin typeface="Arial" charset="0"/>
              </a:rPr>
              <a:t>III</a:t>
            </a:r>
            <a:r>
              <a:rPr lang="ru-RU" dirty="0" smtClean="0">
                <a:latin typeface="Arial" charset="0"/>
              </a:rPr>
              <a:t> уровня</a:t>
            </a:r>
          </a:p>
        </p:txBody>
      </p:sp>
      <p:sp>
        <p:nvSpPr>
          <p:cNvPr id="5" name="Прямоугольник 4"/>
          <p:cNvSpPr/>
          <p:nvPr/>
        </p:nvSpPr>
        <p:spPr>
          <a:xfrm>
            <a:off x="571472" y="3286124"/>
            <a:ext cx="1640834" cy="369332"/>
          </a:xfrm>
          <a:prstGeom prst="rect">
            <a:avLst/>
          </a:prstGeom>
        </p:spPr>
        <p:txBody>
          <a:bodyPr wrap="none">
            <a:spAutoFit/>
          </a:bodyPr>
          <a:lstStyle/>
          <a:p>
            <a:r>
              <a:rPr lang="ru-RU" dirty="0" smtClean="0">
                <a:latin typeface="Arial" charset="0"/>
              </a:rPr>
              <a:t> Имя сервера</a:t>
            </a:r>
            <a:endParaRPr lang="ru-RU" dirty="0"/>
          </a:p>
        </p:txBody>
      </p:sp>
      <p:sp>
        <p:nvSpPr>
          <p:cNvPr id="6" name="Прямоугольник 5"/>
          <p:cNvSpPr/>
          <p:nvPr/>
        </p:nvSpPr>
        <p:spPr>
          <a:xfrm>
            <a:off x="4429124" y="3214686"/>
            <a:ext cx="2000264" cy="369332"/>
          </a:xfrm>
          <a:prstGeom prst="rect">
            <a:avLst/>
          </a:prstGeom>
        </p:spPr>
        <p:txBody>
          <a:bodyPr wrap="square">
            <a:spAutoFit/>
          </a:bodyPr>
          <a:lstStyle/>
          <a:p>
            <a:pPr>
              <a:spcBef>
                <a:spcPct val="50000"/>
              </a:spcBef>
            </a:pPr>
            <a:r>
              <a:rPr lang="ru-RU" dirty="0" smtClean="0">
                <a:latin typeface="Arial" charset="0"/>
              </a:rPr>
              <a:t>Домен </a:t>
            </a:r>
            <a:r>
              <a:rPr lang="en-US" dirty="0" smtClean="0">
                <a:latin typeface="Arial" charset="0"/>
              </a:rPr>
              <a:t>II</a:t>
            </a:r>
            <a:r>
              <a:rPr lang="ru-RU" dirty="0" smtClean="0">
                <a:latin typeface="Arial" charset="0"/>
              </a:rPr>
              <a:t> уровня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928670"/>
            <a:ext cx="6643734" cy="5016758"/>
          </a:xfrm>
          <a:prstGeom prst="rect">
            <a:avLst/>
          </a:prstGeom>
          <a:noFill/>
        </p:spPr>
        <p:txBody>
          <a:bodyPr wrap="square" rtlCol="0">
            <a:spAutoFit/>
          </a:bodyPr>
          <a:lstStyle/>
          <a:p>
            <a:r>
              <a:rPr lang="ru-RU" sz="4000" b="1" i="1" u="sng" dirty="0" smtClean="0"/>
              <a:t>В виде цифр:</a:t>
            </a:r>
          </a:p>
          <a:p>
            <a:endParaRPr lang="ru-RU" sz="4000" b="1" i="1" u="sng" dirty="0" smtClean="0"/>
          </a:p>
          <a:p>
            <a:pPr lvl="1">
              <a:buFont typeface="Arial" pitchFamily="34" charset="0"/>
              <a:buChar char="•"/>
            </a:pPr>
            <a:r>
              <a:rPr lang="ru-RU" sz="4000" b="1" i="1" dirty="0" smtClean="0"/>
              <a:t>81.19.70.1 – </a:t>
            </a:r>
            <a:r>
              <a:rPr lang="en-US" sz="4000" b="1" i="1" dirty="0" smtClean="0"/>
              <a:t>Rambler.ru</a:t>
            </a:r>
            <a:endParaRPr lang="ru-RU" sz="4000" b="1" i="1" dirty="0" smtClean="0"/>
          </a:p>
          <a:p>
            <a:pPr lvl="1">
              <a:buFont typeface="Arial" pitchFamily="34" charset="0"/>
              <a:buChar char="•"/>
            </a:pPr>
            <a:endParaRPr lang="en-US" sz="4000" b="1" i="1" dirty="0" smtClean="0"/>
          </a:p>
          <a:p>
            <a:pPr lvl="1">
              <a:buFont typeface="Arial" pitchFamily="34" charset="0"/>
              <a:buChar char="•"/>
            </a:pPr>
            <a:r>
              <a:rPr lang="en-US" sz="4000" b="1" i="1" dirty="0" smtClean="0"/>
              <a:t>93.158.134.3 – Yandex.ru</a:t>
            </a:r>
            <a:endParaRPr lang="ru-RU" sz="4000" b="1" i="1" dirty="0" smtClean="0"/>
          </a:p>
          <a:p>
            <a:pPr lvl="1"/>
            <a:endParaRPr lang="en-US" sz="4000" b="1" i="1" dirty="0" smtClean="0"/>
          </a:p>
          <a:p>
            <a:pPr lvl="1">
              <a:buFont typeface="Arial" pitchFamily="34" charset="0"/>
              <a:buChar char="•"/>
            </a:pPr>
            <a:r>
              <a:rPr lang="en-US" sz="4000" b="1" i="1" dirty="0" smtClean="0"/>
              <a:t>194.67.57.226 – Mail.ru</a:t>
            </a:r>
            <a:endParaRPr lang="ru-RU" sz="4000" b="1" i="1" dirty="0" smtClean="0"/>
          </a:p>
          <a:p>
            <a:endParaRPr lang="ru-RU"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357166"/>
            <a:ext cx="7572428" cy="707886"/>
          </a:xfrm>
          <a:prstGeom prst="rect">
            <a:avLst/>
          </a:prstGeom>
        </p:spPr>
        <p:txBody>
          <a:bodyPr wrap="square">
            <a:spAutoFit/>
          </a:bodyPr>
          <a:lstStyle/>
          <a:p>
            <a:r>
              <a:rPr lang="ru-RU" sz="4000" b="1" i="1" u="sng" dirty="0" smtClean="0">
                <a:solidFill>
                  <a:srgbClr val="FF0000"/>
                </a:solidFill>
                <a:latin typeface="Times New Roman" pitchFamily="18" charset="0"/>
                <a:cs typeface="Times New Roman" pitchFamily="18" charset="0"/>
              </a:rPr>
              <a:t>Адресация в сети Интернет</a:t>
            </a:r>
            <a:endParaRPr lang="ru-RU" sz="4000" b="1" i="1" u="sng" dirty="0">
              <a:solidFill>
                <a:srgbClr val="FF0000"/>
              </a:solidFill>
              <a:latin typeface="Times New Roman" pitchFamily="18" charset="0"/>
              <a:cs typeface="Times New Roman" pitchFamily="18" charset="0"/>
            </a:endParaRPr>
          </a:p>
        </p:txBody>
      </p:sp>
      <p:sp>
        <p:nvSpPr>
          <p:cNvPr id="3" name="Прямоугольник 2"/>
          <p:cNvSpPr/>
          <p:nvPr/>
        </p:nvSpPr>
        <p:spPr>
          <a:xfrm>
            <a:off x="0" y="1214422"/>
            <a:ext cx="9144000" cy="4031873"/>
          </a:xfrm>
          <a:prstGeom prst="rect">
            <a:avLst/>
          </a:prstGeom>
        </p:spPr>
        <p:txBody>
          <a:bodyPr wrap="square">
            <a:spAutoFit/>
          </a:bodyPr>
          <a:lstStyle/>
          <a:p>
            <a:pPr algn="just">
              <a:lnSpc>
                <a:spcPct val="80000"/>
              </a:lnSpc>
            </a:pPr>
            <a:r>
              <a:rPr lang="ru-RU" sz="4000" b="1" i="1" dirty="0" smtClean="0">
                <a:latin typeface="Times New Roman" pitchFamily="18" charset="0"/>
                <a:cs typeface="Times New Roman" pitchFamily="18" charset="0"/>
              </a:rPr>
              <a:t>	В настоящее время существуют 5 доменов верхнего уровня без регистрационных ограничений:</a:t>
            </a:r>
          </a:p>
          <a:p>
            <a:pPr marL="1200150" lvl="1" indent="-742950">
              <a:lnSpc>
                <a:spcPct val="80000"/>
              </a:lnSpc>
              <a:buFont typeface="+mj-lt"/>
              <a:buAutoNum type="arabicParenR"/>
            </a:pPr>
            <a:r>
              <a:rPr lang="ru-RU" sz="4000" b="1" i="1" dirty="0" smtClean="0">
                <a:latin typeface="Times New Roman" pitchFamily="18" charset="0"/>
                <a:cs typeface="Times New Roman" pitchFamily="18" charset="0"/>
              </a:rPr>
              <a:t>.</a:t>
            </a:r>
            <a:r>
              <a:rPr lang="ru-RU" sz="4000" b="1" i="1" dirty="0" err="1" smtClean="0">
                <a:latin typeface="Times New Roman" pitchFamily="18" charset="0"/>
                <a:cs typeface="Times New Roman" pitchFamily="18" charset="0"/>
              </a:rPr>
              <a:t>com</a:t>
            </a:r>
            <a:endParaRPr lang="ru-RU" sz="4000" b="1" i="1" dirty="0" smtClean="0">
              <a:latin typeface="Times New Roman" pitchFamily="18" charset="0"/>
              <a:cs typeface="Times New Roman" pitchFamily="18" charset="0"/>
            </a:endParaRPr>
          </a:p>
          <a:p>
            <a:pPr marL="1200150" lvl="1" indent="-742950">
              <a:lnSpc>
                <a:spcPct val="80000"/>
              </a:lnSpc>
              <a:buFont typeface="+mj-lt"/>
              <a:buAutoNum type="arabicParenR"/>
            </a:pPr>
            <a:r>
              <a:rPr lang="ru-RU" sz="4000" b="1" i="1" dirty="0" smtClean="0">
                <a:latin typeface="Times New Roman" pitchFamily="18" charset="0"/>
                <a:cs typeface="Times New Roman" pitchFamily="18" charset="0"/>
              </a:rPr>
              <a:t>.</a:t>
            </a:r>
            <a:r>
              <a:rPr lang="ru-RU" sz="4000" b="1" i="1" dirty="0" err="1" smtClean="0">
                <a:latin typeface="Times New Roman" pitchFamily="18" charset="0"/>
                <a:cs typeface="Times New Roman" pitchFamily="18" charset="0"/>
              </a:rPr>
              <a:t>net</a:t>
            </a:r>
            <a:endParaRPr lang="ru-RU" sz="4000" b="1" i="1" dirty="0" smtClean="0">
              <a:latin typeface="Times New Roman" pitchFamily="18" charset="0"/>
              <a:cs typeface="Times New Roman" pitchFamily="18" charset="0"/>
            </a:endParaRPr>
          </a:p>
          <a:p>
            <a:pPr marL="1200150" lvl="1" indent="-742950">
              <a:lnSpc>
                <a:spcPct val="80000"/>
              </a:lnSpc>
              <a:buFont typeface="+mj-lt"/>
              <a:buAutoNum type="arabicParenR"/>
            </a:pPr>
            <a:r>
              <a:rPr lang="ru-RU" sz="4000" b="1" i="1" dirty="0" smtClean="0">
                <a:latin typeface="Times New Roman" pitchFamily="18" charset="0"/>
                <a:cs typeface="Times New Roman" pitchFamily="18" charset="0"/>
              </a:rPr>
              <a:t>.</a:t>
            </a:r>
            <a:r>
              <a:rPr lang="ru-RU" sz="4000" b="1" i="1" dirty="0" err="1" smtClean="0">
                <a:latin typeface="Times New Roman" pitchFamily="18" charset="0"/>
                <a:cs typeface="Times New Roman" pitchFamily="18" charset="0"/>
              </a:rPr>
              <a:t>org</a:t>
            </a:r>
            <a:endParaRPr lang="ru-RU" sz="4000" b="1" i="1" dirty="0" smtClean="0">
              <a:latin typeface="Times New Roman" pitchFamily="18" charset="0"/>
              <a:cs typeface="Times New Roman" pitchFamily="18" charset="0"/>
            </a:endParaRPr>
          </a:p>
          <a:p>
            <a:pPr marL="1200150" lvl="1" indent="-742950">
              <a:lnSpc>
                <a:spcPct val="80000"/>
              </a:lnSpc>
              <a:buFont typeface="+mj-lt"/>
              <a:buAutoNum type="arabicParenR"/>
            </a:pPr>
            <a:r>
              <a:rPr lang="ru-RU" sz="4000" b="1" i="1" dirty="0" smtClean="0">
                <a:latin typeface="Times New Roman" pitchFamily="18" charset="0"/>
                <a:cs typeface="Times New Roman" pitchFamily="18" charset="0"/>
              </a:rPr>
              <a:t>.</a:t>
            </a:r>
            <a:r>
              <a:rPr lang="ru-RU" sz="4000" b="1" i="1" dirty="0" err="1" smtClean="0">
                <a:latin typeface="Times New Roman" pitchFamily="18" charset="0"/>
                <a:cs typeface="Times New Roman" pitchFamily="18" charset="0"/>
              </a:rPr>
              <a:t>info</a:t>
            </a:r>
            <a:endParaRPr lang="ru-RU" sz="4000" b="1" i="1" dirty="0" smtClean="0">
              <a:latin typeface="Times New Roman" pitchFamily="18" charset="0"/>
              <a:cs typeface="Times New Roman" pitchFamily="18" charset="0"/>
            </a:endParaRPr>
          </a:p>
          <a:p>
            <a:pPr marL="1200150" lvl="1" indent="-742950">
              <a:lnSpc>
                <a:spcPct val="80000"/>
              </a:lnSpc>
              <a:buFont typeface="+mj-lt"/>
              <a:buAutoNum type="arabicParenR"/>
            </a:pPr>
            <a:r>
              <a:rPr lang="ru-RU" sz="4000" b="1" i="1" dirty="0" smtClean="0">
                <a:latin typeface="Times New Roman" pitchFamily="18" charset="0"/>
                <a:cs typeface="Times New Roman" pitchFamily="18" charset="0"/>
              </a:rPr>
              <a:t>.</a:t>
            </a:r>
            <a:r>
              <a:rPr lang="ru-RU" sz="4000" b="1" i="1" dirty="0" err="1" smtClean="0">
                <a:latin typeface="Times New Roman" pitchFamily="18" charset="0"/>
                <a:cs typeface="Times New Roman" pitchFamily="18" charset="0"/>
              </a:rPr>
              <a:t>biz</a:t>
            </a:r>
            <a:endParaRPr lang="ru-RU" sz="4000" b="1" i="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0"/>
            <a:ext cx="8715436" cy="954107"/>
          </a:xfrm>
          <a:prstGeom prst="rect">
            <a:avLst/>
          </a:prstGeom>
        </p:spPr>
        <p:txBody>
          <a:bodyPr wrap="square">
            <a:spAutoFit/>
          </a:bodyPr>
          <a:lstStyle/>
          <a:p>
            <a:pPr algn="ctr"/>
            <a:r>
              <a:rPr lang="ru-RU" sz="2800" b="1" i="1" u="sng" dirty="0" smtClean="0">
                <a:solidFill>
                  <a:srgbClr val="FF0000"/>
                </a:solidFill>
                <a:latin typeface="Times New Roman" pitchFamily="18" charset="0"/>
                <a:cs typeface="Times New Roman" pitchFamily="18" charset="0"/>
              </a:rPr>
              <a:t>Система доменных имен подразделяет компьютеры по географическим или тематическим областям</a:t>
            </a:r>
            <a:endParaRPr lang="ru-RU" sz="2800" b="1" i="1" u="sng" dirty="0">
              <a:solidFill>
                <a:srgbClr val="FF0000"/>
              </a:solidFill>
            </a:endParaRPr>
          </a:p>
        </p:txBody>
      </p:sp>
      <p:graphicFrame>
        <p:nvGraphicFramePr>
          <p:cNvPr id="5" name="Содержимое 3"/>
          <p:cNvGraphicFramePr>
            <a:graphicFrameLocks/>
          </p:cNvGraphicFramePr>
          <p:nvPr/>
        </p:nvGraphicFramePr>
        <p:xfrm>
          <a:off x="428625" y="1142985"/>
          <a:ext cx="8229600" cy="5214972"/>
        </p:xfrm>
        <a:graphic>
          <a:graphicData uri="http://schemas.openxmlformats.org/drawingml/2006/table">
            <a:tbl>
              <a:tblPr firstRow="1" bandRow="1">
                <a:tableStyleId>{2D5ABB26-0587-4C30-8999-92F81FD0307C}</a:tableStyleId>
              </a:tblPr>
              <a:tblGrid>
                <a:gridCol w="1614470"/>
                <a:gridCol w="2071702"/>
                <a:gridCol w="2071702"/>
                <a:gridCol w="2471726"/>
              </a:tblGrid>
              <a:tr h="991276">
                <a:tc gridSpan="2">
                  <a:txBody>
                    <a:bodyPr/>
                    <a:lstStyle/>
                    <a:p>
                      <a:pPr algn="ctr"/>
                      <a:r>
                        <a:rPr lang="ru-RU" sz="2000" b="1" i="1" u="sng" dirty="0" smtClean="0">
                          <a:solidFill>
                            <a:srgbClr val="002060"/>
                          </a:solidFill>
                          <a:latin typeface="Times New Roman" pitchFamily="18" charset="0"/>
                          <a:cs typeface="Times New Roman" pitchFamily="18" charset="0"/>
                        </a:rPr>
                        <a:t>Географические </a:t>
                      </a:r>
                    </a:p>
                    <a:p>
                      <a:pPr algn="ctr"/>
                      <a:r>
                        <a:rPr lang="ru-RU" sz="2000" b="1" i="1" u="sng" dirty="0" smtClean="0">
                          <a:solidFill>
                            <a:srgbClr val="002060"/>
                          </a:solidFill>
                          <a:latin typeface="Times New Roman" pitchFamily="18" charset="0"/>
                          <a:cs typeface="Times New Roman" pitchFamily="18" charset="0"/>
                        </a:rPr>
                        <a:t>имена доменов</a:t>
                      </a:r>
                      <a:endParaRPr lang="ru-RU" sz="2000" b="1" i="1" u="sng"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gridSpan="2">
                  <a:txBody>
                    <a:bodyPr/>
                    <a:lstStyle/>
                    <a:p>
                      <a:pPr algn="ctr"/>
                      <a:r>
                        <a:rPr lang="ru-RU" sz="2000" b="1" i="1" u="sng" dirty="0" smtClean="0">
                          <a:solidFill>
                            <a:srgbClr val="002060"/>
                          </a:solidFill>
                          <a:latin typeface="Times New Roman" pitchFamily="18" charset="0"/>
                          <a:cs typeface="Times New Roman" pitchFamily="18" charset="0"/>
                        </a:rPr>
                        <a:t>Тематические</a:t>
                      </a:r>
                      <a:r>
                        <a:rPr lang="ru-RU" sz="2000" b="1" i="1" u="sng" baseline="0" dirty="0" smtClean="0">
                          <a:solidFill>
                            <a:srgbClr val="002060"/>
                          </a:solidFill>
                          <a:latin typeface="Times New Roman" pitchFamily="18" charset="0"/>
                          <a:cs typeface="Times New Roman" pitchFamily="18" charset="0"/>
                        </a:rPr>
                        <a:t> (организационные) </a:t>
                      </a:r>
                    </a:p>
                    <a:p>
                      <a:pPr algn="ctr"/>
                      <a:r>
                        <a:rPr lang="ru-RU" sz="2000" b="1" i="1" u="sng" baseline="0" dirty="0" smtClean="0">
                          <a:solidFill>
                            <a:srgbClr val="002060"/>
                          </a:solidFill>
                          <a:latin typeface="Times New Roman" pitchFamily="18" charset="0"/>
                          <a:cs typeface="Times New Roman" pitchFamily="18" charset="0"/>
                        </a:rPr>
                        <a:t>имена доменов</a:t>
                      </a:r>
                      <a:endParaRPr lang="ru-RU" sz="2000" b="1" i="1" u="sng"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991276">
                <a:tc>
                  <a:txBody>
                    <a:bodyPr/>
                    <a:lstStyle/>
                    <a:p>
                      <a:r>
                        <a:rPr lang="en-US" sz="2000" b="1" i="1" dirty="0" err="1" smtClean="0">
                          <a:solidFill>
                            <a:srgbClr val="002060"/>
                          </a:solidFill>
                          <a:latin typeface="Times New Roman" pitchFamily="18" charset="0"/>
                          <a:cs typeface="Times New Roman" pitchFamily="18" charset="0"/>
                        </a:rPr>
                        <a:t>ru</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i="1" dirty="0" smtClean="0">
                          <a:solidFill>
                            <a:srgbClr val="002060"/>
                          </a:solidFill>
                          <a:latin typeface="Times New Roman" pitchFamily="18" charset="0"/>
                          <a:cs typeface="Times New Roman" pitchFamily="18" charset="0"/>
                        </a:rPr>
                        <a:t>Россия</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i="1" dirty="0" err="1" smtClean="0">
                          <a:solidFill>
                            <a:srgbClr val="002060"/>
                          </a:solidFill>
                          <a:latin typeface="Times New Roman" pitchFamily="18" charset="0"/>
                          <a:cs typeface="Times New Roman" pitchFamily="18" charset="0"/>
                        </a:rPr>
                        <a:t>gov</a:t>
                      </a:r>
                      <a:r>
                        <a:rPr lang="en-US" sz="2000" b="1" i="1" dirty="0" smtClean="0">
                          <a:solidFill>
                            <a:srgbClr val="002060"/>
                          </a:solidFill>
                          <a:latin typeface="Times New Roman" pitchFamily="18" charset="0"/>
                          <a:cs typeface="Times New Roman" pitchFamily="18" charset="0"/>
                        </a:rPr>
                        <a:t> (government</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i="1" dirty="0" smtClean="0">
                          <a:solidFill>
                            <a:srgbClr val="002060"/>
                          </a:solidFill>
                          <a:latin typeface="Times New Roman" pitchFamily="18" charset="0"/>
                          <a:cs typeface="Times New Roman" pitchFamily="18" charset="0"/>
                        </a:rPr>
                        <a:t>Правительственные</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286">
                <a:tc>
                  <a:txBody>
                    <a:bodyPr/>
                    <a:lstStyle/>
                    <a:p>
                      <a:r>
                        <a:rPr lang="en-US" sz="2000" b="1" i="1" dirty="0" err="1" smtClean="0">
                          <a:solidFill>
                            <a:srgbClr val="002060"/>
                          </a:solidFill>
                          <a:latin typeface="Times New Roman" pitchFamily="18" charset="0"/>
                          <a:cs typeface="Times New Roman" pitchFamily="18" charset="0"/>
                        </a:rPr>
                        <a:t>fr</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i="1" dirty="0" smtClean="0">
                          <a:solidFill>
                            <a:srgbClr val="002060"/>
                          </a:solidFill>
                          <a:latin typeface="Times New Roman" pitchFamily="18" charset="0"/>
                          <a:cs typeface="Times New Roman" pitchFamily="18" charset="0"/>
                        </a:rPr>
                        <a:t>Франция</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i="1" dirty="0" smtClean="0">
                          <a:solidFill>
                            <a:srgbClr val="002060"/>
                          </a:solidFill>
                          <a:latin typeface="Times New Roman" pitchFamily="18" charset="0"/>
                          <a:cs typeface="Times New Roman" pitchFamily="18" charset="0"/>
                        </a:rPr>
                        <a:t>mil</a:t>
                      </a:r>
                      <a:r>
                        <a:rPr lang="en-US" sz="2000" b="1" i="1" baseline="0" dirty="0" smtClean="0">
                          <a:solidFill>
                            <a:srgbClr val="002060"/>
                          </a:solidFill>
                          <a:latin typeface="Times New Roman" pitchFamily="18" charset="0"/>
                          <a:cs typeface="Times New Roman" pitchFamily="18" charset="0"/>
                        </a:rPr>
                        <a:t> (military)</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i="1" dirty="0" smtClean="0">
                          <a:solidFill>
                            <a:srgbClr val="002060"/>
                          </a:solidFill>
                          <a:latin typeface="Times New Roman" pitchFamily="18" charset="0"/>
                          <a:cs typeface="Times New Roman" pitchFamily="18" charset="0"/>
                        </a:rPr>
                        <a:t>Военные</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286">
                <a:tc>
                  <a:txBody>
                    <a:bodyPr/>
                    <a:lstStyle/>
                    <a:p>
                      <a:r>
                        <a:rPr lang="en-US" sz="2000" b="1" i="1" dirty="0" smtClean="0">
                          <a:solidFill>
                            <a:srgbClr val="002060"/>
                          </a:solidFill>
                          <a:latin typeface="Times New Roman" pitchFamily="18" charset="0"/>
                          <a:cs typeface="Times New Roman" pitchFamily="18" charset="0"/>
                        </a:rPr>
                        <a:t>de</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i="1" dirty="0" smtClean="0">
                          <a:solidFill>
                            <a:srgbClr val="002060"/>
                          </a:solidFill>
                          <a:latin typeface="Times New Roman" pitchFamily="18" charset="0"/>
                          <a:cs typeface="Times New Roman" pitchFamily="18" charset="0"/>
                        </a:rPr>
                        <a:t>Германия</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i="1" dirty="0" err="1" smtClean="0">
                          <a:solidFill>
                            <a:srgbClr val="002060"/>
                          </a:solidFill>
                          <a:latin typeface="Times New Roman" pitchFamily="18" charset="0"/>
                          <a:cs typeface="Times New Roman" pitchFamily="18" charset="0"/>
                        </a:rPr>
                        <a:t>edu</a:t>
                      </a:r>
                      <a:r>
                        <a:rPr lang="en-US" sz="2000" b="1" i="1" dirty="0" smtClean="0">
                          <a:solidFill>
                            <a:srgbClr val="002060"/>
                          </a:solidFill>
                          <a:latin typeface="Times New Roman" pitchFamily="18" charset="0"/>
                          <a:cs typeface="Times New Roman" pitchFamily="18" charset="0"/>
                        </a:rPr>
                        <a:t> (</a:t>
                      </a:r>
                      <a:r>
                        <a:rPr lang="en-US" sz="2000" b="1" i="1" dirty="0" err="1" smtClean="0">
                          <a:solidFill>
                            <a:srgbClr val="002060"/>
                          </a:solidFill>
                          <a:latin typeface="Times New Roman" pitchFamily="18" charset="0"/>
                          <a:cs typeface="Times New Roman" pitchFamily="18" charset="0"/>
                        </a:rPr>
                        <a:t>educatianal</a:t>
                      </a:r>
                      <a:r>
                        <a:rPr lang="en-US" sz="2000" b="1" i="1" dirty="0" smtClean="0">
                          <a:solidFill>
                            <a:srgbClr val="002060"/>
                          </a:solidFill>
                          <a:latin typeface="Times New Roman" pitchFamily="18" charset="0"/>
                          <a:cs typeface="Times New Roman" pitchFamily="18" charset="0"/>
                        </a:rPr>
                        <a:t>)</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i="1" dirty="0" smtClean="0">
                          <a:solidFill>
                            <a:srgbClr val="002060"/>
                          </a:solidFill>
                          <a:latin typeface="Times New Roman" pitchFamily="18" charset="0"/>
                          <a:cs typeface="Times New Roman" pitchFamily="18" charset="0"/>
                        </a:rPr>
                        <a:t>Образовательные</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286">
                <a:tc>
                  <a:txBody>
                    <a:bodyPr/>
                    <a:lstStyle/>
                    <a:p>
                      <a:r>
                        <a:rPr lang="en-US" sz="2000" b="1" i="1" dirty="0" smtClean="0">
                          <a:solidFill>
                            <a:srgbClr val="002060"/>
                          </a:solidFill>
                          <a:latin typeface="Times New Roman" pitchFamily="18" charset="0"/>
                          <a:cs typeface="Times New Roman" pitchFamily="18" charset="0"/>
                        </a:rPr>
                        <a:t>us</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i="1" dirty="0" smtClean="0">
                          <a:solidFill>
                            <a:srgbClr val="002060"/>
                          </a:solidFill>
                          <a:latin typeface="Times New Roman" pitchFamily="18" charset="0"/>
                          <a:cs typeface="Times New Roman" pitchFamily="18" charset="0"/>
                        </a:rPr>
                        <a:t>США</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i="1" dirty="0" smtClean="0">
                          <a:solidFill>
                            <a:srgbClr val="002060"/>
                          </a:solidFill>
                          <a:latin typeface="Times New Roman" pitchFamily="18" charset="0"/>
                          <a:cs typeface="Times New Roman" pitchFamily="18" charset="0"/>
                        </a:rPr>
                        <a:t>com (</a:t>
                      </a:r>
                      <a:r>
                        <a:rPr lang="en-US" sz="2000" b="1" i="1" dirty="0" err="1" smtClean="0">
                          <a:solidFill>
                            <a:srgbClr val="002060"/>
                          </a:solidFill>
                          <a:latin typeface="Times New Roman" pitchFamily="18" charset="0"/>
                          <a:cs typeface="Times New Roman" pitchFamily="18" charset="0"/>
                        </a:rPr>
                        <a:t>comersal</a:t>
                      </a:r>
                      <a:r>
                        <a:rPr lang="en-US" sz="2000" b="1" i="1" dirty="0" smtClean="0">
                          <a:solidFill>
                            <a:srgbClr val="002060"/>
                          </a:solidFill>
                          <a:latin typeface="Times New Roman" pitchFamily="18" charset="0"/>
                          <a:cs typeface="Times New Roman" pitchFamily="18" charset="0"/>
                        </a:rPr>
                        <a:t>)</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i="1" dirty="0" smtClean="0">
                          <a:solidFill>
                            <a:srgbClr val="002060"/>
                          </a:solidFill>
                          <a:latin typeface="Times New Roman" pitchFamily="18" charset="0"/>
                          <a:cs typeface="Times New Roman" pitchFamily="18" charset="0"/>
                        </a:rPr>
                        <a:t>Коммерческие</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1276">
                <a:tc>
                  <a:txBody>
                    <a:bodyPr/>
                    <a:lstStyle/>
                    <a:p>
                      <a:r>
                        <a:rPr lang="en-US" sz="2000" b="1" i="1" dirty="0" smtClean="0">
                          <a:solidFill>
                            <a:srgbClr val="002060"/>
                          </a:solidFill>
                          <a:latin typeface="Times New Roman" pitchFamily="18" charset="0"/>
                          <a:cs typeface="Times New Roman" pitchFamily="18" charset="0"/>
                        </a:rPr>
                        <a:t>ca</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i="1" dirty="0" smtClean="0">
                          <a:solidFill>
                            <a:srgbClr val="002060"/>
                          </a:solidFill>
                          <a:latin typeface="Times New Roman" pitchFamily="18" charset="0"/>
                          <a:cs typeface="Times New Roman" pitchFamily="18" charset="0"/>
                        </a:rPr>
                        <a:t>Канада</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i="1" dirty="0" smtClean="0">
                          <a:solidFill>
                            <a:srgbClr val="002060"/>
                          </a:solidFill>
                          <a:latin typeface="Times New Roman" pitchFamily="18" charset="0"/>
                          <a:cs typeface="Times New Roman" pitchFamily="18" charset="0"/>
                        </a:rPr>
                        <a:t>org</a:t>
                      </a:r>
                      <a:r>
                        <a:rPr lang="en-US" sz="2000" b="1" i="1" baseline="0" dirty="0" smtClean="0">
                          <a:solidFill>
                            <a:srgbClr val="002060"/>
                          </a:solidFill>
                          <a:latin typeface="Times New Roman" pitchFamily="18" charset="0"/>
                          <a:cs typeface="Times New Roman" pitchFamily="18" charset="0"/>
                        </a:rPr>
                        <a:t> (organization)</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i="1" dirty="0" smtClean="0">
                          <a:solidFill>
                            <a:srgbClr val="002060"/>
                          </a:solidFill>
                          <a:latin typeface="Times New Roman" pitchFamily="18" charset="0"/>
                          <a:cs typeface="Times New Roman" pitchFamily="18" charset="0"/>
                        </a:rPr>
                        <a:t>Некоммерческие</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286">
                <a:tc>
                  <a:txBody>
                    <a:bodyPr/>
                    <a:lstStyle/>
                    <a:p>
                      <a:r>
                        <a:rPr lang="en-US" sz="2000" b="1" i="1" dirty="0" err="1" smtClean="0">
                          <a:solidFill>
                            <a:srgbClr val="002060"/>
                          </a:solidFill>
                          <a:latin typeface="Times New Roman" pitchFamily="18" charset="0"/>
                          <a:cs typeface="Times New Roman" pitchFamily="18" charset="0"/>
                        </a:rPr>
                        <a:t>cn</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i="1" dirty="0" smtClean="0">
                          <a:solidFill>
                            <a:srgbClr val="002060"/>
                          </a:solidFill>
                          <a:latin typeface="Times New Roman" pitchFamily="18" charset="0"/>
                          <a:cs typeface="Times New Roman" pitchFamily="18" charset="0"/>
                        </a:rPr>
                        <a:t>Китай</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i="1" dirty="0" smtClean="0">
                          <a:solidFill>
                            <a:srgbClr val="002060"/>
                          </a:solidFill>
                          <a:latin typeface="Times New Roman" pitchFamily="18" charset="0"/>
                          <a:cs typeface="Times New Roman" pitchFamily="18" charset="0"/>
                        </a:rPr>
                        <a:t>net (network)</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i="1" dirty="0" smtClean="0">
                          <a:solidFill>
                            <a:srgbClr val="002060"/>
                          </a:solidFill>
                          <a:latin typeface="Times New Roman" pitchFamily="18" charset="0"/>
                          <a:cs typeface="Times New Roman" pitchFamily="18" charset="0"/>
                        </a:rPr>
                        <a:t>Сетевые</a:t>
                      </a:r>
                      <a:endParaRPr lang="ru-RU" sz="2000" b="1" i="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643998" cy="2215991"/>
          </a:xfrm>
          <a:prstGeom prst="rect">
            <a:avLst/>
          </a:prstGeom>
        </p:spPr>
        <p:txBody>
          <a:bodyPr wrap="square">
            <a:spAutoFit/>
          </a:bodyPr>
          <a:lstStyle/>
          <a:p>
            <a:pPr indent="342900">
              <a:defRPr/>
            </a:pPr>
            <a:r>
              <a:rPr lang="ru-RU" sz="2000" b="1" i="1" dirty="0">
                <a:latin typeface="Times New Roman" pitchFamily="18" charset="0"/>
                <a:cs typeface="Times New Roman" pitchFamily="18" charset="0"/>
              </a:rPr>
              <a:t>Система адресации </a:t>
            </a:r>
            <a:r>
              <a:rPr lang="en-US" sz="2000" b="1" i="1" dirty="0">
                <a:latin typeface="Times New Roman" pitchFamily="18" charset="0"/>
                <a:cs typeface="Times New Roman" pitchFamily="18" charset="0"/>
              </a:rPr>
              <a:t>URL</a:t>
            </a:r>
            <a:r>
              <a:rPr lang="ru-RU" sz="2000" b="1" i="1" dirty="0">
                <a:latin typeface="Times New Roman" pitchFamily="18" charset="0"/>
                <a:cs typeface="Times New Roman" pitchFamily="18" charset="0"/>
              </a:rPr>
              <a:t>. Каждый файл (программа или документ), помещенный в Сеть, должен иметь собственный уникальный адрес. Адрес любого файла в Сети определяется унифицированным указателем (локатором) ресурса </a:t>
            </a:r>
            <a:r>
              <a:rPr lang="en-US" sz="2000" b="1" i="1" dirty="0">
                <a:latin typeface="Times New Roman" pitchFamily="18" charset="0"/>
                <a:cs typeface="Times New Roman" pitchFamily="18" charset="0"/>
              </a:rPr>
              <a:t>URL</a:t>
            </a:r>
            <a:r>
              <a:rPr lang="ru-RU" sz="2000" b="1" i="1" dirty="0">
                <a:latin typeface="Times New Roman" pitchFamily="18" charset="0"/>
                <a:cs typeface="Times New Roman" pitchFamily="18" charset="0"/>
              </a:rPr>
              <a:t> (</a:t>
            </a:r>
            <a:r>
              <a:rPr lang="en-US" sz="2000" b="1" i="1" dirty="0">
                <a:latin typeface="Times New Roman" pitchFamily="18" charset="0"/>
                <a:cs typeface="Times New Roman" pitchFamily="18" charset="0"/>
              </a:rPr>
              <a:t>Uniform Resource </a:t>
            </a:r>
            <a:r>
              <a:rPr lang="en-US" sz="2000" b="1" i="1" dirty="0" err="1">
                <a:latin typeface="Times New Roman" pitchFamily="18" charset="0"/>
                <a:cs typeface="Times New Roman" pitchFamily="18" charset="0"/>
              </a:rPr>
              <a:t>Lokator</a:t>
            </a:r>
            <a:r>
              <a:rPr lang="en-US" sz="2000" b="1" i="1" dirty="0">
                <a:latin typeface="Times New Roman" pitchFamily="18" charset="0"/>
                <a:cs typeface="Times New Roman" pitchFamily="18" charset="0"/>
              </a:rPr>
              <a:t>)</a:t>
            </a:r>
            <a:r>
              <a:rPr lang="ru-RU" sz="2000" b="1" i="1" dirty="0">
                <a:latin typeface="Times New Roman" pitchFamily="18" charset="0"/>
                <a:cs typeface="Times New Roman" pitchFamily="18" charset="0"/>
              </a:rPr>
              <a:t>.</a:t>
            </a:r>
          </a:p>
          <a:p>
            <a:pPr indent="342900">
              <a:defRPr/>
            </a:pPr>
            <a:r>
              <a:rPr lang="ru-RU" sz="2000" b="1" i="1" dirty="0">
                <a:latin typeface="Times New Roman" pitchFamily="18" charset="0"/>
                <a:cs typeface="Times New Roman" pitchFamily="18" charset="0"/>
              </a:rPr>
              <a:t>Пример </a:t>
            </a:r>
            <a:r>
              <a:rPr lang="en-US" sz="2000" b="1" i="1" dirty="0">
                <a:latin typeface="Times New Roman" pitchFamily="18" charset="0"/>
                <a:cs typeface="Times New Roman" pitchFamily="18" charset="0"/>
              </a:rPr>
              <a:t>URL</a:t>
            </a:r>
            <a:r>
              <a:rPr lang="ru-RU" sz="2000" b="1" i="1" dirty="0">
                <a:latin typeface="Times New Roman" pitchFamily="18" charset="0"/>
                <a:cs typeface="Times New Roman" pitchFamily="18" charset="0"/>
              </a:rPr>
              <a:t>-адреса </a:t>
            </a:r>
            <a:r>
              <a:rPr lang="en-US" sz="2000" b="1" i="1" dirty="0">
                <a:latin typeface="Times New Roman" pitchFamily="18" charset="0"/>
                <a:cs typeface="Times New Roman" pitchFamily="18" charset="0"/>
              </a:rPr>
              <a:t>Web</a:t>
            </a:r>
            <a:r>
              <a:rPr lang="ru-RU" sz="2000" b="1" i="1" dirty="0">
                <a:latin typeface="Times New Roman" pitchFamily="18" charset="0"/>
                <a:cs typeface="Times New Roman" pitchFamily="18" charset="0"/>
              </a:rPr>
              <a:t>-документа:</a:t>
            </a:r>
          </a:p>
          <a:p>
            <a:pPr indent="342900">
              <a:defRPr/>
            </a:pPr>
            <a:r>
              <a:rPr lang="en-US" sz="2000" b="1" i="1" dirty="0">
                <a:latin typeface="Times New Roman" pitchFamily="18" charset="0"/>
                <a:cs typeface="Times New Roman" pitchFamily="18" charset="0"/>
                <a:hlinkClick r:id="rId2"/>
              </a:rPr>
              <a:t>http://www.microsoft.com/rus/produks/</a:t>
            </a:r>
            <a:r>
              <a:rPr lang="ru-RU" sz="2000" b="1" i="1" dirty="0">
                <a:latin typeface="Times New Roman" pitchFamily="18" charset="0"/>
                <a:cs typeface="Times New Roman" pitchFamily="18" charset="0"/>
                <a:hlinkClick r:id="rId2"/>
              </a:rPr>
              <a:t>имя</a:t>
            </a:r>
            <a:r>
              <a:rPr lang="en-US" sz="2000" b="1" i="1" dirty="0">
                <a:latin typeface="Times New Roman" pitchFamily="18" charset="0"/>
                <a:cs typeface="Times New Roman" pitchFamily="18" charset="0"/>
                <a:hlinkClick r:id="rId2"/>
              </a:rPr>
              <a:t>.zip</a:t>
            </a:r>
            <a:r>
              <a:rPr lang="en-US" sz="2000" b="1" i="1" dirty="0">
                <a:latin typeface="Times New Roman" pitchFamily="18" charset="0"/>
                <a:cs typeface="Times New Roman" pitchFamily="18" charset="0"/>
              </a:rPr>
              <a:t>.</a:t>
            </a:r>
          </a:p>
          <a:p>
            <a:pPr>
              <a:defRPr/>
            </a:pPr>
            <a:endParaRPr lang="ru-RU" dirty="0">
              <a:solidFill>
                <a:schemeClr val="accent2"/>
              </a:solidFill>
            </a:endParaRPr>
          </a:p>
        </p:txBody>
      </p:sp>
      <p:sp>
        <p:nvSpPr>
          <p:cNvPr id="3" name="Прямоугольник 2"/>
          <p:cNvSpPr/>
          <p:nvPr/>
        </p:nvSpPr>
        <p:spPr>
          <a:xfrm>
            <a:off x="2357422" y="2285992"/>
            <a:ext cx="5224700" cy="461665"/>
          </a:xfrm>
          <a:prstGeom prst="rect">
            <a:avLst/>
          </a:prstGeom>
        </p:spPr>
        <p:txBody>
          <a:bodyPr wrap="none">
            <a:spAutoFit/>
          </a:bodyPr>
          <a:lstStyle/>
          <a:p>
            <a:r>
              <a:rPr lang="en-US" sz="2400" b="1" i="1" u="sng" dirty="0" smtClean="0">
                <a:solidFill>
                  <a:srgbClr val="002060"/>
                </a:solidFill>
                <a:latin typeface="Times New Roman" pitchFamily="18" charset="0"/>
                <a:cs typeface="Times New Roman" pitchFamily="18" charset="0"/>
              </a:rPr>
              <a:t>URL-</a:t>
            </a:r>
            <a:r>
              <a:rPr lang="ru-RU" sz="2400" b="1" i="1" u="sng" dirty="0" smtClean="0">
                <a:solidFill>
                  <a:srgbClr val="002060"/>
                </a:solidFill>
                <a:latin typeface="Times New Roman" pitchFamily="18" charset="0"/>
                <a:cs typeface="Times New Roman" pitchFamily="18" charset="0"/>
              </a:rPr>
              <a:t>адрес состоит из трех частей:</a:t>
            </a:r>
            <a:endParaRPr lang="ru-RU" sz="2400" b="1" i="1" u="sng" dirty="0"/>
          </a:p>
        </p:txBody>
      </p:sp>
      <p:sp>
        <p:nvSpPr>
          <p:cNvPr id="4" name="Прямоугольник 3"/>
          <p:cNvSpPr/>
          <p:nvPr/>
        </p:nvSpPr>
        <p:spPr>
          <a:xfrm>
            <a:off x="571472" y="3143248"/>
            <a:ext cx="8358246" cy="707886"/>
          </a:xfrm>
          <a:prstGeom prst="rect">
            <a:avLst/>
          </a:prstGeom>
        </p:spPr>
        <p:txBody>
          <a:bodyPr wrap="square">
            <a:spAutoFit/>
          </a:bodyPr>
          <a:lstStyle/>
          <a:p>
            <a:r>
              <a:rPr lang="ru-RU" sz="2000" b="1" i="1" dirty="0" smtClean="0">
                <a:latin typeface="Times New Roman" pitchFamily="18" charset="0"/>
                <a:cs typeface="Times New Roman" pitchFamily="18" charset="0"/>
              </a:rPr>
              <a:t>1. </a:t>
            </a:r>
            <a:r>
              <a:rPr lang="en-US" sz="2000" b="1" i="1" dirty="0" smtClean="0">
                <a:latin typeface="Times New Roman" pitchFamily="18" charset="0"/>
                <a:cs typeface="Times New Roman" pitchFamily="18" charset="0"/>
              </a:rPr>
              <a:t>http:// </a:t>
            </a:r>
            <a:r>
              <a:rPr lang="ru-RU" sz="2000" b="1" i="1" dirty="0" smtClean="0">
                <a:latin typeface="Times New Roman" pitchFamily="18" charset="0"/>
                <a:cs typeface="Times New Roman" pitchFamily="18" charset="0"/>
              </a:rPr>
              <a:t>- название службы (протокола), которая осуществляет доступ к документу (ресурсу). </a:t>
            </a:r>
            <a:endParaRPr lang="ru-RU" sz="2000" b="1" i="1" dirty="0"/>
          </a:p>
        </p:txBody>
      </p:sp>
      <p:sp>
        <p:nvSpPr>
          <p:cNvPr id="5" name="Прямоугольник 4"/>
          <p:cNvSpPr/>
          <p:nvPr/>
        </p:nvSpPr>
        <p:spPr>
          <a:xfrm>
            <a:off x="214282" y="3786190"/>
            <a:ext cx="8715436" cy="2554545"/>
          </a:xfrm>
          <a:prstGeom prst="rect">
            <a:avLst/>
          </a:prstGeom>
        </p:spPr>
        <p:txBody>
          <a:bodyPr wrap="square">
            <a:spAutoFit/>
          </a:bodyPr>
          <a:lstStyle/>
          <a:p>
            <a:pPr indent="342900">
              <a:defRPr/>
            </a:pPr>
            <a:r>
              <a:rPr lang="ru-RU" sz="2000" b="1" i="1" dirty="0">
                <a:latin typeface="Times New Roman" pitchFamily="18" charset="0"/>
                <a:cs typeface="Times New Roman" pitchFamily="18" charset="0"/>
              </a:rPr>
              <a:t>2. </a:t>
            </a:r>
            <a:r>
              <a:rPr lang="en-US" sz="2000" b="1" i="1" dirty="0">
                <a:latin typeface="Times New Roman" pitchFamily="18" charset="0"/>
                <a:cs typeface="Times New Roman" pitchFamily="18" charset="0"/>
                <a:hlinkClick r:id="rId3"/>
              </a:rPr>
              <a:t>www.microsoft.com</a:t>
            </a:r>
            <a:r>
              <a:rPr lang="ru-RU" sz="2000" b="1" i="1" dirty="0">
                <a:latin typeface="Times New Roman" pitchFamily="18" charset="0"/>
                <a:cs typeface="Times New Roman" pitchFamily="18" charset="0"/>
              </a:rPr>
              <a:t> – доменное имя сервера (компьютера), на котором хранится искомый ресурс.</a:t>
            </a:r>
          </a:p>
          <a:p>
            <a:pPr indent="342900">
              <a:defRPr/>
            </a:pPr>
            <a:r>
              <a:rPr lang="ru-RU" sz="2000" b="1" i="1" dirty="0">
                <a:latin typeface="Times New Roman" pitchFamily="18" charset="0"/>
                <a:cs typeface="Times New Roman" pitchFamily="18" charset="0"/>
              </a:rPr>
              <a:t>3. </a:t>
            </a:r>
            <a:r>
              <a:rPr lang="en-US" sz="2000" b="1" i="1" dirty="0" err="1">
                <a:latin typeface="Times New Roman" pitchFamily="18" charset="0"/>
                <a:cs typeface="Times New Roman" pitchFamily="18" charset="0"/>
                <a:hlinkClick r:id="rId2"/>
              </a:rPr>
              <a:t>rus</a:t>
            </a:r>
            <a:r>
              <a:rPr lang="en-US" sz="2000" b="1" i="1" dirty="0">
                <a:latin typeface="Times New Roman" pitchFamily="18" charset="0"/>
                <a:cs typeface="Times New Roman" pitchFamily="18" charset="0"/>
                <a:hlinkClick r:id="rId2"/>
              </a:rPr>
              <a:t>/</a:t>
            </a:r>
            <a:r>
              <a:rPr lang="en-US" sz="2000" b="1" i="1" dirty="0" err="1">
                <a:latin typeface="Times New Roman" pitchFamily="18" charset="0"/>
                <a:cs typeface="Times New Roman" pitchFamily="18" charset="0"/>
                <a:hlinkClick r:id="rId2"/>
              </a:rPr>
              <a:t>produks</a:t>
            </a:r>
            <a:r>
              <a:rPr lang="en-US" sz="2000" b="1" i="1" dirty="0">
                <a:latin typeface="Times New Roman" pitchFamily="18" charset="0"/>
                <a:cs typeface="Times New Roman" pitchFamily="18" charset="0"/>
                <a:hlinkClick r:id="rId2"/>
              </a:rPr>
              <a:t>/</a:t>
            </a:r>
            <a:r>
              <a:rPr lang="ru-RU" sz="2000" b="1" i="1" dirty="0">
                <a:latin typeface="Times New Roman" pitchFamily="18" charset="0"/>
                <a:cs typeface="Times New Roman" pitchFamily="18" charset="0"/>
                <a:hlinkClick r:id="rId2"/>
              </a:rPr>
              <a:t>имя</a:t>
            </a:r>
            <a:r>
              <a:rPr lang="en-US" sz="2000" b="1" i="1" dirty="0">
                <a:latin typeface="Times New Roman" pitchFamily="18" charset="0"/>
                <a:cs typeface="Times New Roman" pitchFamily="18" charset="0"/>
                <a:hlinkClick r:id="rId2"/>
              </a:rPr>
              <a:t>.zip</a:t>
            </a:r>
            <a:r>
              <a:rPr lang="ru-RU" sz="2000" b="1" i="1" dirty="0">
                <a:latin typeface="Times New Roman" pitchFamily="18" charset="0"/>
                <a:cs typeface="Times New Roman" pitchFamily="18" charset="0"/>
              </a:rPr>
              <a:t> – полный путь доступа к файлу на указанном в п. 2 сервере (компьютере). В качестве разделителя используется косая черта </a:t>
            </a:r>
            <a:r>
              <a:rPr lang="en-US" sz="2000" b="1" i="1" dirty="0">
                <a:latin typeface="Times New Roman" pitchFamily="18" charset="0"/>
                <a:cs typeface="Times New Roman" pitchFamily="18" charset="0"/>
              </a:rPr>
              <a:t>/</a:t>
            </a:r>
            <a:r>
              <a:rPr lang="ru-RU" sz="2000" b="1" i="1" dirty="0">
                <a:latin typeface="Times New Roman" pitchFamily="18" charset="0"/>
                <a:cs typeface="Times New Roman" pitchFamily="18" charset="0"/>
              </a:rPr>
              <a:t>.</a:t>
            </a:r>
          </a:p>
          <a:p>
            <a:pPr indent="342900">
              <a:defRPr/>
            </a:pPr>
            <a:r>
              <a:rPr lang="en-US" sz="2000" b="1" i="1" dirty="0">
                <a:latin typeface="Times New Roman" pitchFamily="18" charset="0"/>
                <a:cs typeface="Times New Roman" pitchFamily="18" charset="0"/>
              </a:rPr>
              <a:t>URL</a:t>
            </a:r>
            <a:r>
              <a:rPr lang="ru-RU" sz="2000" b="1" i="1" dirty="0">
                <a:latin typeface="Times New Roman" pitchFamily="18" charset="0"/>
                <a:cs typeface="Times New Roman" pitchFamily="18" charset="0"/>
              </a:rPr>
              <a:t>-адрес должен состоять из латинских букв. Он не должен содержать пробелов, но может включать тире (-), подчеркивание (_) и тильду</a:t>
            </a:r>
            <a:r>
              <a:rPr lang="en-US" sz="2000" b="1" i="1" dirty="0">
                <a:latin typeface="Times New Roman" pitchFamily="18" charset="0"/>
                <a:cs typeface="Times New Roman" pitchFamily="18" charset="0"/>
              </a:rPr>
              <a:t> </a:t>
            </a:r>
            <a:r>
              <a:rPr lang="ru-RU" sz="2000" b="1" i="1" dirty="0">
                <a:latin typeface="Times New Roman" pitchFamily="18" charset="0"/>
                <a:cs typeface="Times New Roman" pitchFamily="18" charset="0"/>
              </a:rPr>
              <a:t>(</a:t>
            </a:r>
            <a:r>
              <a:rPr lang="en-US" sz="2000" b="1" i="1" dirty="0">
                <a:latin typeface="Times New Roman" pitchFamily="18" charset="0"/>
                <a:cs typeface="Times New Roman" pitchFamily="18" charset="0"/>
              </a:rPr>
              <a:t>~</a:t>
            </a:r>
            <a:r>
              <a:rPr lang="ru-RU" sz="2000" b="1" i="1" dirty="0">
                <a:latin typeface="Times New Roman" pitchFamily="18" charset="0"/>
                <a:cs typeface="Times New Roman"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000108"/>
            <a:ext cx="8143932" cy="3416320"/>
          </a:xfrm>
          <a:prstGeom prst="rect">
            <a:avLst/>
          </a:prstGeom>
        </p:spPr>
        <p:txBody>
          <a:bodyPr wrap="square">
            <a:spAutoFit/>
          </a:bodyPr>
          <a:lstStyle/>
          <a:p>
            <a:pPr indent="342900">
              <a:lnSpc>
                <a:spcPct val="150000"/>
              </a:lnSpc>
              <a:defRPr/>
            </a:pPr>
            <a:r>
              <a:rPr lang="ru-RU" sz="2400" b="1" i="1" dirty="0">
                <a:latin typeface="Times New Roman" pitchFamily="18" charset="0"/>
                <a:cs typeface="Times New Roman" pitchFamily="18" charset="0"/>
              </a:rPr>
              <a:t>Адреса электронной почты имеют четкую логическую структуру. Они разделяются на две части символом </a:t>
            </a:r>
            <a:r>
              <a:rPr lang="en-US" sz="2400" b="1" i="1" dirty="0">
                <a:latin typeface="Times New Roman" pitchFamily="18" charset="0"/>
                <a:cs typeface="Times New Roman" pitchFamily="18" charset="0"/>
              </a:rPr>
              <a:t>@</a:t>
            </a:r>
            <a:r>
              <a:rPr lang="ru-RU" sz="2400" b="1" i="1" dirty="0">
                <a:latin typeface="Times New Roman" pitchFamily="18" charset="0"/>
                <a:cs typeface="Times New Roman" pitchFamily="18" charset="0"/>
              </a:rPr>
              <a:t> (комплектное «</a:t>
            </a:r>
            <a:r>
              <a:rPr lang="ru-RU" sz="2400" b="1" i="1" dirty="0" err="1">
                <a:latin typeface="Times New Roman" pitchFamily="18" charset="0"/>
                <a:cs typeface="Times New Roman" pitchFamily="18" charset="0"/>
              </a:rPr>
              <a:t>эт</a:t>
            </a:r>
            <a:r>
              <a:rPr lang="ru-RU" sz="2400" b="1" i="1" dirty="0">
                <a:latin typeface="Times New Roman" pitchFamily="18" charset="0"/>
                <a:cs typeface="Times New Roman" pitchFamily="18" charset="0"/>
              </a:rPr>
              <a:t>»). Если в адресе есть символ </a:t>
            </a:r>
            <a:r>
              <a:rPr lang="en-US" sz="2400" b="1" i="1" dirty="0">
                <a:latin typeface="Times New Roman" pitchFamily="18" charset="0"/>
                <a:cs typeface="Times New Roman" pitchFamily="18" charset="0"/>
              </a:rPr>
              <a:t>@</a:t>
            </a:r>
            <a:r>
              <a:rPr lang="ru-RU" sz="2400" b="1" i="1" dirty="0">
                <a:latin typeface="Times New Roman" pitchFamily="18" charset="0"/>
                <a:cs typeface="Times New Roman" pitchFamily="18" charset="0"/>
              </a:rPr>
              <a:t>, то это – адрес электронной почты, например </a:t>
            </a:r>
            <a:r>
              <a:rPr lang="en-US" sz="2400" b="1" i="1" dirty="0" err="1" smtClean="0">
                <a:latin typeface="Times New Roman" pitchFamily="18" charset="0"/>
                <a:cs typeface="Times New Roman" pitchFamily="18" charset="0"/>
                <a:hlinkClick r:id="rId2"/>
              </a:rPr>
              <a:t>mirikt@mail</a:t>
            </a:r>
            <a:r>
              <a:rPr lang="ru-RU" sz="2400" b="1" i="1" dirty="0" smtClean="0">
                <a:latin typeface="Times New Roman" pitchFamily="18" charset="0"/>
                <a:cs typeface="Times New Roman" pitchFamily="18" charset="0"/>
                <a:hlinkClick r:id="rId2"/>
              </a:rPr>
              <a:t>.</a:t>
            </a:r>
            <a:r>
              <a:rPr lang="en-US" sz="2400" b="1" i="1" dirty="0" err="1">
                <a:latin typeface="Times New Roman" pitchFamily="18" charset="0"/>
                <a:cs typeface="Times New Roman" pitchFamily="18" charset="0"/>
                <a:hlinkClick r:id="rId2"/>
              </a:rPr>
              <a:t>ru</a:t>
            </a:r>
            <a:r>
              <a:rPr lang="ru-RU" sz="2400" b="1" i="1" dirty="0" smtClean="0">
                <a:latin typeface="Times New Roman" pitchFamily="18" charset="0"/>
                <a:cs typeface="Times New Roman" pitchFamily="18" charset="0"/>
              </a:rPr>
              <a:t>.</a:t>
            </a:r>
            <a:endParaRPr lang="en-US" sz="2400" b="1" i="1" dirty="0" smtClean="0">
              <a:latin typeface="Times New Roman" pitchFamily="18" charset="0"/>
              <a:cs typeface="Times New Roman" pitchFamily="18" charset="0"/>
            </a:endParaRPr>
          </a:p>
          <a:p>
            <a:pPr indent="342900">
              <a:lnSpc>
                <a:spcPct val="150000"/>
              </a:lnSpc>
              <a:defRPr/>
            </a:pPr>
            <a:endParaRPr lang="ru-RU" sz="2400" b="1" i="1" dirty="0">
              <a:latin typeface="Times New Roman" pitchFamily="18" charset="0"/>
              <a:cs typeface="Times New Roman" pitchFamily="18" charset="0"/>
            </a:endParaRPr>
          </a:p>
          <a:p>
            <a:pPr indent="342900">
              <a:lnSpc>
                <a:spcPct val="150000"/>
              </a:lnSpc>
              <a:defRPr/>
            </a:pPr>
            <a:r>
              <a:rPr lang="ru-RU" sz="2400" b="1" i="1" u="sng" dirty="0">
                <a:latin typeface="Times New Roman" pitchFamily="18" charset="0"/>
                <a:cs typeface="Times New Roman" pitchFamily="18" charset="0"/>
              </a:rPr>
              <a:t>Весь Е-</a:t>
            </a:r>
            <a:r>
              <a:rPr lang="en-US" sz="2400" b="1" i="1" u="sng" dirty="0">
                <a:latin typeface="Times New Roman" pitchFamily="18" charset="0"/>
                <a:cs typeface="Times New Roman" pitchFamily="18" charset="0"/>
              </a:rPr>
              <a:t>mail</a:t>
            </a:r>
            <a:r>
              <a:rPr lang="ru-RU" sz="2400" b="1" i="1" u="sng" dirty="0">
                <a:latin typeface="Times New Roman" pitchFamily="18" charset="0"/>
                <a:cs typeface="Times New Roman" pitchFamily="18" charset="0"/>
              </a:rPr>
              <a:t>-адрес не должен содержать пробелов.</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928670"/>
            <a:ext cx="8143932" cy="2345322"/>
          </a:xfrm>
          <a:prstGeom prst="rect">
            <a:avLst/>
          </a:prstGeom>
        </p:spPr>
        <p:txBody>
          <a:bodyPr wrap="square">
            <a:spAutoFit/>
          </a:bodyPr>
          <a:lstStyle/>
          <a:p>
            <a:pPr>
              <a:lnSpc>
                <a:spcPct val="150000"/>
              </a:lnSpc>
            </a:pP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Провайдеры регистрируют пользователей Интернета (их адреса), передают сообщения  по линиям связи, оформляют подписки на группы новостей, телеконференция и т.д. При заключении договора с провайдером пользователь получает </a:t>
            </a:r>
            <a:r>
              <a:rPr lang="en-US" sz="2000" b="1" i="1" dirty="0" smtClean="0">
                <a:latin typeface="Times New Roman" pitchFamily="18" charset="0"/>
                <a:cs typeface="Times New Roman" pitchFamily="18" charset="0"/>
              </a:rPr>
              <a:t>IP-</a:t>
            </a:r>
            <a:r>
              <a:rPr lang="ru-RU" sz="2000" b="1" i="1" dirty="0" smtClean="0">
                <a:latin typeface="Times New Roman" pitchFamily="18" charset="0"/>
                <a:cs typeface="Times New Roman" pitchFamily="18" charset="0"/>
              </a:rPr>
              <a:t>адрес, доменное имя и пароль.</a:t>
            </a:r>
          </a:p>
        </p:txBody>
      </p:sp>
      <p:sp>
        <p:nvSpPr>
          <p:cNvPr id="3" name="Прямоугольник 2"/>
          <p:cNvSpPr/>
          <p:nvPr/>
        </p:nvSpPr>
        <p:spPr>
          <a:xfrm>
            <a:off x="3214678" y="214290"/>
            <a:ext cx="2722220" cy="646331"/>
          </a:xfrm>
          <a:prstGeom prst="rect">
            <a:avLst/>
          </a:prstGeom>
        </p:spPr>
        <p:txBody>
          <a:bodyPr wrap="none">
            <a:spAutoFit/>
          </a:bodyPr>
          <a:lstStyle/>
          <a:p>
            <a:r>
              <a:rPr lang="ru-RU" sz="3600" b="1" i="1" u="sng" dirty="0" smtClean="0">
                <a:solidFill>
                  <a:srgbClr val="FF0000"/>
                </a:solidFill>
                <a:latin typeface="Times New Roman" pitchFamily="18" charset="0"/>
                <a:cs typeface="Times New Roman" pitchFamily="18" charset="0"/>
              </a:rPr>
              <a:t>Провайдеры</a:t>
            </a:r>
            <a:endParaRPr lang="ru-RU" sz="3600" b="1" i="1" u="sng" dirty="0">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71546"/>
            <a:ext cx="8929718" cy="646331"/>
          </a:xfrm>
          <a:prstGeom prst="rect">
            <a:avLst/>
          </a:prstGeom>
        </p:spPr>
        <p:txBody>
          <a:bodyPr wrap="square">
            <a:spAutoFit/>
          </a:bodyPr>
          <a:lstStyle/>
          <a:p>
            <a:pPr>
              <a:buFontTx/>
              <a:buNone/>
            </a:pPr>
            <a:r>
              <a:rPr lang="ru-RU" b="1" i="1" dirty="0" smtClean="0">
                <a:latin typeface="Times New Roman" pitchFamily="18" charset="0"/>
                <a:cs typeface="Times New Roman" pitchFamily="18" charset="0"/>
              </a:rPr>
              <a:t>	Для соединения и обмена информацией в различных компьютерных сетях могут использоваться следующие каналы связи:</a:t>
            </a:r>
          </a:p>
        </p:txBody>
      </p:sp>
      <p:sp>
        <p:nvSpPr>
          <p:cNvPr id="3" name="Прямоугольник 2"/>
          <p:cNvSpPr/>
          <p:nvPr/>
        </p:nvSpPr>
        <p:spPr>
          <a:xfrm>
            <a:off x="1357290" y="214290"/>
            <a:ext cx="685001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u="sng"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Каналы связи компьютерных сетей</a:t>
            </a:r>
            <a:endParaRPr lang="ru-RU" sz="3200" b="1" u="sng"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4" name="Содержимое 3"/>
          <p:cNvGraphicFramePr>
            <a:graphicFrameLocks/>
          </p:cNvGraphicFramePr>
          <p:nvPr/>
        </p:nvGraphicFramePr>
        <p:xfrm>
          <a:off x="457200" y="1928801"/>
          <a:ext cx="8229600" cy="4929199"/>
        </p:xfrm>
        <a:graphic>
          <a:graphicData uri="http://schemas.openxmlformats.org/drawingml/2006/table">
            <a:tbl>
              <a:tblPr firstRow="1" bandRow="1">
                <a:tableStyleId>{5C22544A-7EE6-4342-B048-85BDC9FD1C3A}</a:tableStyleId>
              </a:tblPr>
              <a:tblGrid>
                <a:gridCol w="4114800"/>
                <a:gridCol w="4114800"/>
              </a:tblGrid>
              <a:tr h="1613349">
                <a:tc>
                  <a:txBody>
                    <a:bodyPr/>
                    <a:lstStyle/>
                    <a:p>
                      <a:endParaRPr lang="ru-RU" dirty="0" smtClean="0"/>
                    </a:p>
                    <a:p>
                      <a:r>
                        <a:rPr lang="ru-RU" dirty="0" smtClean="0"/>
                        <a:t>Электрические кабели</a:t>
                      </a:r>
                      <a:br>
                        <a:rPr lang="ru-RU" dirty="0" smtClean="0"/>
                      </a:br>
                      <a:r>
                        <a:rPr lang="ru-RU" dirty="0" smtClean="0"/>
                        <a:t>(на</a:t>
                      </a:r>
                      <a:r>
                        <a:rPr lang="ru-RU" baseline="0" dirty="0" smtClean="0"/>
                        <a:t> небольшие расстояния)</a:t>
                      </a:r>
                      <a:endParaRPr lang="ru-RU" dirty="0"/>
                    </a:p>
                  </a:txBody>
                  <a:tcPr/>
                </a:tc>
                <a:tc>
                  <a:txBody>
                    <a:bodyPr/>
                    <a:lstStyle/>
                    <a:p>
                      <a:endParaRPr lang="ru-RU" dirty="0"/>
                    </a:p>
                  </a:txBody>
                  <a:tcPr/>
                </a:tc>
              </a:tr>
              <a:tr h="1657925">
                <a:tc>
                  <a:txBody>
                    <a:bodyPr/>
                    <a:lstStyle/>
                    <a:p>
                      <a:endParaRPr lang="ru-RU" dirty="0" smtClean="0"/>
                    </a:p>
                    <a:p>
                      <a:endParaRPr lang="ru-RU" dirty="0" smtClean="0"/>
                    </a:p>
                    <a:p>
                      <a:r>
                        <a:rPr lang="ru-RU" dirty="0" smtClean="0"/>
                        <a:t>Телефонные</a:t>
                      </a:r>
                      <a:r>
                        <a:rPr lang="ru-RU" baseline="0" dirty="0" smtClean="0"/>
                        <a:t> линии</a:t>
                      </a:r>
                      <a:endParaRPr lang="ru-RU" dirty="0"/>
                    </a:p>
                  </a:txBody>
                  <a:tcPr/>
                </a:tc>
                <a:tc>
                  <a:txBody>
                    <a:bodyPr/>
                    <a:lstStyle/>
                    <a:p>
                      <a:endParaRPr lang="ru-RU" dirty="0"/>
                    </a:p>
                  </a:txBody>
                  <a:tcPr/>
                </a:tc>
              </a:tr>
              <a:tr h="1657925">
                <a:tc>
                  <a:txBody>
                    <a:bodyPr/>
                    <a:lstStyle/>
                    <a:p>
                      <a:endParaRPr lang="ru-RU" baseline="0" dirty="0" smtClean="0">
                        <a:solidFill>
                          <a:schemeClr val="accent1">
                            <a:lumMod val="50000"/>
                          </a:schemeClr>
                        </a:solidFill>
                      </a:endParaRPr>
                    </a:p>
                    <a:p>
                      <a:endParaRPr lang="ru-RU" baseline="0" dirty="0" smtClean="0">
                        <a:solidFill>
                          <a:schemeClr val="accent1">
                            <a:lumMod val="50000"/>
                          </a:schemeClr>
                        </a:solidFill>
                      </a:endParaRPr>
                    </a:p>
                    <a:p>
                      <a:r>
                        <a:rPr lang="ru-RU" baseline="0" dirty="0" smtClean="0">
                          <a:solidFill>
                            <a:schemeClr val="accent1">
                              <a:lumMod val="50000"/>
                            </a:schemeClr>
                          </a:solidFill>
                        </a:rPr>
                        <a:t>Радиосвязь</a:t>
                      </a:r>
                      <a:endParaRPr lang="ru-RU" baseline="0" dirty="0">
                        <a:solidFill>
                          <a:schemeClr val="accent1">
                            <a:lumMod val="50000"/>
                          </a:schemeClr>
                        </a:solidFill>
                      </a:endParaRPr>
                    </a:p>
                  </a:txBody>
                  <a:tcPr/>
                </a:tc>
                <a:tc>
                  <a:txBody>
                    <a:bodyPr/>
                    <a:lstStyle/>
                    <a:p>
                      <a:endParaRPr lang="ru-RU" dirty="0"/>
                    </a:p>
                  </a:txBody>
                  <a:tcPr/>
                </a:tc>
              </a:tr>
            </a:tbl>
          </a:graphicData>
        </a:graphic>
      </p:graphicFrame>
      <p:pic>
        <p:nvPicPr>
          <p:cNvPr id="2050" name="Picture 2"/>
          <p:cNvPicPr>
            <a:picLocks noChangeAspect="1" noChangeArrowheads="1"/>
          </p:cNvPicPr>
          <p:nvPr/>
        </p:nvPicPr>
        <p:blipFill>
          <a:blip r:embed="rId2" cstate="print"/>
          <a:srcRect/>
          <a:stretch>
            <a:fillRect/>
          </a:stretch>
        </p:blipFill>
        <p:spPr bwMode="auto">
          <a:xfrm>
            <a:off x="4929190" y="2000240"/>
            <a:ext cx="3214710" cy="1530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214942" y="3643314"/>
            <a:ext cx="2905132" cy="150495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214942" y="5295901"/>
            <a:ext cx="2928958" cy="156209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388" y="981075"/>
          <a:ext cx="8640960" cy="5400600"/>
        </p:xfrm>
        <a:graphic>
          <a:graphicData uri="http://schemas.openxmlformats.org/drawingml/2006/table">
            <a:tbl>
              <a:tblPr firstRow="1" bandRow="1">
                <a:tableStyleId>{5C22544A-7EE6-4342-B048-85BDC9FD1C3A}</a:tableStyleId>
              </a:tblPr>
              <a:tblGrid>
                <a:gridCol w="4320480"/>
                <a:gridCol w="4320480"/>
              </a:tblGrid>
              <a:tr h="2700300">
                <a:tc>
                  <a:txBody>
                    <a:bodyPr/>
                    <a:lstStyle/>
                    <a:p>
                      <a:pPr algn="ctr"/>
                      <a:endParaRPr lang="ru-RU" sz="3600" dirty="0" smtClean="0"/>
                    </a:p>
                    <a:p>
                      <a:pPr algn="ctr"/>
                      <a:r>
                        <a:rPr lang="ru-RU" sz="3600" dirty="0" smtClean="0"/>
                        <a:t>Оптоволоконные линии</a:t>
                      </a:r>
                      <a:endParaRPr lang="ru-RU" sz="3600" dirty="0"/>
                    </a:p>
                  </a:txBody>
                  <a:tcPr/>
                </a:tc>
                <a:tc>
                  <a:txBody>
                    <a:bodyPr/>
                    <a:lstStyle/>
                    <a:p>
                      <a:endParaRPr lang="ru-RU" dirty="0"/>
                    </a:p>
                  </a:txBody>
                  <a:tcPr/>
                </a:tc>
              </a:tr>
              <a:tr h="2700300">
                <a:tc>
                  <a:txBody>
                    <a:bodyPr/>
                    <a:lstStyle/>
                    <a:p>
                      <a:endParaRPr lang="ru-RU" sz="4000" dirty="0" smtClean="0"/>
                    </a:p>
                    <a:p>
                      <a:r>
                        <a:rPr lang="ru-RU" sz="4000" dirty="0" smtClean="0"/>
                        <a:t>Спутниковые каналы связи</a:t>
                      </a:r>
                      <a:endParaRPr lang="ru-RU" sz="4000" dirty="0"/>
                    </a:p>
                  </a:txBody>
                  <a:tcPr/>
                </a:tc>
                <a:tc>
                  <a:txBody>
                    <a:bodyPr/>
                    <a:lstStyle/>
                    <a:p>
                      <a:endParaRPr lang="ru-RU" dirty="0"/>
                    </a:p>
                  </a:txBody>
                  <a:tcPr/>
                </a:tc>
              </a:tr>
            </a:tbl>
          </a:graphicData>
        </a:graphic>
      </p:graphicFrame>
      <p:pic>
        <p:nvPicPr>
          <p:cNvPr id="3074" name="Picture 2"/>
          <p:cNvPicPr>
            <a:picLocks noChangeAspect="1" noChangeArrowheads="1"/>
          </p:cNvPicPr>
          <p:nvPr/>
        </p:nvPicPr>
        <p:blipFill>
          <a:blip r:embed="rId2"/>
          <a:srcRect/>
          <a:stretch>
            <a:fillRect/>
          </a:stretch>
        </p:blipFill>
        <p:spPr bwMode="auto">
          <a:xfrm>
            <a:off x="4786314" y="1071546"/>
            <a:ext cx="3448061" cy="247459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786314" y="3786190"/>
            <a:ext cx="3500462" cy="235745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117693"/>
            <a:ext cx="8143932" cy="60939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Глобальная сеть объединяет компьютеры,</a:t>
            </a:r>
          </a:p>
          <a:p>
            <a:pPr algn="ct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a:t>
            </a:r>
            <a:r>
              <a:rPr lang="ru-RU"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асположенные на удаленном расстоянии, для общего использования мировых информационных ресурсов</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244" y="2000240"/>
            <a:ext cx="908075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Структура сетей Интернета</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ol2-1"/>
          <p:cNvPicPr>
            <a:picLocks noChangeAspect="1" noChangeArrowheads="1"/>
          </p:cNvPicPr>
          <p:nvPr/>
        </p:nvPicPr>
        <p:blipFill>
          <a:blip r:embed="rId2"/>
          <a:srcRect/>
          <a:stretch>
            <a:fillRect/>
          </a:stretch>
        </p:blipFill>
        <p:spPr bwMode="auto">
          <a:xfrm>
            <a:off x="323850" y="3789363"/>
            <a:ext cx="2895600" cy="2862262"/>
          </a:xfrm>
          <a:prstGeom prst="rect">
            <a:avLst/>
          </a:prstGeom>
          <a:solidFill>
            <a:schemeClr val="tx2"/>
          </a:solidFill>
          <a:ln w="9525">
            <a:solidFill>
              <a:schemeClr val="tx2"/>
            </a:solidFill>
            <a:miter lim="800000"/>
            <a:headEnd/>
            <a:tailEnd/>
          </a:ln>
        </p:spPr>
      </p:pic>
      <p:pic>
        <p:nvPicPr>
          <p:cNvPr id="3" name="Picture 8" descr="fakevbns_inv"/>
          <p:cNvPicPr>
            <a:picLocks noChangeAspect="1" noChangeArrowheads="1"/>
          </p:cNvPicPr>
          <p:nvPr/>
        </p:nvPicPr>
        <p:blipFill>
          <a:blip r:embed="rId3"/>
          <a:srcRect/>
          <a:stretch>
            <a:fillRect/>
          </a:stretch>
        </p:blipFill>
        <p:spPr bwMode="auto">
          <a:xfrm>
            <a:off x="4857752" y="357166"/>
            <a:ext cx="4038600" cy="2800350"/>
          </a:xfrm>
          <a:prstGeom prst="rect">
            <a:avLst/>
          </a:prstGeom>
          <a:noFill/>
          <a:ln w="9525">
            <a:solidFill>
              <a:schemeClr val="tx2"/>
            </a:solidFill>
            <a:miter lim="800000"/>
            <a:headEnd/>
            <a:tailEnd/>
          </a:ln>
        </p:spPr>
      </p:pic>
      <p:pic>
        <p:nvPicPr>
          <p:cNvPr id="4" name="Picture 7" descr="att_backbone_large"/>
          <p:cNvPicPr>
            <a:picLocks noChangeAspect="1" noChangeArrowheads="1"/>
          </p:cNvPicPr>
          <p:nvPr/>
        </p:nvPicPr>
        <p:blipFill>
          <a:blip r:embed="rId4" cstate="print"/>
          <a:srcRect/>
          <a:stretch>
            <a:fillRect/>
          </a:stretch>
        </p:blipFill>
        <p:spPr bwMode="auto">
          <a:xfrm>
            <a:off x="4786314" y="3500438"/>
            <a:ext cx="3425825" cy="2682875"/>
          </a:xfrm>
          <a:prstGeom prst="rect">
            <a:avLst/>
          </a:prstGeom>
          <a:noFill/>
          <a:ln w="9525">
            <a:solidFill>
              <a:schemeClr val="tx2"/>
            </a:solidFill>
            <a:miter lim="800000"/>
            <a:headEnd/>
            <a:tailEnd/>
          </a:ln>
        </p:spPr>
      </p:pic>
      <p:sp>
        <p:nvSpPr>
          <p:cNvPr id="5" name="Прямоугольник 4"/>
          <p:cNvSpPr/>
          <p:nvPr/>
        </p:nvSpPr>
        <p:spPr>
          <a:xfrm>
            <a:off x="285720" y="500042"/>
            <a:ext cx="4572000" cy="1569660"/>
          </a:xfrm>
          <a:prstGeom prst="rect">
            <a:avLst/>
          </a:prstGeom>
        </p:spPr>
        <p:txBody>
          <a:bodyPr wrap="square">
            <a:spAutoFit/>
          </a:bodyPr>
          <a:lstStyle/>
          <a:p>
            <a:pPr>
              <a:buFont typeface="Wingdings" pitchFamily="2" charset="2"/>
              <a:buChar char="ü"/>
            </a:pPr>
            <a:r>
              <a:rPr lang="ru-RU" sz="3200" b="1" i="1" u="sng" dirty="0" smtClean="0">
                <a:solidFill>
                  <a:srgbClr val="0070C0"/>
                </a:solidFill>
                <a:latin typeface="Times New Roman" pitchFamily="18" charset="0"/>
                <a:cs typeface="Times New Roman" pitchFamily="18" charset="0"/>
              </a:rPr>
              <a:t>Национальные сети</a:t>
            </a:r>
          </a:p>
          <a:p>
            <a:pPr>
              <a:buFont typeface="Wingdings" pitchFamily="2" charset="2"/>
              <a:buChar char="ü"/>
            </a:pPr>
            <a:r>
              <a:rPr lang="ru-RU" sz="3200" b="1" i="1" u="sng" dirty="0" smtClean="0">
                <a:solidFill>
                  <a:srgbClr val="0070C0"/>
                </a:solidFill>
                <a:latin typeface="Times New Roman" pitchFamily="18" charset="0"/>
                <a:cs typeface="Times New Roman" pitchFamily="18" charset="0"/>
              </a:rPr>
              <a:t>Региональные сети</a:t>
            </a:r>
          </a:p>
          <a:p>
            <a:pPr>
              <a:buFont typeface="Wingdings" pitchFamily="2" charset="2"/>
              <a:buChar char="ü"/>
            </a:pPr>
            <a:r>
              <a:rPr lang="ru-RU" sz="3200" b="1" i="1" u="sng" dirty="0" smtClean="0">
                <a:solidFill>
                  <a:srgbClr val="0070C0"/>
                </a:solidFill>
                <a:latin typeface="Times New Roman" pitchFamily="18" charset="0"/>
                <a:cs typeface="Times New Roman" pitchFamily="18" charset="0"/>
              </a:rPr>
              <a:t>Локальные сети</a:t>
            </a:r>
            <a:endParaRPr lang="ru-RU" sz="3200" b="1" i="1" u="sng" dirty="0">
              <a:solidFill>
                <a:srgbClr val="0070C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0"/>
            <a:ext cx="8143932" cy="4832092"/>
          </a:xfrm>
          <a:prstGeom prst="rect">
            <a:avLst/>
          </a:prstGeom>
        </p:spPr>
        <p:txBody>
          <a:bodyPr wrap="square">
            <a:spAutoFit/>
          </a:bodyPr>
          <a:lstStyle/>
          <a:p>
            <a:r>
              <a:rPr lang="ru-RU" sz="2800" b="1" i="1" dirty="0" smtClean="0">
                <a:solidFill>
                  <a:srgbClr val="0070C0"/>
                </a:solidFill>
                <a:latin typeface="Times New Roman" pitchFamily="18" charset="0"/>
                <a:cs typeface="Times New Roman" pitchFamily="18" charset="0"/>
              </a:rPr>
              <a:t>В Интернете имеются следующие основные службы (сервисы): </a:t>
            </a:r>
            <a:br>
              <a:rPr lang="ru-RU" sz="2800" b="1" i="1" dirty="0" smtClean="0">
                <a:solidFill>
                  <a:srgbClr val="0070C0"/>
                </a:solidFill>
                <a:latin typeface="Times New Roman" pitchFamily="18" charset="0"/>
                <a:cs typeface="Times New Roman" pitchFamily="18" charset="0"/>
              </a:rPr>
            </a:br>
            <a:r>
              <a:rPr lang="ru-RU" sz="2800" b="1" i="1" dirty="0" smtClean="0">
                <a:solidFill>
                  <a:srgbClr val="0070C0"/>
                </a:solidFill>
                <a:latin typeface="Times New Roman" pitchFamily="18" charset="0"/>
                <a:cs typeface="Times New Roman" pitchFamily="18" charset="0"/>
              </a:rPr>
              <a:t/>
            </a:r>
            <a:br>
              <a:rPr lang="ru-RU" sz="2800" b="1" i="1" dirty="0" smtClean="0">
                <a:solidFill>
                  <a:srgbClr val="0070C0"/>
                </a:solidFill>
                <a:latin typeface="Times New Roman" pitchFamily="18" charset="0"/>
                <a:cs typeface="Times New Roman" pitchFamily="18" charset="0"/>
              </a:rPr>
            </a:br>
            <a:r>
              <a:rPr lang="ru-RU" sz="2800" b="1" i="1" dirty="0" smtClean="0">
                <a:solidFill>
                  <a:srgbClr val="0070C0"/>
                </a:solidFill>
                <a:latin typeface="Times New Roman" pitchFamily="18" charset="0"/>
                <a:cs typeface="Times New Roman" pitchFamily="18" charset="0"/>
              </a:rPr>
              <a:t>- Электронная почта (</a:t>
            </a:r>
            <a:r>
              <a:rPr lang="en-US" sz="2800" b="1" i="1" dirty="0" smtClean="0">
                <a:solidFill>
                  <a:srgbClr val="0070C0"/>
                </a:solidFill>
                <a:latin typeface="Times New Roman" pitchFamily="18" charset="0"/>
                <a:cs typeface="Times New Roman" pitchFamily="18" charset="0"/>
              </a:rPr>
              <a:t>E-mail)</a:t>
            </a:r>
            <a:r>
              <a:rPr lang="ru-RU" sz="2800" b="1" i="1" dirty="0" smtClean="0">
                <a:solidFill>
                  <a:srgbClr val="0070C0"/>
                </a:solidFill>
                <a:latin typeface="Times New Roman" pitchFamily="18" charset="0"/>
                <a:cs typeface="Times New Roman" pitchFamily="18" charset="0"/>
              </a:rPr>
              <a:t>;</a:t>
            </a:r>
            <a:br>
              <a:rPr lang="ru-RU" sz="2800" b="1" i="1" dirty="0" smtClean="0">
                <a:solidFill>
                  <a:srgbClr val="0070C0"/>
                </a:solidFill>
                <a:latin typeface="Times New Roman" pitchFamily="18" charset="0"/>
                <a:cs typeface="Times New Roman" pitchFamily="18" charset="0"/>
              </a:rPr>
            </a:br>
            <a:r>
              <a:rPr lang="ru-RU" sz="2800" b="1" i="1" dirty="0" smtClean="0">
                <a:solidFill>
                  <a:srgbClr val="0070C0"/>
                </a:solidFill>
                <a:latin typeface="Times New Roman" pitchFamily="18" charset="0"/>
                <a:cs typeface="Times New Roman" pitchFamily="18" charset="0"/>
              </a:rPr>
              <a:t>- </a:t>
            </a:r>
            <a:r>
              <a:rPr lang="en-US" sz="2800" b="1" i="1" dirty="0" smtClean="0">
                <a:solidFill>
                  <a:srgbClr val="0070C0"/>
                </a:solidFill>
                <a:latin typeface="Times New Roman" pitchFamily="18" charset="0"/>
                <a:cs typeface="Times New Roman" pitchFamily="18" charset="0"/>
              </a:rPr>
              <a:t>World Wide Web (WWW) </a:t>
            </a:r>
            <a:r>
              <a:rPr lang="ru-RU" sz="2800" b="1" i="1" dirty="0" smtClean="0">
                <a:solidFill>
                  <a:srgbClr val="0070C0"/>
                </a:solidFill>
                <a:latin typeface="Times New Roman" pitchFamily="18" charset="0"/>
                <a:cs typeface="Times New Roman" pitchFamily="18" charset="0"/>
              </a:rPr>
              <a:t>– Всемирная паутина;</a:t>
            </a:r>
            <a:br>
              <a:rPr lang="ru-RU" sz="2800" b="1" i="1" dirty="0" smtClean="0">
                <a:solidFill>
                  <a:srgbClr val="0070C0"/>
                </a:solidFill>
                <a:latin typeface="Times New Roman" pitchFamily="18" charset="0"/>
                <a:cs typeface="Times New Roman" pitchFamily="18" charset="0"/>
              </a:rPr>
            </a:br>
            <a:r>
              <a:rPr lang="ru-RU" sz="2800" b="1" i="1" dirty="0" smtClean="0">
                <a:solidFill>
                  <a:srgbClr val="0070C0"/>
                </a:solidFill>
                <a:latin typeface="Times New Roman" pitchFamily="18" charset="0"/>
                <a:cs typeface="Times New Roman" pitchFamily="18" charset="0"/>
              </a:rPr>
              <a:t>- Служба передачи файлов – </a:t>
            </a:r>
            <a:r>
              <a:rPr lang="en-US" sz="2800" b="1" i="1" dirty="0" smtClean="0">
                <a:solidFill>
                  <a:srgbClr val="0070C0"/>
                </a:solidFill>
                <a:latin typeface="Times New Roman" pitchFamily="18" charset="0"/>
                <a:cs typeface="Times New Roman" pitchFamily="18" charset="0"/>
              </a:rPr>
              <a:t>FT</a:t>
            </a:r>
            <a:r>
              <a:rPr lang="ru-RU" sz="2800" b="1" i="1" dirty="0" smtClean="0">
                <a:solidFill>
                  <a:srgbClr val="0070C0"/>
                </a:solidFill>
                <a:latin typeface="Times New Roman" pitchFamily="18" charset="0"/>
                <a:cs typeface="Times New Roman" pitchFamily="18" charset="0"/>
              </a:rPr>
              <a:t>Р;</a:t>
            </a:r>
            <a:br>
              <a:rPr lang="ru-RU" sz="2800" b="1" i="1" dirty="0" smtClean="0">
                <a:solidFill>
                  <a:srgbClr val="0070C0"/>
                </a:solidFill>
                <a:latin typeface="Times New Roman" pitchFamily="18" charset="0"/>
                <a:cs typeface="Times New Roman" pitchFamily="18" charset="0"/>
              </a:rPr>
            </a:br>
            <a:r>
              <a:rPr lang="ru-RU" sz="2800" b="1" i="1" dirty="0" smtClean="0">
                <a:solidFill>
                  <a:srgbClr val="0070C0"/>
                </a:solidFill>
                <a:latin typeface="Times New Roman" pitchFamily="18" charset="0"/>
                <a:cs typeface="Times New Roman" pitchFamily="18" charset="0"/>
              </a:rPr>
              <a:t>- Служба новостей (система телеконференций) – </a:t>
            </a:r>
            <a:r>
              <a:rPr lang="en-US" sz="2800" b="1" i="1" dirty="0" smtClean="0">
                <a:solidFill>
                  <a:srgbClr val="0070C0"/>
                </a:solidFill>
                <a:latin typeface="Times New Roman" pitchFamily="18" charset="0"/>
                <a:cs typeface="Times New Roman" pitchFamily="18" charset="0"/>
              </a:rPr>
              <a:t>Use Net, Newsgroups</a:t>
            </a:r>
            <a:r>
              <a:rPr lang="ru-RU" sz="2800" b="1" i="1" dirty="0" smtClean="0">
                <a:solidFill>
                  <a:srgbClr val="0070C0"/>
                </a:solidFill>
                <a:latin typeface="Times New Roman" pitchFamily="18" charset="0"/>
                <a:cs typeface="Times New Roman" pitchFamily="18" charset="0"/>
              </a:rPr>
              <a:t>;</a:t>
            </a:r>
            <a:br>
              <a:rPr lang="ru-RU" sz="2800" b="1" i="1" dirty="0" smtClean="0">
                <a:solidFill>
                  <a:srgbClr val="0070C0"/>
                </a:solidFill>
                <a:latin typeface="Times New Roman" pitchFamily="18" charset="0"/>
                <a:cs typeface="Times New Roman" pitchFamily="18" charset="0"/>
              </a:rPr>
            </a:br>
            <a:r>
              <a:rPr lang="ru-RU" sz="2800" b="1" i="1" dirty="0" smtClean="0">
                <a:solidFill>
                  <a:srgbClr val="0070C0"/>
                </a:solidFill>
                <a:latin typeface="Times New Roman" pitchFamily="18" charset="0"/>
                <a:cs typeface="Times New Roman" pitchFamily="18" charset="0"/>
              </a:rPr>
              <a:t>- Система интерактивного общения – служба</a:t>
            </a:r>
            <a:r>
              <a:rPr lang="en-US" sz="2800" b="1" i="1" dirty="0" smtClean="0">
                <a:solidFill>
                  <a:srgbClr val="0070C0"/>
                </a:solidFill>
                <a:latin typeface="Times New Roman" pitchFamily="18" charset="0"/>
                <a:cs typeface="Times New Roman" pitchFamily="18" charset="0"/>
              </a:rPr>
              <a:t> IRC</a:t>
            </a:r>
            <a:r>
              <a:rPr lang="ru-RU" sz="2800" b="1" i="1" dirty="0" smtClean="0">
                <a:solidFill>
                  <a:srgbClr val="0070C0"/>
                </a:solidFill>
                <a:latin typeface="Times New Roman" pitchFamily="18" charset="0"/>
                <a:cs typeface="Times New Roman" pitchFamily="18" charset="0"/>
              </a:rPr>
              <a:t>;</a:t>
            </a:r>
            <a:br>
              <a:rPr lang="ru-RU" sz="2800" b="1" i="1" dirty="0" smtClean="0">
                <a:solidFill>
                  <a:srgbClr val="0070C0"/>
                </a:solidFill>
                <a:latin typeface="Times New Roman" pitchFamily="18" charset="0"/>
                <a:cs typeface="Times New Roman" pitchFamily="18" charset="0"/>
              </a:rPr>
            </a:br>
            <a:r>
              <a:rPr lang="ru-RU" sz="2800" b="1" i="1" dirty="0" smtClean="0">
                <a:solidFill>
                  <a:srgbClr val="0070C0"/>
                </a:solidFill>
                <a:latin typeface="Times New Roman" pitchFamily="18" charset="0"/>
                <a:cs typeface="Times New Roman" pitchFamily="18" charset="0"/>
              </a:rPr>
              <a:t>- </a:t>
            </a:r>
            <a:r>
              <a:rPr lang="en-US" sz="2800" b="1" i="1" dirty="0" smtClean="0">
                <a:solidFill>
                  <a:srgbClr val="0070C0"/>
                </a:solidFill>
                <a:latin typeface="Times New Roman" pitchFamily="18" charset="0"/>
                <a:cs typeface="Times New Roman" pitchFamily="18" charset="0"/>
              </a:rPr>
              <a:t>Telnet</a:t>
            </a:r>
            <a:r>
              <a:rPr lang="ru-RU" sz="2800" b="1" i="1" dirty="0" smtClean="0">
                <a:solidFill>
                  <a:srgbClr val="0070C0"/>
                </a:solidFill>
                <a:latin typeface="Times New Roman" pitchFamily="18" charset="0"/>
                <a:cs typeface="Times New Roman" pitchFamily="18" charset="0"/>
              </a:rPr>
              <a:t> – удаленный доступ и др.</a:t>
            </a:r>
            <a:endParaRPr lang="ru-RU" sz="2800" b="1" i="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358246" cy="5632311"/>
          </a:xfrm>
          <a:prstGeom prst="rect">
            <a:avLst/>
          </a:prstGeom>
        </p:spPr>
        <p:txBody>
          <a:bodyPr wrap="square">
            <a:spAutoFit/>
          </a:bodyPr>
          <a:lstStyle/>
          <a:p>
            <a:pPr algn="ctr"/>
            <a:r>
              <a:rPr lang="ru-RU" b="1" i="1" u="sng" dirty="0" smtClean="0">
                <a:solidFill>
                  <a:srgbClr val="FF0000"/>
                </a:solidFill>
                <a:latin typeface="Times New Roman" pitchFamily="18" charset="0"/>
                <a:cs typeface="Times New Roman" pitchFamily="18" charset="0"/>
              </a:rPr>
              <a:t>Всемирная паутина </a:t>
            </a:r>
            <a:r>
              <a:rPr lang="ru-RU" b="1" i="1" u="sng" dirty="0" err="1" smtClean="0">
                <a:solidFill>
                  <a:srgbClr val="FF0000"/>
                </a:solidFill>
                <a:latin typeface="Times New Roman" pitchFamily="18" charset="0"/>
                <a:cs typeface="Times New Roman" pitchFamily="18" charset="0"/>
              </a:rPr>
              <a:t>World</a:t>
            </a:r>
            <a:r>
              <a:rPr lang="ru-RU" b="1" i="1" u="sng" dirty="0" smtClean="0">
                <a:solidFill>
                  <a:srgbClr val="FF0000"/>
                </a:solidFill>
                <a:latin typeface="Times New Roman" pitchFamily="18" charset="0"/>
                <a:cs typeface="Times New Roman" pitchFamily="18" charset="0"/>
              </a:rPr>
              <a:t> </a:t>
            </a:r>
            <a:r>
              <a:rPr lang="ru-RU" b="1" i="1" u="sng" dirty="0" err="1" smtClean="0">
                <a:solidFill>
                  <a:srgbClr val="FF0000"/>
                </a:solidFill>
                <a:latin typeface="Times New Roman" pitchFamily="18" charset="0"/>
                <a:cs typeface="Times New Roman" pitchFamily="18" charset="0"/>
              </a:rPr>
              <a:t>Wide</a:t>
            </a:r>
            <a:r>
              <a:rPr lang="ru-RU" b="1" i="1" u="sng" dirty="0" smtClean="0">
                <a:solidFill>
                  <a:srgbClr val="FF0000"/>
                </a:solidFill>
                <a:latin typeface="Times New Roman" pitchFamily="18" charset="0"/>
                <a:cs typeface="Times New Roman" pitchFamily="18" charset="0"/>
              </a:rPr>
              <a:t> </a:t>
            </a:r>
            <a:r>
              <a:rPr lang="ru-RU" b="1" i="1" u="sng" dirty="0" err="1" smtClean="0">
                <a:solidFill>
                  <a:srgbClr val="FF0000"/>
                </a:solidFill>
                <a:latin typeface="Times New Roman" pitchFamily="18" charset="0"/>
                <a:cs typeface="Times New Roman" pitchFamily="18" charset="0"/>
              </a:rPr>
              <a:t>Web</a:t>
            </a:r>
            <a:r>
              <a:rPr lang="ru-RU" b="1" i="1" u="sng" dirty="0" smtClean="0">
                <a:solidFill>
                  <a:srgbClr val="FF0000"/>
                </a:solidFill>
                <a:latin typeface="Times New Roman" pitchFamily="18" charset="0"/>
                <a:cs typeface="Times New Roman" pitchFamily="18" charset="0"/>
              </a:rPr>
              <a:t> (WWW)</a:t>
            </a:r>
          </a:p>
          <a:p>
            <a:endParaRPr lang="ru-RU" b="1" i="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	Самый молодой и самый популярный в настоящее время сервис сети. В основу данной системы положено понятие гипертекста и гипермедиа.</a:t>
            </a:r>
          </a:p>
          <a:p>
            <a:endParaRPr lang="ru-RU" b="1" i="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	В WWW собраны документы (странички) мультимедиа (в них кроме текста присутствуют звук, изображение, видео), связанные гиперссылками. Ссылки могут быть оформлены в виде текста (подчеркнуты одно или несколько слов) или картинки. С помощью гиперссылок можно попасть на: </a:t>
            </a:r>
          </a:p>
          <a:p>
            <a:r>
              <a:rPr lang="ru-RU" b="1" i="1" dirty="0" smtClean="0">
                <a:latin typeface="Times New Roman" pitchFamily="18" charset="0"/>
                <a:cs typeface="Times New Roman" pitchFamily="18" charset="0"/>
              </a:rPr>
              <a:t>другую часть данной страницы, </a:t>
            </a:r>
          </a:p>
          <a:p>
            <a:r>
              <a:rPr lang="ru-RU" b="1" i="1" dirty="0" smtClean="0">
                <a:latin typeface="Times New Roman" pitchFamily="18" charset="0"/>
                <a:cs typeface="Times New Roman" pitchFamily="18" charset="0"/>
              </a:rPr>
              <a:t>на другую страницу данного документа, </a:t>
            </a:r>
          </a:p>
          <a:p>
            <a:r>
              <a:rPr lang="ru-RU" b="1" i="1" dirty="0" smtClean="0">
                <a:latin typeface="Times New Roman" pitchFamily="18" charset="0"/>
                <a:cs typeface="Times New Roman" pitchFamily="18" charset="0"/>
              </a:rPr>
              <a:t>на другой документ данного сервера, </a:t>
            </a:r>
          </a:p>
          <a:p>
            <a:r>
              <a:rPr lang="ru-RU" b="1" i="1" dirty="0" smtClean="0">
                <a:latin typeface="Times New Roman" pitchFamily="18" charset="0"/>
                <a:cs typeface="Times New Roman" pitchFamily="18" charset="0"/>
              </a:rPr>
              <a:t>на другой документ любого сервера </a:t>
            </a:r>
            <a:r>
              <a:rPr lang="ru-RU" b="1" i="1" dirty="0" err="1" smtClean="0">
                <a:latin typeface="Times New Roman" pitchFamily="18" charset="0"/>
                <a:cs typeface="Times New Roman" pitchFamily="18" charset="0"/>
              </a:rPr>
              <a:t>Internet</a:t>
            </a:r>
            <a:r>
              <a:rPr lang="ru-RU" b="1" i="1" dirty="0" smtClean="0">
                <a:latin typeface="Times New Roman" pitchFamily="18" charset="0"/>
                <a:cs typeface="Times New Roman" pitchFamily="18" charset="0"/>
              </a:rPr>
              <a:t>. </a:t>
            </a:r>
          </a:p>
          <a:p>
            <a:endParaRPr lang="ru-RU" b="1" i="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	Для работы с WWW используется специальный протокол НТТР (</a:t>
            </a:r>
            <a:r>
              <a:rPr lang="ru-RU" b="1" i="1" dirty="0" err="1" smtClean="0">
                <a:latin typeface="Times New Roman" pitchFamily="18" charset="0"/>
                <a:cs typeface="Times New Roman" pitchFamily="18" charset="0"/>
              </a:rPr>
              <a:t>Hyper</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Text</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Transfer</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Protocol</a:t>
            </a:r>
            <a:r>
              <a:rPr lang="ru-RU" b="1" i="1" dirty="0" smtClean="0">
                <a:latin typeface="Times New Roman" pitchFamily="18" charset="0"/>
                <a:cs typeface="Times New Roman" pitchFamily="18" charset="0"/>
              </a:rPr>
              <a:t>) – Протокол передачи гипертекста. </a:t>
            </a:r>
            <a:r>
              <a:rPr lang="ru-RU" b="1" i="1" dirty="0" err="1" smtClean="0">
                <a:latin typeface="Times New Roman" pitchFamily="18" charset="0"/>
                <a:cs typeface="Times New Roman" pitchFamily="18" charset="0"/>
              </a:rPr>
              <a:t>Cервис</a:t>
            </a:r>
            <a:r>
              <a:rPr lang="ru-RU" b="1" i="1" dirty="0" smtClean="0">
                <a:latin typeface="Times New Roman" pitchFamily="18" charset="0"/>
                <a:cs typeface="Times New Roman" pitchFamily="18" charset="0"/>
              </a:rPr>
              <a:t> WWW называют Всемирной паутиной.</a:t>
            </a:r>
          </a:p>
          <a:p>
            <a:endParaRPr lang="ru-RU" b="1" i="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	Гипертекстовые документы создаются с помощью специального языка HTML (</a:t>
            </a:r>
            <a:r>
              <a:rPr lang="ru-RU" b="1" i="1" dirty="0" err="1" smtClean="0">
                <a:latin typeface="Times New Roman" pitchFamily="18" charset="0"/>
                <a:cs typeface="Times New Roman" pitchFamily="18" charset="0"/>
              </a:rPr>
              <a:t>Hyper</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Text</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Markup</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Language</a:t>
            </a:r>
            <a:r>
              <a:rPr lang="ru-RU" b="1" i="1" dirty="0" smtClean="0">
                <a:latin typeface="Times New Roman" pitchFamily="18" charset="0"/>
                <a:cs typeface="Times New Roman" pitchFamily="18" charset="0"/>
              </a:rPr>
              <a:t>) – языка разметки гипертекста.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0"/>
            <a:ext cx="8143932" cy="6370975"/>
          </a:xfrm>
          <a:prstGeom prst="rect">
            <a:avLst/>
          </a:prstGeom>
        </p:spPr>
        <p:txBody>
          <a:bodyPr wrap="square">
            <a:spAutoFit/>
          </a:bodyPr>
          <a:lstStyle/>
          <a:p>
            <a:endParaRPr lang="ru-RU" sz="1200" dirty="0" smtClean="0">
              <a:solidFill>
                <a:srgbClr val="FF0000"/>
              </a:solidFill>
            </a:endParaRPr>
          </a:p>
          <a:p>
            <a:pPr algn="ctr"/>
            <a:r>
              <a:rPr lang="ru-RU" b="1" i="1" u="sng" dirty="0" smtClean="0">
                <a:solidFill>
                  <a:srgbClr val="FF0000"/>
                </a:solidFill>
                <a:latin typeface="Times New Roman" pitchFamily="18" charset="0"/>
                <a:cs typeface="Times New Roman" pitchFamily="18" charset="0"/>
              </a:rPr>
              <a:t>Телеконференции(USENET) </a:t>
            </a:r>
          </a:p>
          <a:p>
            <a:endParaRPr lang="ru-RU" b="1" i="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	Эта служба работает примерно также, как электронная почта, но получаемые письма доступны для общего обозрения. Для удобства дискуссий образованы группы. Дискуссии в группах ведутся по определенной теме. Чтобы стать членом такой группы, пользователю необходимо подписаться на данную конференцию у своего провайдера. Часто можно найти ответы на свои вопросы, подключившись к нужной группе и попросив совета у ее участников. </a:t>
            </a:r>
          </a:p>
          <a:p>
            <a:endParaRPr lang="ru-RU" b="1" i="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	FTP(</a:t>
            </a:r>
            <a:r>
              <a:rPr lang="ru-RU" b="1" i="1" dirty="0" err="1" smtClean="0">
                <a:latin typeface="Times New Roman" pitchFamily="18" charset="0"/>
                <a:cs typeface="Times New Roman" pitchFamily="18" charset="0"/>
              </a:rPr>
              <a:t>File</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Transfer</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Protocol</a:t>
            </a:r>
            <a:r>
              <a:rPr lang="ru-RU" b="1" i="1" dirty="0" smtClean="0">
                <a:latin typeface="Times New Roman" pitchFamily="18" charset="0"/>
                <a:cs typeface="Times New Roman" pitchFamily="18" charset="0"/>
              </a:rPr>
              <a:t>) </a:t>
            </a:r>
          </a:p>
          <a:p>
            <a:endParaRPr lang="ru-RU" b="1" i="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	С помощью этого сервиса сети можно “перекачивать” файлы с другого компьютера на ваш компьютер. Эти компьютеры называются FTP – серверами. На них хранятся огромные архивы файлов. Этот сервис является одним из основных способов распространения бесплатных программ, а также различных дополнений и исправлений к коммерческим версиям программ.</a:t>
            </a:r>
          </a:p>
          <a:p>
            <a:endParaRPr lang="ru-RU" b="1" i="1" dirty="0" smtClean="0">
              <a:latin typeface="Times New Roman" pitchFamily="18" charset="0"/>
              <a:cs typeface="Times New Roman" pitchFamily="18" charset="0"/>
            </a:endParaRPr>
          </a:p>
          <a:p>
            <a:r>
              <a:rPr lang="ru-RU" b="1" i="1" dirty="0" smtClean="0">
                <a:latin typeface="Times New Roman" pitchFamily="18" charset="0"/>
                <a:cs typeface="Times New Roman" pitchFamily="18" charset="0"/>
              </a:rPr>
              <a:t>	FTP-протокол передачи файлов позволяет компьютерам перемещать копию нужного файла на свои компьютеры или в свои локальные системы.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429684" cy="6001643"/>
          </a:xfrm>
          <a:prstGeom prst="rect">
            <a:avLst/>
          </a:prstGeom>
        </p:spPr>
        <p:txBody>
          <a:bodyPr wrap="square">
            <a:spAutoFit/>
          </a:bodyPr>
          <a:lstStyle/>
          <a:p>
            <a:endParaRPr lang="ru-RU" sz="2000" b="1" i="1" dirty="0" smtClean="0"/>
          </a:p>
          <a:p>
            <a:pPr algn="ctr"/>
            <a:r>
              <a:rPr lang="ru-RU" sz="2000" b="1" i="1" dirty="0" err="1" smtClean="0">
                <a:solidFill>
                  <a:srgbClr val="FF0000"/>
                </a:solidFill>
              </a:rPr>
              <a:t>Internet</a:t>
            </a:r>
            <a:r>
              <a:rPr lang="ru-RU" sz="2000" b="1" i="1" dirty="0" smtClean="0">
                <a:solidFill>
                  <a:srgbClr val="FF0000"/>
                </a:solidFill>
              </a:rPr>
              <a:t> </a:t>
            </a:r>
            <a:r>
              <a:rPr lang="ru-RU" sz="2000" b="1" i="1" dirty="0" err="1" smtClean="0">
                <a:solidFill>
                  <a:srgbClr val="FF0000"/>
                </a:solidFill>
              </a:rPr>
              <a:t>Relay</a:t>
            </a:r>
            <a:r>
              <a:rPr lang="ru-RU" sz="2000" b="1" i="1" dirty="0" smtClean="0">
                <a:solidFill>
                  <a:srgbClr val="FF0000"/>
                </a:solidFill>
              </a:rPr>
              <a:t> </a:t>
            </a:r>
            <a:r>
              <a:rPr lang="ru-RU" sz="2000" b="1" i="1" dirty="0" err="1" smtClean="0">
                <a:solidFill>
                  <a:srgbClr val="FF0000"/>
                </a:solidFill>
              </a:rPr>
              <a:t>Chat</a:t>
            </a:r>
            <a:r>
              <a:rPr lang="ru-RU" sz="2000" b="1" i="1" dirty="0" smtClean="0">
                <a:solidFill>
                  <a:srgbClr val="FF0000"/>
                </a:solidFill>
              </a:rPr>
              <a:t> (IRC</a:t>
            </a:r>
            <a:r>
              <a:rPr lang="ru-RU" b="1" i="1" dirty="0" smtClean="0">
                <a:solidFill>
                  <a:srgbClr val="FF0000"/>
                </a:solidFill>
              </a:rPr>
              <a:t>) </a:t>
            </a:r>
          </a:p>
          <a:p>
            <a:endParaRPr lang="ru-RU" b="1" i="1" dirty="0" smtClean="0"/>
          </a:p>
          <a:p>
            <a:r>
              <a:rPr lang="ru-RU" b="1" i="1" dirty="0" smtClean="0"/>
              <a:t>	Беседы через </a:t>
            </a:r>
            <a:r>
              <a:rPr lang="ru-RU" b="1" i="1" dirty="0" err="1" smtClean="0"/>
              <a:t>Internet</a:t>
            </a:r>
            <a:r>
              <a:rPr lang="ru-RU" b="1" i="1" dirty="0" smtClean="0"/>
              <a:t> в реальном времени. Сервис похож на телеконференции. Отличие заключается в том, что вы переговариваетесь с группой пользователей без задержек, подобно разговору людей, собравшихся в одном помещении. </a:t>
            </a:r>
          </a:p>
          <a:p>
            <a:endParaRPr lang="ru-RU" b="1" i="1" dirty="0" smtClean="0"/>
          </a:p>
          <a:p>
            <a:pPr algn="ctr"/>
            <a:r>
              <a:rPr lang="ru-RU" b="1" i="1" dirty="0" smtClean="0"/>
              <a:t>	</a:t>
            </a:r>
            <a:r>
              <a:rPr lang="ru-RU" sz="2000" b="1" i="1" dirty="0" err="1" smtClean="0">
                <a:solidFill>
                  <a:srgbClr val="FF0000"/>
                </a:solidFill>
              </a:rPr>
              <a:t>Telnet</a:t>
            </a:r>
            <a:r>
              <a:rPr lang="ru-RU" sz="2000" b="1" i="1" dirty="0" smtClean="0">
                <a:solidFill>
                  <a:srgbClr val="FF0000"/>
                </a:solidFill>
              </a:rPr>
              <a:t> </a:t>
            </a:r>
          </a:p>
          <a:p>
            <a:endParaRPr lang="ru-RU" b="1" i="1" dirty="0" smtClean="0"/>
          </a:p>
          <a:p>
            <a:r>
              <a:rPr lang="ru-RU" b="1" i="1" dirty="0" smtClean="0"/>
              <a:t>	Этот сервис позволяет управлять с вашего компьютера работой другого компьютера. Ваш компьютер является удаленным терминалом этого другого компьютера. Удаленный терминал отличается тем, что не выполняет собственные вычисления. Все, что вводится на вашей клавиатуре, передается удаленному компьютеру, а получаемые результаты передаются обратно и выводятся на ваш монитор. На удаленных компьютерах, как правило, установлена операционная система UNIX. Поэтому знание основных команд этой операционной системы обязательно для пользователя. С появлением графических операционных систем, таких, как </a:t>
            </a:r>
            <a:r>
              <a:rPr lang="ru-RU" b="1" i="1" dirty="0" err="1" smtClean="0"/>
              <a:t>Windows</a:t>
            </a:r>
            <a:r>
              <a:rPr lang="ru-RU" b="1" i="1" dirty="0" smtClean="0"/>
              <a:t>, командный режим работы стал менее популярен, и сервис </a:t>
            </a:r>
            <a:r>
              <a:rPr lang="ru-RU" b="1" i="1" dirty="0" err="1" smtClean="0"/>
              <a:t>Telnet</a:t>
            </a:r>
            <a:r>
              <a:rPr lang="ru-RU" b="1" i="1" dirty="0" smtClean="0"/>
              <a:t> в последнее время большинство пользователей не применяют.</a:t>
            </a:r>
            <a:endParaRPr lang="ru-RU"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286808" cy="4524315"/>
          </a:xfrm>
          <a:prstGeom prst="rect">
            <a:avLst/>
          </a:prstGeom>
        </p:spPr>
        <p:txBody>
          <a:bodyPr wrap="square">
            <a:spAutoFit/>
          </a:bodyPr>
          <a:lstStyle/>
          <a:p>
            <a:pPr indent="342900">
              <a:lnSpc>
                <a:spcPct val="150000"/>
              </a:lnSpc>
              <a:spcBef>
                <a:spcPct val="0"/>
              </a:spcBef>
            </a:pPr>
            <a:r>
              <a:rPr lang="ru-RU" sz="3200" b="1" i="1" dirty="0" smtClean="0">
                <a:latin typeface="Times New Roman" pitchFamily="18" charset="0"/>
                <a:cs typeface="Times New Roman" pitchFamily="18" charset="0"/>
              </a:rPr>
              <a:t>В Интернете приняты </a:t>
            </a:r>
            <a:r>
              <a:rPr lang="ru-RU" sz="3200" b="1" i="1" u="sng" dirty="0" smtClean="0">
                <a:latin typeface="Times New Roman" pitchFamily="18" charset="0"/>
                <a:cs typeface="Times New Roman" pitchFamily="18" charset="0"/>
              </a:rPr>
              <a:t>две формы </a:t>
            </a:r>
            <a:r>
              <a:rPr lang="ru-RU" sz="3200" b="1" i="1" dirty="0" smtClean="0">
                <a:latin typeface="Times New Roman" pitchFamily="18" charset="0"/>
                <a:cs typeface="Times New Roman" pitchFamily="18" charset="0"/>
              </a:rPr>
              <a:t>записи адреса (имени) компьютера:</a:t>
            </a:r>
            <a:br>
              <a:rPr lang="ru-RU" sz="3200" b="1" i="1" dirty="0" smtClean="0">
                <a:latin typeface="Times New Roman" pitchFamily="18" charset="0"/>
                <a:cs typeface="Times New Roman" pitchFamily="18" charset="0"/>
              </a:rPr>
            </a:br>
            <a:r>
              <a:rPr lang="ru-RU" sz="3200" b="1" i="1" u="sng" dirty="0" smtClean="0">
                <a:latin typeface="Times New Roman" pitchFamily="18" charset="0"/>
                <a:cs typeface="Times New Roman" pitchFamily="18" charset="0"/>
              </a:rPr>
              <a:t>в виде цифр </a:t>
            </a:r>
            <a:r>
              <a:rPr lang="ru-RU" sz="3200" b="1" i="1" dirty="0" smtClean="0">
                <a:latin typeface="Times New Roman" pitchFamily="18" charset="0"/>
                <a:cs typeface="Times New Roman" pitchFamily="18" charset="0"/>
              </a:rPr>
              <a:t>– </a:t>
            </a:r>
            <a:r>
              <a:rPr lang="en-US" sz="3200" b="1" i="1" dirty="0" smtClean="0">
                <a:latin typeface="Times New Roman" pitchFamily="18" charset="0"/>
                <a:cs typeface="Times New Roman" pitchFamily="18" charset="0"/>
              </a:rPr>
              <a:t>IP</a:t>
            </a:r>
            <a:r>
              <a:rPr lang="ru-RU" sz="3200" b="1" i="1" dirty="0" smtClean="0">
                <a:latin typeface="Times New Roman" pitchFamily="18" charset="0"/>
                <a:cs typeface="Times New Roman" pitchFamily="18" charset="0"/>
              </a:rPr>
              <a:t>-адрес или физическое имя;</a:t>
            </a:r>
            <a:br>
              <a:rPr lang="ru-RU" sz="3200" b="1" i="1" dirty="0" smtClean="0">
                <a:latin typeface="Times New Roman" pitchFamily="18" charset="0"/>
                <a:cs typeface="Times New Roman" pitchFamily="18" charset="0"/>
              </a:rPr>
            </a:br>
            <a:r>
              <a:rPr lang="ru-RU" sz="3200" b="1" i="1" u="sng" dirty="0" smtClean="0">
                <a:latin typeface="Times New Roman" pitchFamily="18" charset="0"/>
                <a:cs typeface="Times New Roman" pitchFamily="18" charset="0"/>
              </a:rPr>
              <a:t>в виде символов </a:t>
            </a:r>
            <a:r>
              <a:rPr lang="ru-RU" sz="3200" b="1" i="1" dirty="0" smtClean="0">
                <a:latin typeface="Times New Roman" pitchFamily="18" charset="0"/>
                <a:cs typeface="Times New Roman" pitchFamily="18" charset="0"/>
              </a:rPr>
              <a:t>– доменное имя (символический адрес).</a:t>
            </a:r>
          </a:p>
          <a:p>
            <a:pPr indent="342900">
              <a:lnSpc>
                <a:spcPct val="150000"/>
              </a:lnSpc>
              <a:spcBef>
                <a:spcPct val="0"/>
              </a:spcBef>
            </a:pPr>
            <a:endParaRPr lang="ru-RU" sz="3200" b="1" i="1" dirty="0" smtClean="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TotalTime>
  <Words>380</Words>
  <Application>Microsoft Office PowerPoint</Application>
  <PresentationFormat>Экран (4:3)</PresentationFormat>
  <Paragraphs>118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Открытая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Зайцы</dc:creator>
  <cp:lastModifiedBy>school</cp:lastModifiedBy>
  <cp:revision>8</cp:revision>
  <dcterms:created xsi:type="dcterms:W3CDTF">2013-01-29T15:23:40Z</dcterms:created>
  <dcterms:modified xsi:type="dcterms:W3CDTF">2013-01-31T05:07:39Z</dcterms:modified>
</cp:coreProperties>
</file>