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5" r:id="rId28"/>
    <p:sldId id="283" r:id="rId29"/>
    <p:sldId id="284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marker>
            <c:symbol val="none"/>
          </c:marker>
          <c:val>
            <c:numRef>
              <c:f>'[Диаграмма в Microsoft PowerPoint]Лист1'!$A$2:$AO$2</c:f>
              <c:numCache>
                <c:formatCode>General</c:formatCode>
                <c:ptCount val="41"/>
                <c:pt idx="0">
                  <c:v>1932</c:v>
                </c:pt>
                <c:pt idx="1">
                  <c:v>1760</c:v>
                </c:pt>
                <c:pt idx="2">
                  <c:v>1596</c:v>
                </c:pt>
                <c:pt idx="3">
                  <c:v>1440</c:v>
                </c:pt>
                <c:pt idx="4">
                  <c:v>1292</c:v>
                </c:pt>
                <c:pt idx="5">
                  <c:v>1152</c:v>
                </c:pt>
                <c:pt idx="6">
                  <c:v>1020</c:v>
                </c:pt>
                <c:pt idx="7">
                  <c:v>896</c:v>
                </c:pt>
                <c:pt idx="8">
                  <c:v>780</c:v>
                </c:pt>
                <c:pt idx="9">
                  <c:v>672</c:v>
                </c:pt>
                <c:pt idx="10">
                  <c:v>572</c:v>
                </c:pt>
                <c:pt idx="11">
                  <c:v>480</c:v>
                </c:pt>
                <c:pt idx="12">
                  <c:v>396</c:v>
                </c:pt>
                <c:pt idx="13">
                  <c:v>320</c:v>
                </c:pt>
                <c:pt idx="14">
                  <c:v>252</c:v>
                </c:pt>
                <c:pt idx="15">
                  <c:v>192</c:v>
                </c:pt>
                <c:pt idx="16">
                  <c:v>140</c:v>
                </c:pt>
                <c:pt idx="17">
                  <c:v>96</c:v>
                </c:pt>
                <c:pt idx="18">
                  <c:v>60</c:v>
                </c:pt>
                <c:pt idx="19">
                  <c:v>32</c:v>
                </c:pt>
                <c:pt idx="20">
                  <c:v>12</c:v>
                </c:pt>
                <c:pt idx="21">
                  <c:v>0</c:v>
                </c:pt>
                <c:pt idx="22">
                  <c:v>-4</c:v>
                </c:pt>
                <c:pt idx="23">
                  <c:v>0</c:v>
                </c:pt>
                <c:pt idx="24">
                  <c:v>12</c:v>
                </c:pt>
                <c:pt idx="25">
                  <c:v>32</c:v>
                </c:pt>
                <c:pt idx="26">
                  <c:v>60</c:v>
                </c:pt>
                <c:pt idx="27">
                  <c:v>96</c:v>
                </c:pt>
                <c:pt idx="28">
                  <c:v>140</c:v>
                </c:pt>
                <c:pt idx="29">
                  <c:v>192</c:v>
                </c:pt>
                <c:pt idx="30">
                  <c:v>252</c:v>
                </c:pt>
                <c:pt idx="31">
                  <c:v>320</c:v>
                </c:pt>
                <c:pt idx="32">
                  <c:v>396</c:v>
                </c:pt>
                <c:pt idx="33">
                  <c:v>480</c:v>
                </c:pt>
                <c:pt idx="34">
                  <c:v>572</c:v>
                </c:pt>
                <c:pt idx="35">
                  <c:v>672</c:v>
                </c:pt>
                <c:pt idx="36">
                  <c:v>780</c:v>
                </c:pt>
                <c:pt idx="37">
                  <c:v>896</c:v>
                </c:pt>
                <c:pt idx="38">
                  <c:v>1020</c:v>
                </c:pt>
                <c:pt idx="39">
                  <c:v>1152</c:v>
                </c:pt>
                <c:pt idx="40">
                  <c:v>1292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75200"/>
        <c:axId val="38676736"/>
      </c:lineChart>
      <c:catAx>
        <c:axId val="38675200"/>
        <c:scaling>
          <c:orientation val="minMax"/>
        </c:scaling>
        <c:delete val="1"/>
        <c:axPos val="b"/>
        <c:majorTickMark val="out"/>
        <c:minorTickMark val="none"/>
        <c:tickLblPos val="nextTo"/>
        <c:crossAx val="38676736"/>
        <c:crosses val="autoZero"/>
        <c:auto val="1"/>
        <c:lblAlgn val="ctr"/>
        <c:lblOffset val="100"/>
        <c:noMultiLvlLbl val="0"/>
      </c:catAx>
      <c:valAx>
        <c:axId val="3867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675200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282767008073615"/>
          <c:y val="5.0925925925925923E-2"/>
          <c:w val="0.79452698775526154"/>
          <c:h val="0.89814814814814814"/>
        </c:manualLayout>
      </c:layout>
      <c:lineChart>
        <c:grouping val="stacked"/>
        <c:varyColors val="0"/>
        <c:ser>
          <c:idx val="0"/>
          <c:order val="0"/>
          <c:marker>
            <c:symbol val="none"/>
          </c:marker>
          <c:val>
            <c:numRef>
              <c:f>'[Диаграмма в Microsoft PowerPoint]Лист1'!$A$2:$AO$2</c:f>
              <c:numCache>
                <c:formatCode>General</c:formatCode>
                <c:ptCount val="41"/>
                <c:pt idx="0">
                  <c:v>1932</c:v>
                </c:pt>
                <c:pt idx="1">
                  <c:v>1760</c:v>
                </c:pt>
                <c:pt idx="2">
                  <c:v>1596</c:v>
                </c:pt>
                <c:pt idx="3">
                  <c:v>1440</c:v>
                </c:pt>
                <c:pt idx="4">
                  <c:v>1292</c:v>
                </c:pt>
                <c:pt idx="5">
                  <c:v>1152</c:v>
                </c:pt>
                <c:pt idx="6">
                  <c:v>1020</c:v>
                </c:pt>
                <c:pt idx="7">
                  <c:v>896</c:v>
                </c:pt>
                <c:pt idx="8">
                  <c:v>780</c:v>
                </c:pt>
                <c:pt idx="9">
                  <c:v>672</c:v>
                </c:pt>
                <c:pt idx="10">
                  <c:v>572</c:v>
                </c:pt>
                <c:pt idx="11">
                  <c:v>480</c:v>
                </c:pt>
                <c:pt idx="12">
                  <c:v>396</c:v>
                </c:pt>
                <c:pt idx="13">
                  <c:v>320</c:v>
                </c:pt>
                <c:pt idx="14">
                  <c:v>252</c:v>
                </c:pt>
                <c:pt idx="15">
                  <c:v>192</c:v>
                </c:pt>
                <c:pt idx="16">
                  <c:v>140</c:v>
                </c:pt>
                <c:pt idx="17">
                  <c:v>96</c:v>
                </c:pt>
                <c:pt idx="18">
                  <c:v>60</c:v>
                </c:pt>
                <c:pt idx="19">
                  <c:v>32</c:v>
                </c:pt>
                <c:pt idx="20">
                  <c:v>12</c:v>
                </c:pt>
                <c:pt idx="21">
                  <c:v>0</c:v>
                </c:pt>
                <c:pt idx="22">
                  <c:v>-4</c:v>
                </c:pt>
                <c:pt idx="23">
                  <c:v>0</c:v>
                </c:pt>
                <c:pt idx="24">
                  <c:v>12</c:v>
                </c:pt>
                <c:pt idx="25">
                  <c:v>32</c:v>
                </c:pt>
                <c:pt idx="26">
                  <c:v>60</c:v>
                </c:pt>
                <c:pt idx="27">
                  <c:v>96</c:v>
                </c:pt>
                <c:pt idx="28">
                  <c:v>140</c:v>
                </c:pt>
                <c:pt idx="29">
                  <c:v>192</c:v>
                </c:pt>
                <c:pt idx="30">
                  <c:v>252</c:v>
                </c:pt>
                <c:pt idx="31">
                  <c:v>320</c:v>
                </c:pt>
                <c:pt idx="32">
                  <c:v>396</c:v>
                </c:pt>
                <c:pt idx="33">
                  <c:v>480</c:v>
                </c:pt>
                <c:pt idx="34">
                  <c:v>572</c:v>
                </c:pt>
                <c:pt idx="35">
                  <c:v>672</c:v>
                </c:pt>
                <c:pt idx="36">
                  <c:v>780</c:v>
                </c:pt>
                <c:pt idx="37">
                  <c:v>896</c:v>
                </c:pt>
                <c:pt idx="38">
                  <c:v>1020</c:v>
                </c:pt>
                <c:pt idx="39">
                  <c:v>1152</c:v>
                </c:pt>
                <c:pt idx="40">
                  <c:v>1292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39648"/>
        <c:axId val="38966016"/>
      </c:lineChart>
      <c:catAx>
        <c:axId val="38939648"/>
        <c:scaling>
          <c:orientation val="minMax"/>
        </c:scaling>
        <c:delete val="1"/>
        <c:axPos val="b"/>
        <c:majorTickMark val="out"/>
        <c:minorTickMark val="none"/>
        <c:tickLblPos val="nextTo"/>
        <c:crossAx val="38966016"/>
        <c:crosses val="autoZero"/>
        <c:auto val="1"/>
        <c:lblAlgn val="ctr"/>
        <c:lblOffset val="100"/>
        <c:noMultiLvlLbl val="0"/>
      </c:catAx>
      <c:valAx>
        <c:axId val="389660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8939648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63230077516843"/>
          <c:y val="5.0925925925925923E-2"/>
          <c:w val="0.8773676992248316"/>
          <c:h val="0.89814814814814814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Лист1!$A$2:$U$2</c:f>
              <c:numCache>
                <c:formatCode>General</c:formatCode>
                <c:ptCount val="21"/>
                <c:pt idx="0">
                  <c:v>68</c:v>
                </c:pt>
                <c:pt idx="1">
                  <c:v>53</c:v>
                </c:pt>
                <c:pt idx="2">
                  <c:v>40</c:v>
                </c:pt>
                <c:pt idx="3">
                  <c:v>29</c:v>
                </c:pt>
                <c:pt idx="4">
                  <c:v>20</c:v>
                </c:pt>
                <c:pt idx="5">
                  <c:v>13</c:v>
                </c:pt>
                <c:pt idx="6">
                  <c:v>8</c:v>
                </c:pt>
                <c:pt idx="7">
                  <c:v>5</c:v>
                </c:pt>
                <c:pt idx="8">
                  <c:v>4</c:v>
                </c:pt>
                <c:pt idx="9">
                  <c:v>5</c:v>
                </c:pt>
                <c:pt idx="10">
                  <c:v>8</c:v>
                </c:pt>
                <c:pt idx="11">
                  <c:v>13</c:v>
                </c:pt>
                <c:pt idx="12">
                  <c:v>20</c:v>
                </c:pt>
                <c:pt idx="13">
                  <c:v>29</c:v>
                </c:pt>
                <c:pt idx="14">
                  <c:v>40</c:v>
                </c:pt>
                <c:pt idx="15">
                  <c:v>53</c:v>
                </c:pt>
                <c:pt idx="16">
                  <c:v>68</c:v>
                </c:pt>
                <c:pt idx="17">
                  <c:v>85</c:v>
                </c:pt>
                <c:pt idx="18">
                  <c:v>104</c:v>
                </c:pt>
                <c:pt idx="19">
                  <c:v>125</c:v>
                </c:pt>
                <c:pt idx="20">
                  <c:v>148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193856"/>
        <c:axId val="89687168"/>
      </c:lineChart>
      <c:catAx>
        <c:axId val="89193856"/>
        <c:scaling>
          <c:orientation val="minMax"/>
        </c:scaling>
        <c:delete val="1"/>
        <c:axPos val="b"/>
        <c:majorTickMark val="out"/>
        <c:minorTickMark val="none"/>
        <c:tickLblPos val="nextTo"/>
        <c:crossAx val="89687168"/>
        <c:crosses val="autoZero"/>
        <c:auto val="1"/>
        <c:lblAlgn val="ctr"/>
        <c:lblOffset val="100"/>
        <c:noMultiLvlLbl val="0"/>
      </c:catAx>
      <c:valAx>
        <c:axId val="89687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193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70451936837272"/>
          <c:y val="5.0977531570856029E-2"/>
          <c:w val="0.790650138467625"/>
          <c:h val="0.8980449368582879"/>
        </c:manualLayout>
      </c:layout>
      <c:lineChart>
        <c:grouping val="stacked"/>
        <c:varyColors val="0"/>
        <c:ser>
          <c:idx val="0"/>
          <c:order val="0"/>
          <c:marker>
            <c:symbol val="none"/>
          </c:marker>
          <c:val>
            <c:numRef>
              <c:f>'[Диаграмма в Microsoft PowerPoint]Лист1'!$A$2:$AO$2</c:f>
              <c:numCache>
                <c:formatCode>General</c:formatCode>
                <c:ptCount val="41"/>
                <c:pt idx="0">
                  <c:v>1932</c:v>
                </c:pt>
                <c:pt idx="1">
                  <c:v>1760</c:v>
                </c:pt>
                <c:pt idx="2">
                  <c:v>1596</c:v>
                </c:pt>
                <c:pt idx="3">
                  <c:v>1440</c:v>
                </c:pt>
                <c:pt idx="4">
                  <c:v>1292</c:v>
                </c:pt>
                <c:pt idx="5">
                  <c:v>1152</c:v>
                </c:pt>
                <c:pt idx="6">
                  <c:v>1020</c:v>
                </c:pt>
                <c:pt idx="7">
                  <c:v>896</c:v>
                </c:pt>
                <c:pt idx="8">
                  <c:v>780</c:v>
                </c:pt>
                <c:pt idx="9">
                  <c:v>672</c:v>
                </c:pt>
                <c:pt idx="10">
                  <c:v>572</c:v>
                </c:pt>
                <c:pt idx="11">
                  <c:v>480</c:v>
                </c:pt>
                <c:pt idx="12">
                  <c:v>396</c:v>
                </c:pt>
                <c:pt idx="13">
                  <c:v>320</c:v>
                </c:pt>
                <c:pt idx="14">
                  <c:v>252</c:v>
                </c:pt>
                <c:pt idx="15">
                  <c:v>192</c:v>
                </c:pt>
                <c:pt idx="16">
                  <c:v>140</c:v>
                </c:pt>
                <c:pt idx="17">
                  <c:v>96</c:v>
                </c:pt>
                <c:pt idx="18">
                  <c:v>60</c:v>
                </c:pt>
                <c:pt idx="19">
                  <c:v>32</c:v>
                </c:pt>
                <c:pt idx="20">
                  <c:v>12</c:v>
                </c:pt>
                <c:pt idx="21">
                  <c:v>0</c:v>
                </c:pt>
                <c:pt idx="22">
                  <c:v>-4</c:v>
                </c:pt>
                <c:pt idx="23">
                  <c:v>0</c:v>
                </c:pt>
                <c:pt idx="24">
                  <c:v>12</c:v>
                </c:pt>
                <c:pt idx="25">
                  <c:v>32</c:v>
                </c:pt>
                <c:pt idx="26">
                  <c:v>60</c:v>
                </c:pt>
                <c:pt idx="27">
                  <c:v>96</c:v>
                </c:pt>
                <c:pt idx="28">
                  <c:v>140</c:v>
                </c:pt>
                <c:pt idx="29">
                  <c:v>192</c:v>
                </c:pt>
                <c:pt idx="30">
                  <c:v>252</c:v>
                </c:pt>
                <c:pt idx="31">
                  <c:v>320</c:v>
                </c:pt>
                <c:pt idx="32">
                  <c:v>396</c:v>
                </c:pt>
                <c:pt idx="33">
                  <c:v>480</c:v>
                </c:pt>
                <c:pt idx="34">
                  <c:v>572</c:v>
                </c:pt>
                <c:pt idx="35">
                  <c:v>672</c:v>
                </c:pt>
                <c:pt idx="36">
                  <c:v>780</c:v>
                </c:pt>
                <c:pt idx="37">
                  <c:v>896</c:v>
                </c:pt>
                <c:pt idx="38">
                  <c:v>1020</c:v>
                </c:pt>
                <c:pt idx="39">
                  <c:v>1152</c:v>
                </c:pt>
                <c:pt idx="40">
                  <c:v>1292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858048"/>
        <c:axId val="89859584"/>
      </c:lineChart>
      <c:catAx>
        <c:axId val="89858048"/>
        <c:scaling>
          <c:orientation val="minMax"/>
        </c:scaling>
        <c:delete val="1"/>
        <c:axPos val="b"/>
        <c:majorTickMark val="out"/>
        <c:minorTickMark val="none"/>
        <c:tickLblPos val="nextTo"/>
        <c:crossAx val="89859584"/>
        <c:crosses val="autoZero"/>
        <c:auto val="1"/>
        <c:lblAlgn val="ctr"/>
        <c:lblOffset val="100"/>
        <c:noMultiLvlLbl val="0"/>
      </c:catAx>
      <c:valAx>
        <c:axId val="898595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89858048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70451936837272"/>
          <c:y val="5.0977531570856029E-2"/>
          <c:w val="0.790650138467625"/>
          <c:h val="0.8980449368582879"/>
        </c:manualLayout>
      </c:layout>
      <c:lineChart>
        <c:grouping val="stacked"/>
        <c:varyColors val="0"/>
        <c:ser>
          <c:idx val="0"/>
          <c:order val="0"/>
          <c:marker>
            <c:symbol val="none"/>
          </c:marker>
          <c:val>
            <c:numRef>
              <c:f>'[Диаграмма в Microsoft PowerPoint]Лист1'!$A$2:$AO$2</c:f>
              <c:numCache>
                <c:formatCode>General</c:formatCode>
                <c:ptCount val="41"/>
                <c:pt idx="0">
                  <c:v>1932</c:v>
                </c:pt>
                <c:pt idx="1">
                  <c:v>1760</c:v>
                </c:pt>
                <c:pt idx="2">
                  <c:v>1596</c:v>
                </c:pt>
                <c:pt idx="3">
                  <c:v>1440</c:v>
                </c:pt>
                <c:pt idx="4">
                  <c:v>1292</c:v>
                </c:pt>
                <c:pt idx="5">
                  <c:v>1152</c:v>
                </c:pt>
                <c:pt idx="6">
                  <c:v>1020</c:v>
                </c:pt>
                <c:pt idx="7">
                  <c:v>896</c:v>
                </c:pt>
                <c:pt idx="8">
                  <c:v>780</c:v>
                </c:pt>
                <c:pt idx="9">
                  <c:v>672</c:v>
                </c:pt>
                <c:pt idx="10">
                  <c:v>572</c:v>
                </c:pt>
                <c:pt idx="11">
                  <c:v>480</c:v>
                </c:pt>
                <c:pt idx="12">
                  <c:v>396</c:v>
                </c:pt>
                <c:pt idx="13">
                  <c:v>320</c:v>
                </c:pt>
                <c:pt idx="14">
                  <c:v>252</c:v>
                </c:pt>
                <c:pt idx="15">
                  <c:v>192</c:v>
                </c:pt>
                <c:pt idx="16">
                  <c:v>140</c:v>
                </c:pt>
                <c:pt idx="17">
                  <c:v>96</c:v>
                </c:pt>
                <c:pt idx="18">
                  <c:v>60</c:v>
                </c:pt>
                <c:pt idx="19">
                  <c:v>32</c:v>
                </c:pt>
                <c:pt idx="20">
                  <c:v>12</c:v>
                </c:pt>
                <c:pt idx="21">
                  <c:v>0</c:v>
                </c:pt>
                <c:pt idx="22">
                  <c:v>-4</c:v>
                </c:pt>
                <c:pt idx="23">
                  <c:v>0</c:v>
                </c:pt>
                <c:pt idx="24">
                  <c:v>12</c:v>
                </c:pt>
                <c:pt idx="25">
                  <c:v>32</c:v>
                </c:pt>
                <c:pt idx="26">
                  <c:v>60</c:v>
                </c:pt>
                <c:pt idx="27">
                  <c:v>96</c:v>
                </c:pt>
                <c:pt idx="28">
                  <c:v>140</c:v>
                </c:pt>
                <c:pt idx="29">
                  <c:v>192</c:v>
                </c:pt>
                <c:pt idx="30">
                  <c:v>252</c:v>
                </c:pt>
                <c:pt idx="31">
                  <c:v>320</c:v>
                </c:pt>
                <c:pt idx="32">
                  <c:v>396</c:v>
                </c:pt>
                <c:pt idx="33">
                  <c:v>480</c:v>
                </c:pt>
                <c:pt idx="34">
                  <c:v>572</c:v>
                </c:pt>
                <c:pt idx="35">
                  <c:v>672</c:v>
                </c:pt>
                <c:pt idx="36">
                  <c:v>780</c:v>
                </c:pt>
                <c:pt idx="37">
                  <c:v>896</c:v>
                </c:pt>
                <c:pt idx="38">
                  <c:v>1020</c:v>
                </c:pt>
                <c:pt idx="39">
                  <c:v>1152</c:v>
                </c:pt>
                <c:pt idx="40">
                  <c:v>1292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087424"/>
        <c:axId val="92088960"/>
      </c:lineChart>
      <c:catAx>
        <c:axId val="92087424"/>
        <c:scaling>
          <c:orientation val="minMax"/>
        </c:scaling>
        <c:delete val="1"/>
        <c:axPos val="b"/>
        <c:majorTickMark val="out"/>
        <c:minorTickMark val="none"/>
        <c:tickLblPos val="nextTo"/>
        <c:crossAx val="92088960"/>
        <c:crosses val="autoZero"/>
        <c:auto val="1"/>
        <c:lblAlgn val="ctr"/>
        <c:lblOffset val="100"/>
        <c:noMultiLvlLbl val="0"/>
      </c:catAx>
      <c:valAx>
        <c:axId val="920889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208742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9AE1D-2091-4DA4-8C3D-68FC7197B301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3967F-59FF-48FF-AD89-5D1A8DB9A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4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967F-59FF-48FF-AD89-5D1A8DB9A66C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09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DAF979-34E9-475D-9AF2-003F959BF366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80498B9-344B-44BB-899F-D2A0BD4CD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F979-34E9-475D-9AF2-003F959BF366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8B9-344B-44BB-899F-D2A0BD4CD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F979-34E9-475D-9AF2-003F959BF366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8B9-344B-44BB-899F-D2A0BD4CD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F979-34E9-475D-9AF2-003F959BF366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8B9-344B-44BB-899F-D2A0BD4CD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F979-34E9-475D-9AF2-003F959BF366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8B9-344B-44BB-899F-D2A0BD4CD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F979-34E9-475D-9AF2-003F959BF366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8B9-344B-44BB-899F-D2A0BD4CD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DAF979-34E9-475D-9AF2-003F959BF366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0498B9-344B-44BB-899F-D2A0BD4CDA8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DAF979-34E9-475D-9AF2-003F959BF366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80498B9-344B-44BB-899F-D2A0BD4CD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F979-34E9-475D-9AF2-003F959BF366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8B9-344B-44BB-899F-D2A0BD4CD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F979-34E9-475D-9AF2-003F959BF366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8B9-344B-44BB-899F-D2A0BD4CD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F979-34E9-475D-9AF2-003F959BF366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98B9-344B-44BB-899F-D2A0BD4CD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8DAF979-34E9-475D-9AF2-003F959BF366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80498B9-344B-44BB-899F-D2A0BD4CDA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28.xml"/><Relationship Id="rId4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chart" Target="../charts/chart1.x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chart" Target="../charts/chart2.xml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slide" Target="slide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slide" Target="slide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6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kpolyakov.narod.ru/index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slide" Target="slide2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Анализ программы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подпрограммами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Коротун</a:t>
            </a:r>
            <a:r>
              <a:rPr lang="ru-RU" dirty="0" smtClean="0"/>
              <a:t> О.В., </a:t>
            </a:r>
          </a:p>
          <a:p>
            <a:r>
              <a:rPr lang="ru-RU" dirty="0" smtClean="0"/>
              <a:t>учитель информатики МОУ «СОШ № 71»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6139626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</a:t>
            </a:r>
            <a:r>
              <a:rPr lang="ru-RU" b="1" dirty="0"/>
              <a:t>14 (повышенный </a:t>
            </a:r>
            <a:r>
              <a:rPr lang="ru-RU" b="1" dirty="0" smtClean="0"/>
              <a:t>уровень)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7190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51125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Определите,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i="1" dirty="0"/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 smtClean="0"/>
              <a:t>begin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en-US" b="1" dirty="0"/>
              <a:t>F:=4*(x-1)*(x-3);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 smtClean="0"/>
              <a:t> a:=-20; b:=20;</a:t>
            </a:r>
            <a:endParaRPr lang="ru-RU" dirty="0" smtClean="0"/>
          </a:p>
          <a:p>
            <a:r>
              <a:rPr lang="en-US" b="1" dirty="0" smtClean="0"/>
              <a:t>  M:=a; R:=F(a);</a:t>
            </a:r>
            <a:endParaRPr lang="ru-RU" dirty="0" smtClean="0"/>
          </a:p>
          <a:p>
            <a:r>
              <a:rPr lang="en-US" b="1" dirty="0" smtClean="0"/>
              <a:t>  for t:=a to b do </a:t>
            </a:r>
            <a:endParaRPr lang="ru-RU" b="1" dirty="0" smtClean="0"/>
          </a:p>
          <a:p>
            <a:r>
              <a:rPr lang="ru-RU" b="1" dirty="0" smtClean="0"/>
              <a:t>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 </a:t>
            </a:r>
            <a:r>
              <a:rPr lang="en-US" b="1" dirty="0" smtClean="0"/>
              <a:t> if (F(t)&lt;R)</a:t>
            </a:r>
            <a:r>
              <a:rPr lang="ru-RU" b="1" dirty="0" smtClean="0"/>
              <a:t> </a:t>
            </a:r>
            <a:r>
              <a:rPr lang="en-US" b="1" dirty="0" smtClean="0"/>
              <a:t>then </a:t>
            </a:r>
            <a:endParaRPr lang="ru-RU" b="1" dirty="0" smtClean="0"/>
          </a:p>
          <a:p>
            <a:r>
              <a:rPr lang="ru-RU" b="1" dirty="0" smtClean="0"/>
              <a:t>     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  </a:t>
            </a:r>
            <a:r>
              <a:rPr lang="ru-RU" b="1" dirty="0" smtClean="0"/>
              <a:t>      </a:t>
            </a:r>
            <a:r>
              <a:rPr lang="en-US" b="1" dirty="0" smtClean="0"/>
              <a:t> M:=t;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</a:t>
            </a:r>
            <a:r>
              <a:rPr lang="en-US" b="1" dirty="0" smtClean="0"/>
              <a:t>   </a:t>
            </a:r>
            <a:r>
              <a:rPr lang="ru-RU" b="1" dirty="0" smtClean="0"/>
              <a:t>    </a:t>
            </a:r>
            <a:r>
              <a:rPr lang="en-US" b="1" dirty="0" smtClean="0"/>
              <a:t>R:=F(t);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 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 end;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</a:t>
            </a:r>
            <a:r>
              <a:rPr lang="en-US" b="1" dirty="0" smtClean="0"/>
              <a:t>end;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ru-RU" b="1" dirty="0" err="1" smtClean="0"/>
              <a:t>write</a:t>
            </a:r>
            <a:r>
              <a:rPr lang="ru-RU" b="1" dirty="0" smtClean="0"/>
              <a:t>(M);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46943" y="2060848"/>
            <a:ext cx="4283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1 (ручная прокрутка):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2273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51125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Определите,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i="1" dirty="0"/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 smtClean="0"/>
              <a:t>begin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en-US" b="1" dirty="0"/>
              <a:t>F:=4*(x-1)*(x-3);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</a:t>
            </a:r>
            <a:r>
              <a:rPr lang="en-US" b="1" dirty="0" smtClean="0"/>
              <a:t>a:=-20; b:=20;</a:t>
            </a:r>
            <a:endParaRPr lang="ru-RU" dirty="0" smtClean="0"/>
          </a:p>
          <a:p>
            <a:r>
              <a:rPr lang="en-US" b="1" dirty="0" smtClean="0"/>
              <a:t>  M:=a; R:=F(a);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for t:=a to b do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begin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 if (F(t)&lt;R)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then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</a:rPr>
              <a:t>begin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 M:=t;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R:=F(t);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end;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end;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  </a:t>
            </a:r>
            <a:r>
              <a:rPr lang="ru-RU" b="1" dirty="0" err="1" smtClean="0"/>
              <a:t>write</a:t>
            </a:r>
            <a:r>
              <a:rPr lang="ru-RU" b="1" dirty="0" smtClean="0"/>
              <a:t>(M);</a:t>
            </a:r>
            <a:endParaRPr lang="ru-RU" dirty="0" smtClean="0"/>
          </a:p>
          <a:p>
            <a:r>
              <a:rPr lang="ru-RU" b="1" dirty="0" smtClean="0"/>
              <a:t>END</a:t>
            </a:r>
            <a:r>
              <a:rPr lang="ru-RU" b="1" dirty="0"/>
              <a:t>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24673" y="2060847"/>
            <a:ext cx="4283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1 (ручная прокрутка):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79305" y="3598169"/>
            <a:ext cx="51125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  Заметим</a:t>
            </a:r>
            <a:r>
              <a:rPr lang="ru-RU" sz="2400" dirty="0"/>
              <a:t>, что в программе есть цикл, в котором переменная </a:t>
            </a:r>
            <a:r>
              <a:rPr lang="ru-RU" sz="2400" b="1" dirty="0"/>
              <a:t>t</a:t>
            </a:r>
            <a:r>
              <a:rPr lang="ru-RU" sz="2400" dirty="0"/>
              <a:t> принимает последовательно все целые значения в </a:t>
            </a:r>
            <a:r>
              <a:rPr lang="ru-RU" sz="2400" dirty="0" smtClean="0"/>
              <a:t>интервале</a:t>
            </a:r>
          </a:p>
          <a:p>
            <a:pPr lvl="0" algn="ctr"/>
            <a:r>
              <a:rPr lang="ru-RU" sz="2400" dirty="0" smtClean="0"/>
              <a:t> </a:t>
            </a:r>
            <a:r>
              <a:rPr lang="ru-RU" sz="2400" dirty="0"/>
              <a:t>от </a:t>
            </a:r>
            <a:r>
              <a:rPr lang="ru-RU" sz="2400" b="1" dirty="0"/>
              <a:t>a</a:t>
            </a:r>
            <a:r>
              <a:rPr lang="ru-RU" sz="2400" dirty="0"/>
              <a:t> до </a:t>
            </a:r>
            <a:r>
              <a:rPr lang="ru-RU" sz="2400" b="1" dirty="0" smtClean="0"/>
              <a:t>b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0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51125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Определите,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i="1" dirty="0"/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 smtClean="0"/>
              <a:t>begin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en-US" b="1" dirty="0"/>
              <a:t>F:=4*(x-1)*(x-3);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</a:t>
            </a:r>
            <a:r>
              <a:rPr lang="en-US" b="1" dirty="0" smtClean="0"/>
              <a:t>a:=-20; b:=20;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M:=a; R:=F(a);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  for t:=a to b do </a:t>
            </a:r>
            <a:endParaRPr lang="ru-RU" b="1" dirty="0" smtClean="0"/>
          </a:p>
          <a:p>
            <a:r>
              <a:rPr lang="ru-RU" b="1" dirty="0" smtClean="0"/>
              <a:t>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 </a:t>
            </a:r>
            <a:r>
              <a:rPr lang="en-US" b="1" dirty="0" smtClean="0"/>
              <a:t> if (F(t)&lt;R)</a:t>
            </a:r>
            <a:r>
              <a:rPr lang="ru-RU" b="1" dirty="0" smtClean="0"/>
              <a:t> </a:t>
            </a:r>
            <a:r>
              <a:rPr lang="en-US" b="1" dirty="0" smtClean="0"/>
              <a:t>then </a:t>
            </a:r>
            <a:endParaRPr lang="ru-RU" b="1" dirty="0" smtClean="0"/>
          </a:p>
          <a:p>
            <a:r>
              <a:rPr lang="ru-RU" b="1" dirty="0" smtClean="0"/>
              <a:t>     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  </a:t>
            </a:r>
            <a:r>
              <a:rPr lang="ru-RU" b="1" dirty="0" smtClean="0"/>
              <a:t>      </a:t>
            </a:r>
            <a:r>
              <a:rPr lang="en-US" b="1" dirty="0" smtClean="0"/>
              <a:t> M:=t;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</a:t>
            </a:r>
            <a:r>
              <a:rPr lang="en-US" b="1" dirty="0" smtClean="0"/>
              <a:t>   </a:t>
            </a:r>
            <a:r>
              <a:rPr lang="ru-RU" b="1" dirty="0" smtClean="0"/>
              <a:t>    </a:t>
            </a:r>
            <a:r>
              <a:rPr lang="en-US" b="1" dirty="0" smtClean="0"/>
              <a:t>R:=F(t);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 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 end;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</a:t>
            </a:r>
            <a:r>
              <a:rPr lang="en-US" b="1" dirty="0" smtClean="0"/>
              <a:t>end;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ru-RU" b="1" dirty="0" err="1" smtClean="0"/>
              <a:t>write</a:t>
            </a:r>
            <a:r>
              <a:rPr lang="ru-RU" b="1" dirty="0" smtClean="0"/>
              <a:t>(M);</a:t>
            </a:r>
            <a:r>
              <a:rPr lang="en-US" b="1" dirty="0" smtClean="0"/>
              <a:t> </a:t>
            </a:r>
            <a:endParaRPr lang="ru-RU" b="1" dirty="0" smtClean="0"/>
          </a:p>
          <a:p>
            <a:r>
              <a:rPr lang="ru-RU" b="1" dirty="0" smtClean="0"/>
              <a:t>END</a:t>
            </a:r>
            <a:r>
              <a:rPr lang="ru-RU" b="1" dirty="0"/>
              <a:t>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46943" y="2060848"/>
            <a:ext cx="4283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1 (ручная прокрутка):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1" y="3645024"/>
            <a:ext cx="4850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До </a:t>
            </a:r>
            <a:r>
              <a:rPr lang="ru-RU" sz="2400" dirty="0"/>
              <a:t>начала цикла в переменную M записывается значение </a:t>
            </a:r>
            <a:r>
              <a:rPr lang="ru-RU" sz="2400" b="1" dirty="0"/>
              <a:t>a</a:t>
            </a:r>
            <a:r>
              <a:rPr lang="ru-RU" sz="2400" dirty="0"/>
              <a:t>, а в переменную </a:t>
            </a:r>
            <a:r>
              <a:rPr lang="ru-RU" sz="2400" b="1" dirty="0"/>
              <a:t>R</a:t>
            </a:r>
            <a:r>
              <a:rPr lang="ru-RU" sz="2400" dirty="0"/>
              <a:t> – значение функции в точке </a:t>
            </a:r>
            <a:r>
              <a:rPr lang="ru-RU" sz="2400" b="1" dirty="0" smtClean="0"/>
              <a:t>a.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0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51125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Определите,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i="1" dirty="0"/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 smtClean="0"/>
              <a:t>begin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en-US" b="1" dirty="0"/>
              <a:t>F:=4*(x-1)*(x-3);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a</a:t>
            </a:r>
            <a:r>
              <a:rPr lang="en-US" b="1" dirty="0"/>
              <a:t>:=-20; b:=20;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en-US" b="1" dirty="0" smtClean="0"/>
              <a:t>begin</a:t>
            </a:r>
            <a:endParaRPr lang="ru-RU" dirty="0"/>
          </a:p>
          <a:p>
            <a:r>
              <a:rPr lang="en-US" b="1" dirty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if (F(t)&lt;R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then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begin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M:=t;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b="1" dirty="0">
                <a:solidFill>
                  <a:srgbClr val="FF0000"/>
                </a:solidFill>
              </a:rPr>
              <a:t>:=F(t);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end;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/>
              <a:t>  </a:t>
            </a:r>
            <a:r>
              <a:rPr lang="ru-RU" b="1" dirty="0" smtClean="0"/>
              <a:t>   </a:t>
            </a:r>
            <a:r>
              <a:rPr lang="en-US" b="1" dirty="0" smtClean="0"/>
              <a:t>end</a:t>
            </a:r>
            <a:r>
              <a:rPr lang="en-US" b="1" dirty="0"/>
              <a:t>;</a:t>
            </a:r>
            <a:endParaRPr lang="ru-RU" dirty="0"/>
          </a:p>
          <a:p>
            <a:r>
              <a:rPr lang="ru-RU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(M);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46943" y="2060848"/>
            <a:ext cx="4283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1 (ручная прокрутка):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3645024"/>
            <a:ext cx="48509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Внутри </a:t>
            </a:r>
            <a:r>
              <a:rPr lang="ru-RU" sz="2400" dirty="0"/>
              <a:t>цикла есть условный оператор, в котором вычисляется значение функции </a:t>
            </a:r>
            <a:r>
              <a:rPr lang="ru-RU" sz="2400" b="1" dirty="0"/>
              <a:t>F(t)</a:t>
            </a:r>
            <a:r>
              <a:rPr lang="ru-RU" sz="2400" dirty="0"/>
              <a:t> и сравнивается со значением переменной </a:t>
            </a:r>
            <a:r>
              <a:rPr lang="ru-RU" sz="2400" b="1" dirty="0" smtClean="0"/>
              <a:t>R.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0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51125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Определите,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i="1" dirty="0"/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 smtClean="0"/>
              <a:t>begin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en-US" b="1" dirty="0"/>
              <a:t>F:=4*(x-1)*(x-3);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a:=-20; b:=20;</a:t>
            </a:r>
            <a:endParaRPr lang="ru-RU" dirty="0" smtClean="0"/>
          </a:p>
          <a:p>
            <a:r>
              <a:rPr lang="en-US" b="1" dirty="0" smtClean="0"/>
              <a:t>  M:=a; R:=F(a);</a:t>
            </a:r>
            <a:endParaRPr lang="ru-RU" dirty="0" smtClean="0"/>
          </a:p>
          <a:p>
            <a:r>
              <a:rPr lang="en-US" b="1" dirty="0" smtClean="0"/>
              <a:t>  for t:=a to b do </a:t>
            </a:r>
            <a:endParaRPr lang="ru-RU" b="1" dirty="0" smtClean="0"/>
          </a:p>
          <a:p>
            <a:r>
              <a:rPr lang="ru-RU" b="1" dirty="0" smtClean="0"/>
              <a:t>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 if (F(t)&lt;R)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then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</a:rPr>
              <a:t>begin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 M:=t;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R:=F(t);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end;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  </a:t>
            </a:r>
            <a:r>
              <a:rPr lang="ru-RU" b="1" dirty="0" smtClean="0"/>
              <a:t>   </a:t>
            </a:r>
            <a:r>
              <a:rPr lang="en-US" b="1" dirty="0" smtClean="0"/>
              <a:t>end;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ru-RU" b="1" dirty="0" err="1" smtClean="0"/>
              <a:t>write</a:t>
            </a:r>
            <a:r>
              <a:rPr lang="ru-RU" b="1" dirty="0" smtClean="0"/>
              <a:t>(M);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46943" y="2060848"/>
            <a:ext cx="4283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1 (ручная прокрутка):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429000"/>
            <a:ext cx="55081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Если </a:t>
            </a:r>
            <a:r>
              <a:rPr lang="ru-RU" sz="2400" dirty="0"/>
              <a:t>новое значение функции меньше, чем значение </a:t>
            </a:r>
            <a:r>
              <a:rPr lang="ru-RU" sz="2400" b="1" dirty="0"/>
              <a:t>R</a:t>
            </a:r>
            <a:r>
              <a:rPr lang="ru-RU" sz="2400" dirty="0"/>
              <a:t>, в </a:t>
            </a:r>
            <a:r>
              <a:rPr lang="ru-RU" sz="2400" b="1" dirty="0"/>
              <a:t>R</a:t>
            </a:r>
            <a:r>
              <a:rPr lang="ru-RU" sz="2400" dirty="0"/>
              <a:t> записывается значение функции в точке </a:t>
            </a:r>
            <a:r>
              <a:rPr lang="ru-RU" sz="2400" b="1" dirty="0"/>
              <a:t>t</a:t>
            </a:r>
            <a:r>
              <a:rPr lang="ru-RU" sz="2400" dirty="0"/>
              <a:t>, а в переменной </a:t>
            </a:r>
            <a:r>
              <a:rPr lang="ru-RU" sz="2400" b="1" dirty="0"/>
              <a:t>M</a:t>
            </a:r>
            <a:r>
              <a:rPr lang="ru-RU" sz="2400" dirty="0"/>
              <a:t> запоминается само значение t (аргумент функции, соответствующий значению в </a:t>
            </a:r>
            <a:r>
              <a:rPr lang="ru-RU" sz="2400" b="1" dirty="0"/>
              <a:t>R</a:t>
            </a:r>
            <a:r>
              <a:rPr lang="ru-RU" sz="2400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2732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51125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Определите,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i="1" dirty="0"/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 smtClean="0"/>
              <a:t>begin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en-US" b="1" dirty="0"/>
              <a:t>F:=4*(x-1)*(x-3);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a:=-20; b:=20;</a:t>
            </a:r>
            <a:endParaRPr lang="ru-RU" dirty="0" smtClean="0"/>
          </a:p>
          <a:p>
            <a:r>
              <a:rPr lang="en-US" b="1" dirty="0" smtClean="0"/>
              <a:t>  M:=a; R:=F(a);</a:t>
            </a:r>
            <a:endParaRPr lang="ru-RU" dirty="0" smtClean="0"/>
          </a:p>
          <a:p>
            <a:r>
              <a:rPr lang="en-US" b="1" dirty="0" smtClean="0"/>
              <a:t>  for t:=a to b do </a:t>
            </a:r>
            <a:endParaRPr lang="ru-RU" b="1" dirty="0" smtClean="0"/>
          </a:p>
          <a:p>
            <a:r>
              <a:rPr lang="ru-RU" b="1" dirty="0" smtClean="0"/>
              <a:t>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 </a:t>
            </a:r>
            <a:r>
              <a:rPr lang="en-US" b="1" dirty="0" smtClean="0"/>
              <a:t> if (F(t)&lt;R)</a:t>
            </a:r>
            <a:r>
              <a:rPr lang="ru-RU" b="1" dirty="0" smtClean="0"/>
              <a:t> </a:t>
            </a:r>
            <a:r>
              <a:rPr lang="en-US" b="1" dirty="0" smtClean="0"/>
              <a:t>then </a:t>
            </a:r>
            <a:endParaRPr lang="ru-RU" b="1" dirty="0" smtClean="0"/>
          </a:p>
          <a:p>
            <a:r>
              <a:rPr lang="ru-RU" b="1" dirty="0" smtClean="0"/>
              <a:t>     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  </a:t>
            </a:r>
            <a:r>
              <a:rPr lang="ru-RU" b="1" dirty="0" smtClean="0"/>
              <a:t>      </a:t>
            </a:r>
            <a:r>
              <a:rPr lang="en-US" b="1" dirty="0" smtClean="0"/>
              <a:t> M:=t;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</a:t>
            </a:r>
            <a:r>
              <a:rPr lang="en-US" b="1" dirty="0" smtClean="0"/>
              <a:t>   </a:t>
            </a:r>
            <a:r>
              <a:rPr lang="ru-RU" b="1" dirty="0" smtClean="0"/>
              <a:t>    </a:t>
            </a:r>
            <a:r>
              <a:rPr lang="en-US" b="1" dirty="0" smtClean="0"/>
              <a:t>R:=F(t);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 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 end;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</a:t>
            </a:r>
            <a:r>
              <a:rPr lang="en-US" b="1" dirty="0" smtClean="0"/>
              <a:t>end;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ru-RU" b="1" dirty="0" err="1" smtClean="0"/>
              <a:t>write</a:t>
            </a:r>
            <a:r>
              <a:rPr lang="ru-RU" b="1" dirty="0" smtClean="0"/>
              <a:t>(M);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46943" y="2060848"/>
            <a:ext cx="4283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1 (ручная прокрутка):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71234" y="2924944"/>
            <a:ext cx="51845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 Следовательно, цикл </a:t>
            </a:r>
            <a:r>
              <a:rPr lang="ru-RU" sz="2400" dirty="0"/>
              <a:t>ищет минимум функции </a:t>
            </a:r>
            <a:r>
              <a:rPr lang="ru-RU" sz="2400" b="1" dirty="0"/>
              <a:t>F(t)</a:t>
            </a:r>
            <a:r>
              <a:rPr lang="ru-RU" sz="2400" dirty="0"/>
              <a:t> на интервале от </a:t>
            </a:r>
            <a:r>
              <a:rPr lang="ru-RU" sz="2400" b="1" dirty="0"/>
              <a:t>a</a:t>
            </a:r>
            <a:r>
              <a:rPr lang="ru-RU" sz="2400" dirty="0"/>
              <a:t> до </a:t>
            </a:r>
            <a:r>
              <a:rPr lang="ru-RU" sz="2400" b="1" dirty="0"/>
              <a:t>b</a:t>
            </a:r>
            <a:r>
              <a:rPr lang="ru-RU" sz="2400" dirty="0"/>
              <a:t>, и после выполнения цикла в переменной M оказывается значение аргумента t, при котором функция достигает минимума на заданном интервале </a:t>
            </a:r>
            <a:endParaRPr lang="ru-RU" sz="2400" dirty="0" smtClean="0"/>
          </a:p>
          <a:p>
            <a:pPr lvl="0" algn="just"/>
            <a:r>
              <a:rPr lang="ru-RU" sz="2400" dirty="0" smtClean="0"/>
              <a:t>(</a:t>
            </a:r>
            <a:r>
              <a:rPr lang="ru-RU" sz="2400" dirty="0"/>
              <a:t>здесь это интервал [-20, 20])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90615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51125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Определите,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i="1" dirty="0"/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 smtClean="0"/>
              <a:t>begin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F:=4*(x-1)*(x-3);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a:=-20; b:=20;</a:t>
            </a:r>
            <a:endParaRPr lang="ru-RU" dirty="0" smtClean="0"/>
          </a:p>
          <a:p>
            <a:r>
              <a:rPr lang="en-US" b="1" dirty="0" smtClean="0"/>
              <a:t>  M:=a; R:=F(a);</a:t>
            </a:r>
            <a:endParaRPr lang="ru-RU" dirty="0" smtClean="0"/>
          </a:p>
          <a:p>
            <a:r>
              <a:rPr lang="en-US" b="1" dirty="0" smtClean="0"/>
              <a:t>  for t:=a to b do </a:t>
            </a:r>
            <a:endParaRPr lang="ru-RU" b="1" dirty="0" smtClean="0"/>
          </a:p>
          <a:p>
            <a:r>
              <a:rPr lang="ru-RU" b="1" dirty="0" smtClean="0"/>
              <a:t>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 </a:t>
            </a:r>
            <a:r>
              <a:rPr lang="en-US" b="1" dirty="0" smtClean="0"/>
              <a:t> if (F(t)&lt;R)</a:t>
            </a:r>
            <a:r>
              <a:rPr lang="ru-RU" b="1" dirty="0" smtClean="0"/>
              <a:t> </a:t>
            </a:r>
            <a:r>
              <a:rPr lang="en-US" b="1" dirty="0" smtClean="0"/>
              <a:t>then </a:t>
            </a:r>
            <a:endParaRPr lang="ru-RU" b="1" dirty="0" smtClean="0"/>
          </a:p>
          <a:p>
            <a:r>
              <a:rPr lang="ru-RU" b="1" dirty="0" smtClean="0"/>
              <a:t>     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  </a:t>
            </a:r>
            <a:r>
              <a:rPr lang="ru-RU" b="1" dirty="0" smtClean="0"/>
              <a:t>      </a:t>
            </a:r>
            <a:r>
              <a:rPr lang="en-US" b="1" dirty="0" smtClean="0"/>
              <a:t> M:=t;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</a:t>
            </a:r>
            <a:r>
              <a:rPr lang="en-US" b="1" dirty="0" smtClean="0"/>
              <a:t>   </a:t>
            </a:r>
            <a:r>
              <a:rPr lang="ru-RU" b="1" dirty="0" smtClean="0"/>
              <a:t>    </a:t>
            </a:r>
            <a:r>
              <a:rPr lang="en-US" b="1" dirty="0" smtClean="0"/>
              <a:t>R:=F(t);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 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 end;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</a:t>
            </a:r>
            <a:r>
              <a:rPr lang="en-US" b="1" dirty="0" smtClean="0"/>
              <a:t>end;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ru-RU" b="1" dirty="0" err="1" smtClean="0"/>
              <a:t>write</a:t>
            </a:r>
            <a:r>
              <a:rPr lang="ru-RU" b="1" dirty="0" smtClean="0"/>
              <a:t>(M);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46943" y="2060848"/>
            <a:ext cx="4283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1 (ручная прокрутка):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98689" y="2964918"/>
            <a:ext cx="4780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/>
              <a:t>Функция </a:t>
            </a:r>
            <a:r>
              <a:rPr lang="ru-RU" sz="2400" b="1" dirty="0"/>
              <a:t>F</a:t>
            </a:r>
            <a:r>
              <a:rPr lang="ru-RU" sz="2400" dirty="0"/>
              <a:t> вычисляет значение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3598136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F:=4*(x-1)*(x-3)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58911" y="429309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sz="2400" dirty="0" smtClean="0"/>
              <a:t> Перебираем </a:t>
            </a:r>
            <a:r>
              <a:rPr lang="ru-RU" sz="2400" dirty="0"/>
              <a:t>все значения </a:t>
            </a:r>
            <a:r>
              <a:rPr lang="ru-RU" sz="2400" b="1" dirty="0"/>
              <a:t>t</a:t>
            </a:r>
            <a:r>
              <a:rPr lang="ru-RU" sz="2400" dirty="0"/>
              <a:t> от </a:t>
            </a:r>
            <a:r>
              <a:rPr lang="ru-RU" sz="2400" b="1" dirty="0"/>
              <a:t>a</a:t>
            </a:r>
            <a:r>
              <a:rPr lang="ru-RU" sz="2400" dirty="0"/>
              <a:t> до </a:t>
            </a:r>
            <a:r>
              <a:rPr lang="ru-RU" sz="2400" b="1" dirty="0"/>
              <a:t>b</a:t>
            </a:r>
            <a:r>
              <a:rPr lang="ru-RU" sz="2400" dirty="0"/>
              <a:t>, и для каждого вычисляем соответствующее значение функции: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7162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692696"/>
            <a:ext cx="3312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F:=4</a:t>
            </a:r>
            <a:r>
              <a:rPr lang="ru-RU" sz="2400" b="1" dirty="0" smtClean="0">
                <a:solidFill>
                  <a:srgbClr val="FF0000"/>
                </a:solidFill>
              </a:rPr>
              <a:t>*(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ru-RU" sz="2400" b="1" dirty="0" smtClean="0">
                <a:solidFill>
                  <a:srgbClr val="FF0000"/>
                </a:solidFill>
              </a:rPr>
              <a:t>-1)*</a:t>
            </a:r>
            <a:r>
              <a:rPr lang="en-US" sz="2400" b="1" dirty="0" smtClean="0">
                <a:solidFill>
                  <a:srgbClr val="FF0000"/>
                </a:solidFill>
              </a:rPr>
              <a:t>(t</a:t>
            </a:r>
            <a:r>
              <a:rPr lang="ru-RU" sz="2400" b="1" dirty="0" smtClean="0">
                <a:solidFill>
                  <a:srgbClr val="FF0000"/>
                </a:solidFill>
              </a:rPr>
              <a:t>-3</a:t>
            </a:r>
            <a:r>
              <a:rPr lang="ru-RU" sz="2400" b="1" dirty="0">
                <a:solidFill>
                  <a:srgbClr val="FF0000"/>
                </a:solidFill>
              </a:rPr>
              <a:t>)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4" t="40675" r="9754" b="37499"/>
          <a:stretch/>
        </p:blipFill>
        <p:spPr bwMode="auto">
          <a:xfrm>
            <a:off x="36512" y="1700808"/>
            <a:ext cx="9144000" cy="1371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6512" y="4581128"/>
            <a:ext cx="8495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/>
              <a:t> По </a:t>
            </a:r>
            <a:r>
              <a:rPr lang="ru-RU" sz="2400" dirty="0"/>
              <a:t>таблице находим, что минимальное значение </a:t>
            </a:r>
            <a:r>
              <a:rPr lang="ru-RU" sz="2400" b="1" dirty="0"/>
              <a:t>–4</a:t>
            </a:r>
            <a:r>
              <a:rPr lang="ru-RU" sz="2400" dirty="0"/>
              <a:t> достигается при </a:t>
            </a:r>
            <a:r>
              <a:rPr lang="ru-RU" sz="2400" b="1" dirty="0"/>
              <a:t>t=2</a:t>
            </a:r>
            <a:r>
              <a:rPr lang="ru-RU" sz="2400" dirty="0"/>
              <a:t> </a:t>
            </a:r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798921" y="3072124"/>
            <a:ext cx="252028" cy="122097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5805264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Таким </a:t>
            </a:r>
            <a:r>
              <a:rPr lang="ru-RU" sz="2400" dirty="0"/>
              <a:t>образом, ответ: </a:t>
            </a:r>
            <a:r>
              <a:rPr lang="ru-RU" sz="4000" dirty="0">
                <a:solidFill>
                  <a:srgbClr val="FF0000"/>
                </a:solidFill>
              </a:rPr>
              <a:t>2</a:t>
            </a:r>
            <a:r>
              <a:rPr lang="ru-RU" sz="24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65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908569"/>
              </p:ext>
            </p:extLst>
          </p:nvPr>
        </p:nvGraphicFramePr>
        <p:xfrm>
          <a:off x="467544" y="1556792"/>
          <a:ext cx="8064896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896"/>
              </a:tblGrid>
              <a:tr h="693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Возможные проблемы: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</a:rPr>
                        <a:t>заполнение таблицы, особенно при большом интервале, очень трудоемко, велика возможность ошибки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429601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Рассмотрим </a:t>
            </a:r>
            <a:r>
              <a:rPr lang="ru-RU" sz="2400" b="1" dirty="0" smtClean="0">
                <a:solidFill>
                  <a:srgbClr val="FF0000"/>
                </a:solidFill>
              </a:rPr>
              <a:t>решение  2 </a:t>
            </a:r>
          </a:p>
          <a:p>
            <a:pPr algn="ctr"/>
            <a:r>
              <a:rPr lang="ru-RU" sz="2400" b="1" dirty="0" smtClean="0"/>
              <a:t>(математический </a:t>
            </a:r>
            <a:r>
              <a:rPr lang="ru-RU" sz="2400" b="1" dirty="0"/>
              <a:t>анализ</a:t>
            </a:r>
            <a:r>
              <a:rPr lang="ru-RU" sz="2400" b="1" dirty="0" smtClean="0"/>
              <a:t>):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656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51125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Определите,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i="1" dirty="0"/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 smtClean="0"/>
              <a:t>begin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en-US" b="1" dirty="0"/>
              <a:t>F:=4*(x-1)*(x-3);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</a:t>
            </a:r>
            <a:r>
              <a:rPr lang="en-US" b="1" dirty="0" smtClean="0"/>
              <a:t>a:=-20; b:=20;</a:t>
            </a:r>
            <a:endParaRPr lang="ru-RU" dirty="0" smtClean="0"/>
          </a:p>
          <a:p>
            <a:r>
              <a:rPr lang="en-US" b="1" dirty="0" smtClean="0"/>
              <a:t>  M:=a; R:=F(a);</a:t>
            </a:r>
            <a:endParaRPr lang="ru-RU" dirty="0" smtClean="0"/>
          </a:p>
          <a:p>
            <a:r>
              <a:rPr lang="en-US" b="1" dirty="0" smtClean="0"/>
              <a:t>  for t:=a to b do </a:t>
            </a:r>
            <a:endParaRPr lang="ru-RU" b="1" dirty="0" smtClean="0"/>
          </a:p>
          <a:p>
            <a:r>
              <a:rPr lang="ru-RU" b="1" dirty="0" smtClean="0"/>
              <a:t>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 </a:t>
            </a:r>
            <a:r>
              <a:rPr lang="en-US" b="1" dirty="0" smtClean="0"/>
              <a:t> if (F(t)&lt;R)</a:t>
            </a:r>
            <a:r>
              <a:rPr lang="ru-RU" b="1" dirty="0" smtClean="0"/>
              <a:t> </a:t>
            </a:r>
            <a:r>
              <a:rPr lang="en-US" b="1" dirty="0" smtClean="0"/>
              <a:t>then </a:t>
            </a:r>
            <a:endParaRPr lang="ru-RU" b="1" dirty="0" smtClean="0"/>
          </a:p>
          <a:p>
            <a:r>
              <a:rPr lang="ru-RU" b="1" dirty="0" smtClean="0"/>
              <a:t>     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  </a:t>
            </a:r>
            <a:r>
              <a:rPr lang="ru-RU" b="1" dirty="0" smtClean="0"/>
              <a:t>      </a:t>
            </a:r>
            <a:r>
              <a:rPr lang="en-US" b="1" dirty="0" smtClean="0"/>
              <a:t> M:=t;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</a:t>
            </a:r>
            <a:r>
              <a:rPr lang="en-US" b="1" dirty="0" smtClean="0"/>
              <a:t>   </a:t>
            </a:r>
            <a:r>
              <a:rPr lang="ru-RU" b="1" dirty="0" smtClean="0"/>
              <a:t>    </a:t>
            </a:r>
            <a:r>
              <a:rPr lang="en-US" b="1" dirty="0" smtClean="0"/>
              <a:t>R:=F(t);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 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 end;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</a:t>
            </a:r>
            <a:r>
              <a:rPr lang="en-US" b="1" dirty="0" smtClean="0"/>
              <a:t>end;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ru-RU" b="1" dirty="0" err="1" smtClean="0"/>
              <a:t>write</a:t>
            </a:r>
            <a:r>
              <a:rPr lang="ru-RU" b="1" dirty="0" smtClean="0"/>
              <a:t>(M);</a:t>
            </a:r>
            <a:r>
              <a:rPr lang="en-US" b="1" dirty="0" smtClean="0"/>
              <a:t> </a:t>
            </a:r>
            <a:endParaRPr lang="ru-RU" b="1" dirty="0" smtClean="0"/>
          </a:p>
          <a:p>
            <a:r>
              <a:rPr lang="ru-RU" b="1" dirty="0" smtClean="0"/>
              <a:t>END</a:t>
            </a:r>
            <a:r>
              <a:rPr lang="ru-RU" b="1" dirty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1514108"/>
            <a:ext cx="4850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 Повторяя </a:t>
            </a:r>
            <a:r>
              <a:rPr lang="ru-RU" sz="2400" dirty="0"/>
              <a:t>рассуждения </a:t>
            </a:r>
            <a:r>
              <a:rPr lang="ru-RU" sz="2400" dirty="0" smtClean="0"/>
              <a:t>из </a:t>
            </a:r>
            <a:r>
              <a:rPr lang="ru-RU" sz="2400" dirty="0"/>
              <a:t>предыдущего способа решения, находим, что программа ищет значение </a:t>
            </a:r>
            <a:r>
              <a:rPr lang="ru-RU" sz="2400" b="1" dirty="0"/>
              <a:t>t</a:t>
            </a:r>
            <a:r>
              <a:rPr lang="ru-RU" sz="2400" dirty="0"/>
              <a:t>, при котором функция </a:t>
            </a:r>
            <a:r>
              <a:rPr lang="ru-RU" sz="2400" b="1" dirty="0"/>
              <a:t>F(t)</a:t>
            </a:r>
            <a:r>
              <a:rPr lang="ru-RU" sz="2400" dirty="0"/>
              <a:t> принимает минимальное значение на интервале от </a:t>
            </a:r>
            <a:r>
              <a:rPr lang="ru-RU" sz="2400" b="1" dirty="0"/>
              <a:t>a</a:t>
            </a:r>
            <a:r>
              <a:rPr lang="ru-RU" sz="2400" dirty="0"/>
              <a:t> до </a:t>
            </a:r>
            <a:r>
              <a:rPr lang="ru-RU" sz="2400" b="1" dirty="0"/>
              <a:t>b</a:t>
            </a:r>
            <a:r>
              <a:rPr lang="ru-RU" sz="2400" dirty="0" smtClean="0"/>
              <a:t>.</a:t>
            </a:r>
          </a:p>
          <a:p>
            <a:pPr lvl="0" algn="just"/>
            <a:r>
              <a:rPr lang="ru-RU" sz="2400" dirty="0" smtClean="0"/>
              <a:t> Запишем </a:t>
            </a:r>
            <a:r>
              <a:rPr lang="ru-RU" sz="2400" dirty="0"/>
              <a:t>функцию в виде квадратного трёхчлена: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86777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Решение  </a:t>
            </a:r>
            <a:r>
              <a:rPr lang="ru-RU" b="1" dirty="0">
                <a:solidFill>
                  <a:srgbClr val="FF0000"/>
                </a:solidFill>
              </a:rPr>
              <a:t>2 </a:t>
            </a:r>
          </a:p>
          <a:p>
            <a:pPr algn="ctr"/>
            <a:r>
              <a:rPr lang="ru-RU" b="1" dirty="0"/>
              <a:t>(математический анализ):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0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856984" cy="1066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+mn-lt"/>
              </a:rPr>
              <a:t>Анализ </a:t>
            </a:r>
            <a:r>
              <a:rPr lang="ru-RU" sz="3200" b="1" dirty="0" smtClean="0">
                <a:latin typeface="+mn-lt"/>
              </a:rPr>
              <a:t>программы с </a:t>
            </a:r>
            <a:r>
              <a:rPr lang="ru-RU" sz="3200" b="1" dirty="0">
                <a:latin typeface="+mn-lt"/>
              </a:rPr>
              <a:t>подпрограммами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hlinkClick r:id="rId2" action="ppaction://hlinksldjump"/>
              </a:rPr>
              <a:t>Что нужно знать.</a:t>
            </a:r>
            <a:endParaRPr lang="ru-RU" sz="3600" dirty="0" smtClean="0"/>
          </a:p>
          <a:p>
            <a:pPr>
              <a:lnSpc>
                <a:spcPct val="150000"/>
              </a:lnSpc>
            </a:pPr>
            <a:r>
              <a:rPr lang="ru-RU" sz="3600" dirty="0" smtClean="0"/>
              <a:t>Примеры заданий:</a:t>
            </a:r>
          </a:p>
          <a:p>
            <a:pPr lvl="1">
              <a:lnSpc>
                <a:spcPct val="150000"/>
              </a:lnSpc>
            </a:pPr>
            <a:r>
              <a:rPr lang="ru-RU" sz="3000" dirty="0" smtClean="0">
                <a:hlinkClick r:id="rId3" action="ppaction://hlinksldjump"/>
              </a:rPr>
              <a:t>Пример 1</a:t>
            </a:r>
            <a:endParaRPr lang="ru-RU" sz="3000" dirty="0" smtClean="0"/>
          </a:p>
          <a:p>
            <a:pPr lvl="1">
              <a:lnSpc>
                <a:spcPct val="150000"/>
              </a:lnSpc>
            </a:pPr>
            <a:r>
              <a:rPr lang="ru-RU" sz="3000" dirty="0">
                <a:hlinkClick r:id="rId4" action="ppaction://hlinksldjump"/>
              </a:rPr>
              <a:t>Пример </a:t>
            </a:r>
            <a:r>
              <a:rPr lang="ru-RU" sz="3000" dirty="0" smtClean="0">
                <a:hlinkClick r:id="rId4" action="ppaction://hlinksldjump"/>
              </a:rPr>
              <a:t>2</a:t>
            </a:r>
            <a:endParaRPr lang="ru-RU" sz="3000" dirty="0"/>
          </a:p>
          <a:p>
            <a:pPr lvl="1">
              <a:lnSpc>
                <a:spcPct val="150000"/>
              </a:lnSpc>
            </a:pPr>
            <a:r>
              <a:rPr lang="ru-RU" sz="3000" dirty="0">
                <a:hlinkClick r:id="rId5" action="ppaction://hlinksldjump"/>
              </a:rPr>
              <a:t>Пример </a:t>
            </a:r>
            <a:r>
              <a:rPr lang="ru-RU" sz="3000" dirty="0" smtClean="0">
                <a:hlinkClick r:id="rId5" action="ppaction://hlinksldjump"/>
              </a:rPr>
              <a:t>3</a:t>
            </a:r>
            <a:endParaRPr lang="ru-RU" sz="3000" dirty="0"/>
          </a:p>
          <a:p>
            <a:pPr>
              <a:lnSpc>
                <a:spcPct val="150000"/>
              </a:lnSpc>
            </a:pPr>
            <a:r>
              <a:rPr lang="ru-RU" sz="3600" dirty="0" smtClean="0">
                <a:hlinkClick r:id="rId6" action="ppaction://hlinksldjump"/>
              </a:rPr>
              <a:t>Задания для тренировки.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2132856"/>
            <a:ext cx="2520281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565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51125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Определите,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i="1" dirty="0"/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 smtClean="0"/>
              <a:t>begin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en-US" b="1" dirty="0">
                <a:solidFill>
                  <a:srgbClr val="FF0000"/>
                </a:solidFill>
              </a:rPr>
              <a:t>F:=4*(x-1)*(x-3);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</a:t>
            </a:r>
            <a:r>
              <a:rPr lang="en-US" b="1" dirty="0" smtClean="0"/>
              <a:t>a:=-20; b:=20;</a:t>
            </a:r>
            <a:endParaRPr lang="ru-RU" dirty="0" smtClean="0"/>
          </a:p>
          <a:p>
            <a:r>
              <a:rPr lang="en-US" b="1" dirty="0" smtClean="0"/>
              <a:t>  M:=a; R:=F(a);</a:t>
            </a:r>
            <a:endParaRPr lang="ru-RU" dirty="0" smtClean="0"/>
          </a:p>
          <a:p>
            <a:r>
              <a:rPr lang="en-US" b="1" dirty="0" smtClean="0"/>
              <a:t>  for t:=a to b do </a:t>
            </a:r>
            <a:endParaRPr lang="ru-RU" b="1" dirty="0" smtClean="0"/>
          </a:p>
          <a:p>
            <a:r>
              <a:rPr lang="ru-RU" b="1" dirty="0" smtClean="0"/>
              <a:t>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 </a:t>
            </a:r>
            <a:r>
              <a:rPr lang="en-US" b="1" dirty="0" smtClean="0"/>
              <a:t> if (F(t)&lt;R)</a:t>
            </a:r>
            <a:r>
              <a:rPr lang="ru-RU" b="1" dirty="0" smtClean="0"/>
              <a:t> </a:t>
            </a:r>
            <a:r>
              <a:rPr lang="en-US" b="1" dirty="0" smtClean="0"/>
              <a:t>then </a:t>
            </a:r>
            <a:endParaRPr lang="ru-RU" b="1" dirty="0" smtClean="0"/>
          </a:p>
          <a:p>
            <a:r>
              <a:rPr lang="ru-RU" b="1" dirty="0" smtClean="0"/>
              <a:t>     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  </a:t>
            </a:r>
            <a:r>
              <a:rPr lang="ru-RU" b="1" dirty="0" smtClean="0"/>
              <a:t>      </a:t>
            </a:r>
            <a:r>
              <a:rPr lang="en-US" b="1" dirty="0" smtClean="0"/>
              <a:t> M:=t;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</a:t>
            </a:r>
            <a:r>
              <a:rPr lang="en-US" b="1" dirty="0" smtClean="0"/>
              <a:t>   </a:t>
            </a:r>
            <a:r>
              <a:rPr lang="ru-RU" b="1" dirty="0" smtClean="0"/>
              <a:t>    </a:t>
            </a:r>
            <a:r>
              <a:rPr lang="en-US" b="1" dirty="0" smtClean="0"/>
              <a:t>R:=F(t);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 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 end;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</a:t>
            </a:r>
            <a:r>
              <a:rPr lang="en-US" b="1" dirty="0" smtClean="0"/>
              <a:t>end;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ru-RU" b="1" dirty="0" err="1" smtClean="0"/>
              <a:t>write</a:t>
            </a:r>
            <a:r>
              <a:rPr lang="ru-RU" b="1" dirty="0" smtClean="0"/>
              <a:t>(M);</a:t>
            </a:r>
            <a:r>
              <a:rPr lang="en-US" b="1" dirty="0" smtClean="0"/>
              <a:t> </a:t>
            </a:r>
            <a:endParaRPr lang="ru-RU" b="1" dirty="0" smtClean="0"/>
          </a:p>
          <a:p>
            <a:r>
              <a:rPr lang="ru-RU" b="1" dirty="0" smtClean="0"/>
              <a:t>END</a:t>
            </a:r>
            <a:r>
              <a:rPr lang="ru-RU" b="1" dirty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1514108"/>
            <a:ext cx="4850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 Повторяя </a:t>
            </a:r>
            <a:r>
              <a:rPr lang="ru-RU" sz="2400" dirty="0"/>
              <a:t>рассуждения </a:t>
            </a:r>
            <a:r>
              <a:rPr lang="ru-RU" sz="2400" dirty="0" smtClean="0"/>
              <a:t>из </a:t>
            </a:r>
            <a:r>
              <a:rPr lang="ru-RU" sz="2400" dirty="0"/>
              <a:t>предыдущего способа решения, находим, что программа ищет значение </a:t>
            </a:r>
            <a:r>
              <a:rPr lang="ru-RU" sz="2400" b="1" dirty="0"/>
              <a:t>t</a:t>
            </a:r>
            <a:r>
              <a:rPr lang="ru-RU" sz="2400" dirty="0"/>
              <a:t>, при котором функция </a:t>
            </a:r>
            <a:r>
              <a:rPr lang="ru-RU" sz="2400" b="1" dirty="0"/>
              <a:t>F(t)</a:t>
            </a:r>
            <a:r>
              <a:rPr lang="ru-RU" sz="2400" dirty="0"/>
              <a:t> принимает минимальное значение на интервале от </a:t>
            </a:r>
            <a:r>
              <a:rPr lang="ru-RU" sz="2400" b="1" dirty="0"/>
              <a:t>a</a:t>
            </a:r>
            <a:r>
              <a:rPr lang="ru-RU" sz="2400" dirty="0"/>
              <a:t> до </a:t>
            </a:r>
            <a:r>
              <a:rPr lang="ru-RU" sz="2400" b="1" dirty="0"/>
              <a:t>b</a:t>
            </a:r>
            <a:r>
              <a:rPr lang="ru-RU" sz="2400" dirty="0" smtClean="0"/>
              <a:t>.</a:t>
            </a:r>
          </a:p>
          <a:p>
            <a:pPr lvl="0" algn="just"/>
            <a:r>
              <a:rPr lang="ru-RU" sz="2400" dirty="0" smtClean="0"/>
              <a:t> Запишем </a:t>
            </a:r>
            <a:r>
              <a:rPr lang="ru-RU" sz="2400" dirty="0"/>
              <a:t>функцию в виде квадратного трёхчлена: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894718"/>
              </p:ext>
            </p:extLst>
          </p:nvPr>
        </p:nvGraphicFramePr>
        <p:xfrm>
          <a:off x="2915816" y="5229200"/>
          <a:ext cx="585665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Формула" r:id="rId3" imgW="2324100" imgH="228600" progId="Equation.3">
                  <p:embed/>
                </p:oleObj>
              </mc:Choice>
              <mc:Fallback>
                <p:oleObj name="Формула" r:id="rId3" imgW="23241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229200"/>
                        <a:ext cx="5856651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88024" y="86777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Решение  </a:t>
            </a:r>
            <a:r>
              <a:rPr lang="ru-RU" b="1" dirty="0">
                <a:solidFill>
                  <a:srgbClr val="FF0000"/>
                </a:solidFill>
              </a:rPr>
              <a:t>2 </a:t>
            </a:r>
          </a:p>
          <a:p>
            <a:pPr algn="ctr"/>
            <a:r>
              <a:rPr lang="ru-RU" b="1" dirty="0"/>
              <a:t>(математический анализ):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892751"/>
              </p:ext>
            </p:extLst>
          </p:nvPr>
        </p:nvGraphicFramePr>
        <p:xfrm>
          <a:off x="395536" y="836712"/>
          <a:ext cx="658873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Формула" r:id="rId3" imgW="2324100" imgH="228600" progId="Equation.3">
                  <p:embed/>
                </p:oleObj>
              </mc:Choice>
              <mc:Fallback>
                <p:oleObj name="Формула" r:id="rId3" imgW="23241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836712"/>
                        <a:ext cx="6588732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1700807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График </a:t>
            </a:r>
            <a:r>
              <a:rPr lang="ru-RU" sz="2400" dirty="0"/>
              <a:t>этой функции – парабола, оси которой направлены вверх, поэтому функция имеет </a:t>
            </a:r>
            <a:r>
              <a:rPr lang="ru-RU" sz="2400" dirty="0" smtClean="0"/>
              <a:t>минимум.</a:t>
            </a:r>
          </a:p>
          <a:p>
            <a:pPr lvl="0"/>
            <a:endParaRPr lang="ru-RU" sz="2400" dirty="0" smtClean="0"/>
          </a:p>
          <a:p>
            <a:r>
              <a:rPr lang="ru-RU" sz="2400" dirty="0" smtClean="0"/>
              <a:t> Найдем </a:t>
            </a:r>
            <a:r>
              <a:rPr lang="ru-RU" sz="2400" dirty="0"/>
              <a:t>абсциссу точки минимума, которая совпадает с абсциссой точки минимума </a:t>
            </a:r>
            <a:r>
              <a:rPr lang="ru-RU" sz="2400" dirty="0" smtClean="0"/>
              <a:t>функции: </a:t>
            </a:r>
            <a:endParaRPr lang="ru-RU" sz="2400" dirty="0"/>
          </a:p>
          <a:p>
            <a:pPr lvl="0"/>
            <a:endParaRPr lang="ru-RU" sz="2400" dirty="0" smtClean="0"/>
          </a:p>
          <a:p>
            <a:pPr lvl="0"/>
            <a:endParaRPr lang="ru-RU" sz="2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507403"/>
              </p:ext>
            </p:extLst>
          </p:nvPr>
        </p:nvGraphicFramePr>
        <p:xfrm>
          <a:off x="5436096" y="1700807"/>
          <a:ext cx="32758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828533"/>
              </p:ext>
            </p:extLst>
          </p:nvPr>
        </p:nvGraphicFramePr>
        <p:xfrm>
          <a:off x="683568" y="4710159"/>
          <a:ext cx="6861120" cy="87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Формула" r:id="rId6" imgW="3048000" imgH="393700" progId="Equation.3">
                  <p:embed/>
                </p:oleObj>
              </mc:Choice>
              <mc:Fallback>
                <p:oleObj name="Формула" r:id="rId6" imgW="30480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710159"/>
                        <a:ext cx="6861120" cy="8790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39552" y="5938318"/>
            <a:ext cx="3890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Таким </a:t>
            </a:r>
            <a:r>
              <a:rPr lang="ru-RU" sz="2400" dirty="0"/>
              <a:t>образом, ответ: </a:t>
            </a:r>
            <a:r>
              <a:rPr lang="ru-RU" sz="3600" dirty="0">
                <a:solidFill>
                  <a:srgbClr val="FF0000"/>
                </a:solidFill>
              </a:rPr>
              <a:t>2</a:t>
            </a:r>
            <a:r>
              <a:rPr lang="ru-RU" sz="2400" dirty="0"/>
              <a:t>.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7380312" y="3933056"/>
            <a:ext cx="0" cy="936104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964119" y="2343906"/>
            <a:ext cx="0" cy="1919573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15" idx="0"/>
          </p:cNvCxnSpPr>
          <p:nvPr/>
        </p:nvCxnSpPr>
        <p:spPr>
          <a:xfrm flipH="1">
            <a:off x="8496436" y="2879105"/>
            <a:ext cx="16332" cy="1384374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16624" y="4263479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-20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172400" y="426347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414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6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51125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Определите,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i="1" dirty="0"/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 smtClean="0"/>
              <a:t>begin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en-US" b="1" dirty="0">
                <a:solidFill>
                  <a:srgbClr val="FF0000"/>
                </a:solidFill>
              </a:rPr>
              <a:t>F:=4*(x-1)*(x-3);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</a:t>
            </a:r>
            <a:r>
              <a:rPr lang="en-US" b="1" dirty="0" smtClean="0"/>
              <a:t>a:=-20; b:=20;</a:t>
            </a:r>
            <a:endParaRPr lang="ru-RU" dirty="0" smtClean="0"/>
          </a:p>
          <a:p>
            <a:r>
              <a:rPr lang="en-US" b="1" dirty="0" smtClean="0"/>
              <a:t>  M:=a; R:=F(a);</a:t>
            </a:r>
            <a:endParaRPr lang="ru-RU" dirty="0" smtClean="0"/>
          </a:p>
          <a:p>
            <a:r>
              <a:rPr lang="en-US" b="1" dirty="0" smtClean="0"/>
              <a:t>  for t:=a to b do </a:t>
            </a:r>
            <a:endParaRPr lang="ru-RU" b="1" dirty="0" smtClean="0"/>
          </a:p>
          <a:p>
            <a:r>
              <a:rPr lang="ru-RU" b="1" dirty="0" smtClean="0"/>
              <a:t>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 </a:t>
            </a:r>
            <a:r>
              <a:rPr lang="en-US" b="1" dirty="0" smtClean="0"/>
              <a:t> if (F(t)&lt;R)</a:t>
            </a:r>
            <a:r>
              <a:rPr lang="ru-RU" b="1" dirty="0" smtClean="0"/>
              <a:t> </a:t>
            </a:r>
            <a:r>
              <a:rPr lang="en-US" b="1" dirty="0" smtClean="0"/>
              <a:t>then </a:t>
            </a:r>
            <a:endParaRPr lang="ru-RU" b="1" dirty="0" smtClean="0"/>
          </a:p>
          <a:p>
            <a:r>
              <a:rPr lang="ru-RU" b="1" dirty="0" smtClean="0"/>
              <a:t>         </a:t>
            </a:r>
            <a:r>
              <a:rPr lang="en-US" b="1" dirty="0" smtClean="0"/>
              <a:t>begin</a:t>
            </a:r>
            <a:endParaRPr lang="ru-RU" dirty="0" smtClean="0"/>
          </a:p>
          <a:p>
            <a:r>
              <a:rPr lang="en-US" b="1" dirty="0" smtClean="0"/>
              <a:t>     </a:t>
            </a:r>
            <a:r>
              <a:rPr lang="ru-RU" b="1" dirty="0" smtClean="0"/>
              <a:t>      </a:t>
            </a:r>
            <a:r>
              <a:rPr lang="en-US" b="1" dirty="0" smtClean="0"/>
              <a:t> M:=t;</a:t>
            </a:r>
            <a:endParaRPr lang="ru-RU" dirty="0" smtClean="0"/>
          </a:p>
          <a:p>
            <a:r>
              <a:rPr lang="en-US" b="1" dirty="0" smtClean="0"/>
              <a:t>   </a:t>
            </a:r>
            <a:r>
              <a:rPr lang="ru-RU" b="1" dirty="0" smtClean="0"/>
              <a:t>  </a:t>
            </a:r>
            <a:r>
              <a:rPr lang="en-US" b="1" dirty="0" smtClean="0"/>
              <a:t>   </a:t>
            </a:r>
            <a:r>
              <a:rPr lang="ru-RU" b="1" dirty="0" smtClean="0"/>
              <a:t>    </a:t>
            </a:r>
            <a:r>
              <a:rPr lang="en-US" b="1" dirty="0" smtClean="0"/>
              <a:t>R:=F(t);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 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 end;</a:t>
            </a:r>
            <a:endParaRPr lang="ru-RU" dirty="0" smtClean="0"/>
          </a:p>
          <a:p>
            <a:r>
              <a:rPr lang="en-US" b="1" dirty="0" smtClean="0"/>
              <a:t>  </a:t>
            </a:r>
            <a:r>
              <a:rPr lang="ru-RU" b="1" dirty="0" smtClean="0"/>
              <a:t>   </a:t>
            </a:r>
            <a:r>
              <a:rPr lang="en-US" b="1" dirty="0" smtClean="0"/>
              <a:t>end;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ru-RU" b="1" dirty="0" err="1" smtClean="0"/>
              <a:t>write</a:t>
            </a:r>
            <a:r>
              <a:rPr lang="ru-RU" b="1" dirty="0" smtClean="0"/>
              <a:t>(M);</a:t>
            </a:r>
            <a:r>
              <a:rPr lang="en-US" b="1" dirty="0" smtClean="0"/>
              <a:t> </a:t>
            </a:r>
            <a:endParaRPr lang="ru-RU" b="1" dirty="0" smtClean="0"/>
          </a:p>
          <a:p>
            <a:r>
              <a:rPr lang="ru-RU" b="1" dirty="0" smtClean="0"/>
              <a:t>END</a:t>
            </a:r>
            <a:r>
              <a:rPr lang="ru-RU" b="1" dirty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1514108"/>
            <a:ext cx="48509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 Повторяя </a:t>
            </a:r>
            <a:r>
              <a:rPr lang="ru-RU" sz="2400" dirty="0"/>
              <a:t>рассуждения </a:t>
            </a:r>
            <a:r>
              <a:rPr lang="ru-RU" sz="2400" dirty="0" smtClean="0"/>
              <a:t>из </a:t>
            </a:r>
            <a:r>
              <a:rPr lang="ru-RU" sz="2400" dirty="0"/>
              <a:t>предыдущего способа решения, находим, что программа ищет значение </a:t>
            </a:r>
            <a:r>
              <a:rPr lang="ru-RU" sz="2400" b="1" dirty="0"/>
              <a:t>t</a:t>
            </a:r>
            <a:r>
              <a:rPr lang="ru-RU" sz="2400" dirty="0"/>
              <a:t>, при котором функция </a:t>
            </a:r>
            <a:r>
              <a:rPr lang="ru-RU" sz="2400" b="1" dirty="0"/>
              <a:t>F(t)</a:t>
            </a:r>
            <a:r>
              <a:rPr lang="ru-RU" sz="2400" dirty="0"/>
              <a:t> принимает минимальное значение на интервале от </a:t>
            </a:r>
            <a:r>
              <a:rPr lang="ru-RU" sz="2400" b="1" dirty="0"/>
              <a:t>a</a:t>
            </a:r>
            <a:r>
              <a:rPr lang="ru-RU" sz="2400" dirty="0"/>
              <a:t> до </a:t>
            </a:r>
            <a:r>
              <a:rPr lang="ru-RU" sz="2400" b="1" dirty="0"/>
              <a:t>b</a:t>
            </a:r>
            <a:r>
              <a:rPr lang="ru-RU" sz="2400" dirty="0" smtClean="0"/>
              <a:t>.</a:t>
            </a:r>
          </a:p>
          <a:p>
            <a:pPr lvl="0" algn="just"/>
            <a:r>
              <a:rPr lang="ru-RU" sz="2400" dirty="0" smtClean="0"/>
              <a:t> Заданная функция </a:t>
            </a:r>
          </a:p>
          <a:p>
            <a:pPr lvl="0" algn="just"/>
            <a:endParaRPr lang="ru-RU" sz="2400" dirty="0" smtClean="0"/>
          </a:p>
          <a:p>
            <a:pPr lvl="0" algn="just"/>
            <a:endParaRPr lang="ru-RU" sz="2400" dirty="0" smtClean="0"/>
          </a:p>
          <a:p>
            <a:pPr lvl="0" algn="just"/>
            <a:r>
              <a:rPr lang="ru-RU" sz="2400" dirty="0" smtClean="0"/>
              <a:t>имеет </a:t>
            </a:r>
            <a:r>
              <a:rPr lang="ru-RU" sz="2400" dirty="0"/>
              <a:t>корни в точках </a:t>
            </a:r>
            <a:endParaRPr lang="ru-RU" sz="2400" dirty="0" smtClean="0"/>
          </a:p>
          <a:p>
            <a:pPr lvl="0" algn="just"/>
            <a:r>
              <a:rPr lang="ru-RU" sz="2400" dirty="0"/>
              <a:t> </a:t>
            </a:r>
            <a:r>
              <a:rPr lang="ru-RU" sz="2400" dirty="0" smtClean="0"/>
              <a:t>      </a:t>
            </a:r>
            <a:endParaRPr lang="ru-RU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86777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Решение  3 </a:t>
            </a:r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b="1" dirty="0" smtClean="0"/>
              <a:t>(свойства параболы):</a:t>
            </a: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733811"/>
              </p:ext>
            </p:extLst>
          </p:nvPr>
        </p:nvGraphicFramePr>
        <p:xfrm>
          <a:off x="4620567" y="4574136"/>
          <a:ext cx="3479825" cy="583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Формула" r:id="rId3" imgW="1346200" imgH="203200" progId="Equation.3">
                  <p:embed/>
                </p:oleObj>
              </mc:Choice>
              <mc:Fallback>
                <p:oleObj name="Формула" r:id="rId3" imgW="13462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0567" y="4574136"/>
                        <a:ext cx="3479825" cy="583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846193"/>
              </p:ext>
            </p:extLst>
          </p:nvPr>
        </p:nvGraphicFramePr>
        <p:xfrm>
          <a:off x="7236297" y="5179080"/>
          <a:ext cx="1907704" cy="482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Формула" r:id="rId5" imgW="863225" imgH="215806" progId="Equation.3">
                  <p:embed/>
                </p:oleObj>
              </mc:Choice>
              <mc:Fallback>
                <p:oleObj name="Формула" r:id="rId5" imgW="863225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7" y="5179080"/>
                        <a:ext cx="1907704" cy="4821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9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001586"/>
              </p:ext>
            </p:extLst>
          </p:nvPr>
        </p:nvGraphicFramePr>
        <p:xfrm>
          <a:off x="395536" y="980728"/>
          <a:ext cx="658873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Формула" r:id="rId3" imgW="2324100" imgH="228600" progId="Equation.3">
                  <p:embed/>
                </p:oleObj>
              </mc:Choice>
              <mc:Fallback>
                <p:oleObj name="Формула" r:id="rId3" imgW="2324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80728"/>
                        <a:ext cx="6588732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1700807"/>
            <a:ext cx="54726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График </a:t>
            </a:r>
            <a:r>
              <a:rPr lang="ru-RU" sz="2400" dirty="0"/>
              <a:t>этой функции – парабола, оси которой направлены вверх, поэтому функция имеет </a:t>
            </a:r>
            <a:r>
              <a:rPr lang="ru-RU" sz="2400" dirty="0" smtClean="0"/>
              <a:t>минимум.</a:t>
            </a:r>
          </a:p>
          <a:p>
            <a:pPr lvl="0"/>
            <a:r>
              <a:rPr lang="ru-RU" sz="2400" dirty="0" smtClean="0"/>
              <a:t> </a:t>
            </a:r>
          </a:p>
          <a:p>
            <a:pPr lvl="0"/>
            <a:r>
              <a:rPr lang="ru-RU" sz="2400" dirty="0" smtClean="0"/>
              <a:t>Парабола </a:t>
            </a:r>
            <a:r>
              <a:rPr lang="ru-RU" sz="2400" dirty="0"/>
              <a:t>симметрична относительно вертикальной прямой, проходящей через вершину, поэтому абсцисса вершины – это среднее арифметическое корней:</a:t>
            </a:r>
          </a:p>
          <a:p>
            <a:pPr lvl="0"/>
            <a:endParaRPr lang="ru-RU" sz="2400" dirty="0" smtClean="0"/>
          </a:p>
          <a:p>
            <a:pPr lvl="0"/>
            <a:endParaRPr lang="ru-RU" sz="2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401026"/>
              </p:ext>
            </p:extLst>
          </p:nvPr>
        </p:nvGraphicFramePr>
        <p:xfrm>
          <a:off x="5436096" y="1700807"/>
          <a:ext cx="32758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938318"/>
            <a:ext cx="3890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Таким </a:t>
            </a:r>
            <a:r>
              <a:rPr lang="ru-RU" sz="2400" dirty="0"/>
              <a:t>образом, ответ: </a:t>
            </a:r>
            <a:r>
              <a:rPr lang="ru-RU" sz="3600" dirty="0">
                <a:solidFill>
                  <a:srgbClr val="FF0000"/>
                </a:solidFill>
              </a:rPr>
              <a:t>2</a:t>
            </a:r>
            <a:r>
              <a:rPr lang="ru-RU" sz="2400" dirty="0"/>
              <a:t>.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7380312" y="3933056"/>
            <a:ext cx="0" cy="936104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490260"/>
              </p:ext>
            </p:extLst>
          </p:nvPr>
        </p:nvGraphicFramePr>
        <p:xfrm>
          <a:off x="5076056" y="4725144"/>
          <a:ext cx="2448272" cy="96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Формула" r:id="rId6" imgW="990170" imgH="393529" progId="Equation.3">
                  <p:embed/>
                </p:oleObj>
              </mc:Choice>
              <mc:Fallback>
                <p:oleObj name="Формула" r:id="rId6" imgW="990170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725144"/>
                        <a:ext cx="2448272" cy="9651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7380312" y="1844824"/>
            <a:ext cx="0" cy="2118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Управляющая кнопка: в начало 14">
            <a:hlinkClick r:id="rId8" action="ppaction://hlinksldjump" highlightClick="1"/>
          </p:cNvPr>
          <p:cNvSpPr/>
          <p:nvPr/>
        </p:nvSpPr>
        <p:spPr>
          <a:xfrm>
            <a:off x="8676456" y="6381328"/>
            <a:ext cx="467544" cy="47667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6300192" y="3501008"/>
            <a:ext cx="26100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6300192" y="1700807"/>
            <a:ext cx="0" cy="18002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516216" y="34197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7956376" y="34197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50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Определите</a:t>
            </a:r>
            <a:r>
              <a:rPr lang="ru-RU" i="1" dirty="0"/>
              <a:t>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r>
              <a:rPr lang="en-US" b="1" dirty="0" smtClean="0"/>
              <a:t>integer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 smtClean="0"/>
              <a:t>):</a:t>
            </a:r>
            <a:r>
              <a:rPr lang="ru-RU" b="1" dirty="0" smtClean="0"/>
              <a:t> </a:t>
            </a:r>
            <a:r>
              <a:rPr lang="en-US" b="1" dirty="0" smtClean="0"/>
              <a:t>integer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</a:t>
            </a:r>
            <a:r>
              <a:rPr lang="ru-RU" b="1" dirty="0"/>
              <a:t>x*x + 4*x + 8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a:=-10; b:=10;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</a:t>
            </a:r>
            <a:endParaRPr lang="ru-RU" b="1" dirty="0" smtClean="0"/>
          </a:p>
          <a:p>
            <a:r>
              <a:rPr lang="ru-RU" b="1" dirty="0" smtClean="0"/>
              <a:t>    </a:t>
            </a:r>
            <a:r>
              <a:rPr lang="en-US" b="1" dirty="0" smtClean="0"/>
              <a:t>begin</a:t>
            </a:r>
            <a:endParaRPr lang="ru-RU" dirty="0"/>
          </a:p>
          <a:p>
            <a:r>
              <a:rPr lang="en-US" b="1" dirty="0"/>
              <a:t>   </a:t>
            </a:r>
            <a:r>
              <a:rPr lang="ru-RU" b="1" dirty="0" smtClean="0"/>
              <a:t>   </a:t>
            </a:r>
            <a:r>
              <a:rPr lang="en-US" b="1" dirty="0" smtClean="0"/>
              <a:t> </a:t>
            </a:r>
            <a:r>
              <a:rPr lang="en-US" b="1" dirty="0"/>
              <a:t>if (</a:t>
            </a:r>
            <a:r>
              <a:rPr lang="en-US" b="1" dirty="0">
                <a:solidFill>
                  <a:srgbClr val="FF0000"/>
                </a:solidFill>
              </a:rPr>
              <a:t>F(t)&gt; R</a:t>
            </a:r>
            <a:r>
              <a:rPr lang="en-US" b="1" dirty="0" smtClean="0"/>
              <a:t>)</a:t>
            </a:r>
            <a:r>
              <a:rPr lang="ru-RU" b="1" dirty="0" smtClean="0"/>
              <a:t> </a:t>
            </a:r>
            <a:r>
              <a:rPr lang="en-US" b="1" dirty="0" smtClean="0"/>
              <a:t>then </a:t>
            </a:r>
            <a:endParaRPr lang="ru-RU" b="1" dirty="0" smtClean="0"/>
          </a:p>
          <a:p>
            <a:r>
              <a:rPr lang="ru-RU" b="1" dirty="0" smtClean="0"/>
              <a:t>          </a:t>
            </a:r>
            <a:r>
              <a:rPr lang="en-US" b="1" dirty="0" smtClean="0"/>
              <a:t>begin</a:t>
            </a:r>
            <a:endParaRPr lang="ru-RU" dirty="0"/>
          </a:p>
          <a:p>
            <a:r>
              <a:rPr lang="en-US" b="1" dirty="0"/>
              <a:t>      </a:t>
            </a:r>
            <a:r>
              <a:rPr lang="ru-RU" b="1" dirty="0" smtClean="0"/>
              <a:t>       </a:t>
            </a:r>
            <a:r>
              <a:rPr lang="en-US" b="1" dirty="0" smtClean="0"/>
              <a:t>M</a:t>
            </a:r>
            <a:r>
              <a:rPr lang="en-US" b="1" dirty="0"/>
              <a:t>:=t;</a:t>
            </a:r>
            <a:endParaRPr lang="ru-RU" dirty="0"/>
          </a:p>
          <a:p>
            <a:r>
              <a:rPr lang="en-US" b="1" dirty="0"/>
              <a:t>    </a:t>
            </a:r>
            <a:r>
              <a:rPr lang="ru-RU" b="1" dirty="0" smtClean="0"/>
              <a:t>       </a:t>
            </a:r>
            <a:r>
              <a:rPr lang="en-US" b="1" dirty="0" smtClean="0"/>
              <a:t>  </a:t>
            </a:r>
            <a:r>
              <a:rPr lang="en-US" b="1" dirty="0"/>
              <a:t>R:=F(t);</a:t>
            </a:r>
            <a:endParaRPr lang="ru-RU" dirty="0"/>
          </a:p>
          <a:p>
            <a:r>
              <a:rPr lang="en-US" b="1" dirty="0"/>
              <a:t> </a:t>
            </a:r>
            <a:r>
              <a:rPr lang="ru-RU" b="1" dirty="0" smtClean="0"/>
              <a:t>     </a:t>
            </a:r>
            <a:r>
              <a:rPr lang="en-US" b="1" dirty="0" smtClean="0"/>
              <a:t>   </a:t>
            </a:r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smtClean="0"/>
              <a:t>  </a:t>
            </a:r>
            <a:r>
              <a:rPr lang="en-US" b="1" dirty="0" smtClean="0"/>
              <a:t>end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(R);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04812" y="1844824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Решение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lvl="0" algn="ctr"/>
            <a:r>
              <a:rPr lang="ru-RU" dirty="0" smtClean="0"/>
              <a:t> </a:t>
            </a:r>
            <a:r>
              <a:rPr lang="ru-RU" sz="2400" dirty="0" smtClean="0"/>
              <a:t>Рассуждая </a:t>
            </a:r>
            <a:r>
              <a:rPr lang="ru-RU" sz="2400" dirty="0"/>
              <a:t>так же, как и в предыдущем примере, можно показать, что программа ищет </a:t>
            </a:r>
            <a:r>
              <a:rPr lang="ru-RU" sz="2400" i="1" dirty="0">
                <a:solidFill>
                  <a:srgbClr val="FF0000"/>
                </a:solidFill>
              </a:rPr>
              <a:t>наибольшее значение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функции </a:t>
            </a:r>
            <a:r>
              <a:rPr lang="ru-RU" sz="2400" b="1" dirty="0">
                <a:solidFill>
                  <a:srgbClr val="FF0000"/>
                </a:solidFill>
              </a:rPr>
              <a:t>F(t)</a:t>
            </a:r>
            <a:r>
              <a:rPr lang="ru-RU" sz="2400" dirty="0"/>
              <a:t> на интервале от </a:t>
            </a:r>
            <a:r>
              <a:rPr lang="ru-RU" sz="2400" b="1" dirty="0"/>
              <a:t>a</a:t>
            </a:r>
            <a:r>
              <a:rPr lang="ru-RU" sz="2400" dirty="0"/>
              <a:t> до </a:t>
            </a:r>
            <a:r>
              <a:rPr lang="ru-RU" sz="2400" b="1" dirty="0" smtClean="0"/>
              <a:t>b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2.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7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Определите</a:t>
            </a:r>
            <a:r>
              <a:rPr lang="ru-RU" i="1" dirty="0"/>
              <a:t>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r>
              <a:rPr lang="en-US" b="1" dirty="0" smtClean="0"/>
              <a:t>integer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 smtClean="0"/>
              <a:t>):</a:t>
            </a:r>
            <a:r>
              <a:rPr lang="ru-RU" b="1" dirty="0" smtClean="0"/>
              <a:t> </a:t>
            </a:r>
            <a:r>
              <a:rPr lang="en-US" b="1" dirty="0" smtClean="0"/>
              <a:t>integer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</a:t>
            </a:r>
            <a:r>
              <a:rPr lang="ru-RU" b="1" dirty="0"/>
              <a:t>x*x + 4*x + 8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a:=-10; b:=10;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</a:t>
            </a:r>
            <a:endParaRPr lang="ru-RU" b="1" dirty="0" smtClean="0"/>
          </a:p>
          <a:p>
            <a:r>
              <a:rPr lang="ru-RU" b="1" dirty="0" smtClean="0"/>
              <a:t>    </a:t>
            </a:r>
            <a:r>
              <a:rPr lang="en-US" b="1" dirty="0" smtClean="0"/>
              <a:t>begin</a:t>
            </a:r>
            <a:endParaRPr lang="ru-RU" dirty="0"/>
          </a:p>
          <a:p>
            <a:r>
              <a:rPr lang="en-US" b="1" dirty="0"/>
              <a:t>   </a:t>
            </a:r>
            <a:r>
              <a:rPr lang="ru-RU" b="1" dirty="0" smtClean="0"/>
              <a:t>   </a:t>
            </a:r>
            <a:r>
              <a:rPr lang="en-US" b="1" dirty="0" smtClean="0"/>
              <a:t> </a:t>
            </a:r>
            <a:r>
              <a:rPr lang="en-US" b="1" dirty="0"/>
              <a:t>if (F(t)&gt; R</a:t>
            </a:r>
            <a:r>
              <a:rPr lang="en-US" b="1" dirty="0" smtClean="0"/>
              <a:t>)</a:t>
            </a:r>
            <a:r>
              <a:rPr lang="ru-RU" b="1" dirty="0" smtClean="0"/>
              <a:t> </a:t>
            </a:r>
            <a:r>
              <a:rPr lang="en-US" b="1" dirty="0" smtClean="0"/>
              <a:t>then </a:t>
            </a:r>
            <a:endParaRPr lang="ru-RU" b="1" dirty="0" smtClean="0"/>
          </a:p>
          <a:p>
            <a:r>
              <a:rPr lang="ru-RU" b="1" dirty="0" smtClean="0"/>
              <a:t>          </a:t>
            </a:r>
            <a:r>
              <a:rPr lang="en-US" b="1" dirty="0" smtClean="0"/>
              <a:t>begin</a:t>
            </a:r>
            <a:endParaRPr lang="ru-RU" dirty="0"/>
          </a:p>
          <a:p>
            <a:r>
              <a:rPr lang="en-US" b="1" dirty="0"/>
              <a:t>      </a:t>
            </a:r>
            <a:r>
              <a:rPr lang="ru-RU" b="1" dirty="0" smtClean="0"/>
              <a:t>       </a:t>
            </a:r>
            <a:r>
              <a:rPr lang="en-US" b="1" dirty="0" smtClean="0"/>
              <a:t>M</a:t>
            </a:r>
            <a:r>
              <a:rPr lang="en-US" b="1" dirty="0"/>
              <a:t>:=t;</a:t>
            </a:r>
            <a:endParaRPr lang="ru-RU" dirty="0"/>
          </a:p>
          <a:p>
            <a:r>
              <a:rPr lang="en-US" b="1" dirty="0"/>
              <a:t>    </a:t>
            </a:r>
            <a:r>
              <a:rPr lang="ru-RU" b="1" dirty="0" smtClean="0"/>
              <a:t>       </a:t>
            </a:r>
            <a:r>
              <a:rPr lang="en-US" b="1" dirty="0" smtClean="0"/>
              <a:t>  </a:t>
            </a:r>
            <a:r>
              <a:rPr lang="en-US" b="1" dirty="0"/>
              <a:t>R:=F(t);</a:t>
            </a:r>
            <a:endParaRPr lang="ru-RU" dirty="0"/>
          </a:p>
          <a:p>
            <a:r>
              <a:rPr lang="en-US" b="1" dirty="0"/>
              <a:t> </a:t>
            </a:r>
            <a:r>
              <a:rPr lang="ru-RU" b="1" dirty="0" smtClean="0"/>
              <a:t>     </a:t>
            </a:r>
            <a:r>
              <a:rPr lang="en-US" b="1" dirty="0" smtClean="0"/>
              <a:t>   </a:t>
            </a:r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smtClean="0"/>
              <a:t>  </a:t>
            </a:r>
            <a:r>
              <a:rPr lang="en-US" b="1" dirty="0" smtClean="0"/>
              <a:t>end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ru-RU" b="1" dirty="0" err="1">
                <a:solidFill>
                  <a:srgbClr val="FF0000"/>
                </a:solidFill>
              </a:rPr>
              <a:t>write</a:t>
            </a:r>
            <a:r>
              <a:rPr lang="ru-RU" b="1" dirty="0">
                <a:solidFill>
                  <a:srgbClr val="FF0000"/>
                </a:solidFill>
              </a:rPr>
              <a:t>(R);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04812" y="1844824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Решение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lvl="0" algn="ctr"/>
            <a:r>
              <a:rPr lang="ru-RU" dirty="0"/>
              <a:t> </a:t>
            </a:r>
            <a:r>
              <a:rPr lang="ru-RU" sz="2400" dirty="0" smtClean="0"/>
              <a:t>Заметим</a:t>
            </a:r>
            <a:r>
              <a:rPr lang="ru-RU" sz="2400" dirty="0"/>
              <a:t>, что выводится не абсцисса, а именно это найденное наибольшее </a:t>
            </a:r>
            <a:r>
              <a:rPr lang="ru-RU" sz="2400" dirty="0">
                <a:solidFill>
                  <a:srgbClr val="FF0000"/>
                </a:solidFill>
              </a:rPr>
              <a:t>значение </a:t>
            </a:r>
            <a:r>
              <a:rPr lang="ru-RU" sz="2400" dirty="0" smtClean="0">
                <a:solidFill>
                  <a:srgbClr val="FF0000"/>
                </a:solidFill>
              </a:rPr>
              <a:t>функции!!!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2.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20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242354"/>
              </p:ext>
            </p:extLst>
          </p:nvPr>
        </p:nvGraphicFramePr>
        <p:xfrm>
          <a:off x="5509770" y="1196752"/>
          <a:ext cx="33123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19191"/>
            <a:ext cx="5472608" cy="619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График </a:t>
            </a:r>
            <a:r>
              <a:rPr lang="ru-RU" sz="2400" dirty="0"/>
              <a:t>этой функции – парабола, ветви которой направлены вверх, то есть она имеет точку минимума, </a:t>
            </a:r>
            <a:endParaRPr lang="ru-RU" sz="2400" dirty="0" smtClean="0"/>
          </a:p>
          <a:p>
            <a:pPr lvl="0"/>
            <a:r>
              <a:rPr lang="ru-RU" sz="2400" dirty="0" smtClean="0"/>
              <a:t>но </a:t>
            </a:r>
            <a:r>
              <a:rPr lang="ru-RU" sz="2400" dirty="0">
                <a:solidFill>
                  <a:srgbClr val="FF0000"/>
                </a:solidFill>
              </a:rPr>
              <a:t>не точку </a:t>
            </a:r>
            <a:r>
              <a:rPr lang="ru-RU" sz="2400" dirty="0" smtClean="0">
                <a:solidFill>
                  <a:srgbClr val="FF0000"/>
                </a:solidFill>
              </a:rPr>
              <a:t>максимума!!!</a:t>
            </a:r>
          </a:p>
          <a:p>
            <a:pPr lvl="0"/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dirty="0" smtClean="0"/>
              <a:t> Поэтому </a:t>
            </a:r>
            <a:r>
              <a:rPr lang="ru-RU" sz="2400" dirty="0"/>
              <a:t>нужно проверить </a:t>
            </a:r>
            <a:endParaRPr lang="ru-RU" sz="2400" dirty="0" smtClean="0"/>
          </a:p>
          <a:p>
            <a:pPr lvl="0"/>
            <a:r>
              <a:rPr lang="ru-RU" sz="2400" dirty="0" smtClean="0"/>
              <a:t>значения </a:t>
            </a:r>
            <a:r>
              <a:rPr lang="ru-RU" sz="2400" dirty="0"/>
              <a:t>функции на концах отрезка и выбрать из них </a:t>
            </a:r>
            <a:r>
              <a:rPr lang="ru-RU" sz="2400" dirty="0" smtClean="0"/>
              <a:t>наибольшее:</a:t>
            </a:r>
          </a:p>
          <a:p>
            <a:pPr lvl="0"/>
            <a:r>
              <a:rPr lang="ru-RU" sz="2400" dirty="0"/>
              <a:t>при </a:t>
            </a:r>
            <a:r>
              <a:rPr lang="ru-RU" sz="2400" b="1" dirty="0"/>
              <a:t>t=-10</a:t>
            </a:r>
            <a:r>
              <a:rPr lang="ru-RU" sz="2400" dirty="0"/>
              <a:t> получаем </a:t>
            </a:r>
            <a:r>
              <a:rPr lang="ru-RU" sz="2400" b="1" dirty="0"/>
              <a:t>F(t)=68</a:t>
            </a:r>
            <a:endParaRPr lang="ru-RU" sz="2400" dirty="0"/>
          </a:p>
          <a:p>
            <a:pPr lvl="0"/>
            <a:r>
              <a:rPr lang="ru-RU" sz="2400" dirty="0"/>
              <a:t>при </a:t>
            </a:r>
            <a:r>
              <a:rPr lang="ru-RU" sz="2400" b="1" dirty="0"/>
              <a:t>t=10</a:t>
            </a:r>
            <a:r>
              <a:rPr lang="ru-RU" sz="2400" dirty="0"/>
              <a:t> получаем </a:t>
            </a:r>
            <a:r>
              <a:rPr lang="ru-RU" sz="2400" b="1" dirty="0"/>
              <a:t>F(t)=</a:t>
            </a:r>
            <a:r>
              <a:rPr lang="ru-RU" sz="2400" b="1" dirty="0" smtClean="0"/>
              <a:t>148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 smtClean="0"/>
              <a:t>Таким </a:t>
            </a:r>
            <a:r>
              <a:rPr lang="ru-RU" sz="2400" dirty="0"/>
              <a:t>образом, ответ: </a:t>
            </a:r>
            <a:r>
              <a:rPr lang="ru-RU" sz="2400" b="1" dirty="0">
                <a:solidFill>
                  <a:srgbClr val="FF0000"/>
                </a:solidFill>
              </a:rPr>
              <a:t>148.</a:t>
            </a:r>
            <a:r>
              <a:rPr lang="ru-RU" sz="2400" b="1" dirty="0"/>
              <a:t> </a:t>
            </a:r>
          </a:p>
          <a:p>
            <a:pPr lvl="0"/>
            <a:endParaRPr lang="ru-RU" sz="2400" dirty="0"/>
          </a:p>
          <a:p>
            <a:pPr lvl="0"/>
            <a:endParaRPr lang="ru-RU" sz="24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012160" y="2811849"/>
            <a:ext cx="0" cy="1050503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811929"/>
              </p:ext>
            </p:extLst>
          </p:nvPr>
        </p:nvGraphicFramePr>
        <p:xfrm>
          <a:off x="604248" y="764704"/>
          <a:ext cx="3993439" cy="79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Формула" r:id="rId4" imgW="1155700" imgH="228600" progId="Equation.3">
                  <p:embed/>
                </p:oleObj>
              </mc:Choice>
              <mc:Fallback>
                <p:oleObj name="Формула" r:id="rId4" imgW="11557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48" y="764704"/>
                        <a:ext cx="3993439" cy="792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Овал 13"/>
          <p:cNvSpPr/>
          <p:nvPr/>
        </p:nvSpPr>
        <p:spPr>
          <a:xfrm>
            <a:off x="5940152" y="2595825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640452" y="1309507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801744" y="1494619"/>
            <a:ext cx="0" cy="2367733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60132" y="376287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-10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532440" y="376287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1</a:t>
            </a:r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2.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Управляющая кнопка: в начало 29">
            <a:hlinkClick r:id="rId6" action="ppaction://hlinksldjump" highlightClick="1"/>
          </p:cNvPr>
          <p:cNvSpPr/>
          <p:nvPr/>
        </p:nvSpPr>
        <p:spPr>
          <a:xfrm>
            <a:off x="8676456" y="6381328"/>
            <a:ext cx="467544" cy="47667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4860032" y="1284982"/>
            <a:ext cx="10081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148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4068" y="2486397"/>
            <a:ext cx="6840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68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5679586" y="2749665"/>
            <a:ext cx="340550" cy="724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15" idx="5"/>
          </p:cNvCxnSpPr>
          <p:nvPr/>
        </p:nvCxnSpPr>
        <p:spPr>
          <a:xfrm>
            <a:off x="5679586" y="1493895"/>
            <a:ext cx="3145254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41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3" grpId="0" animBg="1"/>
      <p:bldP spid="3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3.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4930" y="548680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Определите,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r>
              <a:rPr lang="en-US" b="1" dirty="0" smtClean="0"/>
              <a:t>integer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 smtClean="0"/>
              <a:t>):</a:t>
            </a:r>
            <a:r>
              <a:rPr lang="ru-RU" b="1" dirty="0" smtClean="0"/>
              <a:t> </a:t>
            </a:r>
            <a:r>
              <a:rPr lang="en-US" b="1" dirty="0" smtClean="0"/>
              <a:t>integer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F:=4*(x-1)*(x-3);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a:=-20; b:=0;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en-US" b="1" dirty="0" smtClean="0"/>
              <a:t>begin</a:t>
            </a:r>
            <a:endParaRPr lang="ru-RU" dirty="0"/>
          </a:p>
          <a:p>
            <a:r>
              <a:rPr lang="en-US" b="1" dirty="0"/>
              <a:t>   </a:t>
            </a:r>
            <a:r>
              <a:rPr lang="ru-RU" b="1" dirty="0" smtClean="0"/>
              <a:t>    </a:t>
            </a:r>
            <a:r>
              <a:rPr lang="en-US" b="1" dirty="0" smtClean="0"/>
              <a:t> </a:t>
            </a:r>
            <a:r>
              <a:rPr lang="en-US" b="1" dirty="0"/>
              <a:t>if (F(t)&lt;</a:t>
            </a:r>
            <a:r>
              <a:rPr lang="en-US" b="1" dirty="0" smtClean="0"/>
              <a:t>R)</a:t>
            </a:r>
            <a:r>
              <a:rPr lang="ru-RU" b="1" dirty="0" smtClean="0"/>
              <a:t> </a:t>
            </a:r>
            <a:r>
              <a:rPr lang="en-US" b="1" dirty="0" smtClean="0"/>
              <a:t>then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    </a:t>
            </a:r>
            <a:r>
              <a:rPr lang="en-US" b="1" dirty="0" smtClean="0"/>
              <a:t>begin</a:t>
            </a:r>
            <a:endParaRPr lang="ru-RU" dirty="0"/>
          </a:p>
          <a:p>
            <a:r>
              <a:rPr lang="en-US" b="1" dirty="0"/>
              <a:t>      </a:t>
            </a:r>
            <a:r>
              <a:rPr lang="ru-RU" b="1" dirty="0" smtClean="0"/>
              <a:t>      </a:t>
            </a:r>
            <a:r>
              <a:rPr lang="en-US" b="1" dirty="0" smtClean="0"/>
              <a:t>M</a:t>
            </a:r>
            <a:r>
              <a:rPr lang="en-US" b="1" dirty="0"/>
              <a:t>:=t;</a:t>
            </a:r>
            <a:endParaRPr lang="ru-RU" dirty="0"/>
          </a:p>
          <a:p>
            <a:r>
              <a:rPr lang="en-US" b="1" dirty="0"/>
              <a:t>     </a:t>
            </a:r>
            <a:r>
              <a:rPr lang="ru-RU" b="1" dirty="0" smtClean="0"/>
              <a:t>      </a:t>
            </a:r>
            <a:r>
              <a:rPr lang="en-US" b="1" dirty="0" smtClean="0"/>
              <a:t> </a:t>
            </a:r>
            <a:r>
              <a:rPr lang="en-US" b="1" dirty="0"/>
              <a:t>R:=F(t);</a:t>
            </a:r>
            <a:endParaRPr lang="ru-RU" dirty="0"/>
          </a:p>
          <a:p>
            <a:r>
              <a:rPr lang="en-US" b="1" dirty="0"/>
              <a:t>    </a:t>
            </a:r>
            <a:r>
              <a:rPr lang="ru-RU" b="1" dirty="0" smtClean="0"/>
              <a:t>   </a:t>
            </a:r>
            <a:r>
              <a:rPr lang="en-US" b="1" dirty="0" smtClean="0"/>
              <a:t>end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 </a:t>
            </a:r>
            <a:r>
              <a:rPr lang="ru-RU" b="1" dirty="0" smtClean="0"/>
              <a:t>  </a:t>
            </a:r>
            <a:r>
              <a:rPr lang="en-US" b="1" dirty="0" smtClean="0"/>
              <a:t> </a:t>
            </a:r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(M);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57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3.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4930" y="548680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Определите,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r>
              <a:rPr lang="en-US" b="1" dirty="0" smtClean="0"/>
              <a:t>integer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 smtClean="0"/>
              <a:t>):</a:t>
            </a:r>
            <a:r>
              <a:rPr lang="ru-RU" b="1" dirty="0" smtClean="0"/>
              <a:t> </a:t>
            </a:r>
            <a:r>
              <a:rPr lang="en-US" b="1" dirty="0" smtClean="0"/>
              <a:t>integer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F:=4*(x-1)*(x-3);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a:=-20; b:=0;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en-US" b="1" dirty="0" smtClean="0"/>
              <a:t>begin</a:t>
            </a:r>
            <a:endParaRPr lang="ru-RU" dirty="0"/>
          </a:p>
          <a:p>
            <a:r>
              <a:rPr lang="en-US" b="1" dirty="0"/>
              <a:t>   </a:t>
            </a:r>
            <a:r>
              <a:rPr lang="ru-RU" b="1" dirty="0" smtClean="0"/>
              <a:t>    </a:t>
            </a:r>
            <a:r>
              <a:rPr lang="en-US" b="1" dirty="0" smtClean="0"/>
              <a:t> </a:t>
            </a:r>
            <a:r>
              <a:rPr lang="en-US" b="1" dirty="0"/>
              <a:t>if (</a:t>
            </a:r>
            <a:r>
              <a:rPr lang="en-US" b="1" dirty="0">
                <a:solidFill>
                  <a:srgbClr val="FF0000"/>
                </a:solidFill>
              </a:rPr>
              <a:t>F(t)&lt;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b="1" dirty="0" smtClean="0"/>
              <a:t>)</a:t>
            </a:r>
            <a:r>
              <a:rPr lang="ru-RU" b="1" dirty="0" smtClean="0"/>
              <a:t> </a:t>
            </a:r>
            <a:r>
              <a:rPr lang="en-US" b="1" dirty="0" smtClean="0"/>
              <a:t>then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    </a:t>
            </a:r>
            <a:r>
              <a:rPr lang="en-US" b="1" dirty="0" smtClean="0"/>
              <a:t>begin</a:t>
            </a:r>
            <a:endParaRPr lang="ru-RU" dirty="0"/>
          </a:p>
          <a:p>
            <a:r>
              <a:rPr lang="en-US" b="1" dirty="0"/>
              <a:t>      </a:t>
            </a:r>
            <a:r>
              <a:rPr lang="ru-RU" b="1" dirty="0" smtClean="0"/>
              <a:t>      </a:t>
            </a:r>
            <a:r>
              <a:rPr lang="en-US" b="1" dirty="0" smtClean="0"/>
              <a:t>M</a:t>
            </a:r>
            <a:r>
              <a:rPr lang="en-US" b="1" dirty="0"/>
              <a:t>:=t;</a:t>
            </a:r>
            <a:endParaRPr lang="ru-RU" dirty="0"/>
          </a:p>
          <a:p>
            <a:r>
              <a:rPr lang="en-US" b="1" dirty="0"/>
              <a:t>     </a:t>
            </a:r>
            <a:r>
              <a:rPr lang="ru-RU" b="1" dirty="0" smtClean="0"/>
              <a:t>      </a:t>
            </a:r>
            <a:r>
              <a:rPr lang="en-US" b="1" dirty="0" smtClean="0"/>
              <a:t> </a:t>
            </a:r>
            <a:r>
              <a:rPr lang="en-US" b="1" dirty="0"/>
              <a:t>R:=F(t);</a:t>
            </a:r>
            <a:endParaRPr lang="ru-RU" dirty="0"/>
          </a:p>
          <a:p>
            <a:r>
              <a:rPr lang="en-US" b="1" dirty="0"/>
              <a:t>    </a:t>
            </a:r>
            <a:r>
              <a:rPr lang="ru-RU" b="1" dirty="0" smtClean="0"/>
              <a:t>   </a:t>
            </a:r>
            <a:r>
              <a:rPr lang="en-US" b="1" dirty="0" smtClean="0"/>
              <a:t>end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 </a:t>
            </a:r>
            <a:r>
              <a:rPr lang="ru-RU" b="1" dirty="0" smtClean="0"/>
              <a:t>  </a:t>
            </a:r>
            <a:r>
              <a:rPr lang="en-US" b="1" dirty="0" smtClean="0"/>
              <a:t> </a:t>
            </a:r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(M);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484784"/>
            <a:ext cx="4392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Решение:</a:t>
            </a:r>
            <a:endParaRPr lang="ru-RU" sz="2400" dirty="0">
              <a:solidFill>
                <a:srgbClr val="FF0000"/>
              </a:solidFill>
            </a:endParaRPr>
          </a:p>
          <a:p>
            <a:pPr lvl="0" algn="just"/>
            <a:r>
              <a:rPr lang="ru-RU" sz="2400" dirty="0" smtClean="0"/>
              <a:t> Рассуждая </a:t>
            </a:r>
            <a:r>
              <a:rPr lang="ru-RU" sz="2400" dirty="0"/>
              <a:t>так же, как и в примере 1, определяем, что программа ищет значение </a:t>
            </a:r>
            <a:r>
              <a:rPr lang="ru-RU" sz="2400" b="1" dirty="0"/>
              <a:t>t</a:t>
            </a:r>
            <a:r>
              <a:rPr lang="ru-RU" sz="2400" dirty="0"/>
              <a:t>, при котором функция </a:t>
            </a:r>
            <a:r>
              <a:rPr lang="ru-RU" sz="2400" b="1" dirty="0"/>
              <a:t>F(t)</a:t>
            </a:r>
            <a:r>
              <a:rPr lang="ru-RU" sz="2400" dirty="0"/>
              <a:t> принимает </a:t>
            </a:r>
            <a:r>
              <a:rPr lang="ru-RU" sz="2400" i="1" dirty="0">
                <a:solidFill>
                  <a:srgbClr val="FF0000"/>
                </a:solidFill>
              </a:rPr>
              <a:t>минимальное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значение на интервале </a:t>
            </a:r>
            <a:endParaRPr lang="ru-RU" sz="2400" dirty="0" smtClean="0"/>
          </a:p>
          <a:p>
            <a:pPr lvl="0" algn="ctr"/>
            <a:r>
              <a:rPr lang="ru-RU" sz="2400" dirty="0" smtClean="0"/>
              <a:t>от </a:t>
            </a:r>
            <a:r>
              <a:rPr lang="ru-RU" sz="2400" b="1" dirty="0"/>
              <a:t>a</a:t>
            </a:r>
            <a:r>
              <a:rPr lang="ru-RU" sz="2400" dirty="0"/>
              <a:t> до </a:t>
            </a:r>
            <a:r>
              <a:rPr lang="ru-RU" sz="2400" b="1" dirty="0"/>
              <a:t>b</a:t>
            </a:r>
            <a:r>
              <a:rPr lang="ru-RU" sz="2400" dirty="0"/>
              <a:t>.</a:t>
            </a:r>
          </a:p>
          <a:p>
            <a:pPr lvl="0" algn="ctr"/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6140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3.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4930" y="548680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Определите, какое число будет напечатано в результате выполнения следующего алгоритма: </a:t>
            </a:r>
            <a:endParaRPr lang="ru-RU" i="1" dirty="0" smtClean="0"/>
          </a:p>
          <a:p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r>
              <a:rPr lang="en-US" b="1" dirty="0" smtClean="0"/>
              <a:t>integer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 smtClean="0"/>
              <a:t>):</a:t>
            </a:r>
            <a:r>
              <a:rPr lang="ru-RU" b="1" dirty="0" smtClean="0"/>
              <a:t> </a:t>
            </a:r>
            <a:r>
              <a:rPr lang="en-US" b="1" dirty="0" smtClean="0"/>
              <a:t>integer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</a:t>
            </a:r>
            <a:r>
              <a:rPr lang="en-US" b="1" dirty="0">
                <a:solidFill>
                  <a:srgbClr val="FF0000"/>
                </a:solidFill>
              </a:rPr>
              <a:t>F:=4*(x-1)*(x-3);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a:=-20; b:=0;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en-US" b="1" dirty="0" smtClean="0"/>
              <a:t>begin</a:t>
            </a:r>
            <a:endParaRPr lang="ru-RU" dirty="0"/>
          </a:p>
          <a:p>
            <a:r>
              <a:rPr lang="en-US" b="1" dirty="0"/>
              <a:t>   </a:t>
            </a:r>
            <a:r>
              <a:rPr lang="ru-RU" b="1" dirty="0" smtClean="0"/>
              <a:t>    </a:t>
            </a:r>
            <a:r>
              <a:rPr lang="en-US" b="1" dirty="0" smtClean="0"/>
              <a:t> </a:t>
            </a:r>
            <a:r>
              <a:rPr lang="en-US" b="1" dirty="0"/>
              <a:t>if (F(t)&lt;</a:t>
            </a:r>
            <a:r>
              <a:rPr lang="en-US" b="1" dirty="0" smtClean="0"/>
              <a:t>R)</a:t>
            </a:r>
            <a:r>
              <a:rPr lang="ru-RU" b="1" dirty="0" smtClean="0"/>
              <a:t> </a:t>
            </a:r>
            <a:r>
              <a:rPr lang="en-US" b="1" dirty="0" smtClean="0"/>
              <a:t>then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    </a:t>
            </a:r>
            <a:r>
              <a:rPr lang="en-US" b="1" dirty="0" smtClean="0"/>
              <a:t>begin</a:t>
            </a:r>
            <a:endParaRPr lang="ru-RU" dirty="0"/>
          </a:p>
          <a:p>
            <a:r>
              <a:rPr lang="en-US" b="1" dirty="0"/>
              <a:t>      </a:t>
            </a:r>
            <a:r>
              <a:rPr lang="ru-RU" b="1" dirty="0" smtClean="0"/>
              <a:t>      </a:t>
            </a:r>
            <a:r>
              <a:rPr lang="en-US" b="1" dirty="0" smtClean="0"/>
              <a:t>M</a:t>
            </a:r>
            <a:r>
              <a:rPr lang="en-US" b="1" dirty="0"/>
              <a:t>:=t;</a:t>
            </a:r>
            <a:endParaRPr lang="ru-RU" dirty="0"/>
          </a:p>
          <a:p>
            <a:r>
              <a:rPr lang="en-US" b="1" dirty="0"/>
              <a:t>     </a:t>
            </a:r>
            <a:r>
              <a:rPr lang="ru-RU" b="1" dirty="0" smtClean="0"/>
              <a:t>      </a:t>
            </a:r>
            <a:r>
              <a:rPr lang="en-US" b="1" dirty="0" smtClean="0"/>
              <a:t> </a:t>
            </a:r>
            <a:r>
              <a:rPr lang="en-US" b="1" dirty="0"/>
              <a:t>R:=F(t);</a:t>
            </a:r>
            <a:endParaRPr lang="ru-RU" dirty="0"/>
          </a:p>
          <a:p>
            <a:r>
              <a:rPr lang="en-US" b="1" dirty="0"/>
              <a:t>    </a:t>
            </a:r>
            <a:r>
              <a:rPr lang="ru-RU" b="1" dirty="0" smtClean="0"/>
              <a:t>   </a:t>
            </a:r>
            <a:r>
              <a:rPr lang="en-US" b="1" dirty="0" smtClean="0"/>
              <a:t>end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 </a:t>
            </a:r>
            <a:r>
              <a:rPr lang="ru-RU" b="1" dirty="0" smtClean="0"/>
              <a:t>  </a:t>
            </a:r>
            <a:r>
              <a:rPr lang="en-US" b="1" dirty="0" smtClean="0"/>
              <a:t> </a:t>
            </a:r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(M);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484784"/>
            <a:ext cx="43924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Решение:</a:t>
            </a:r>
            <a:endParaRPr lang="ru-RU" sz="2400" dirty="0">
              <a:solidFill>
                <a:srgbClr val="FF0000"/>
              </a:solidFill>
            </a:endParaRPr>
          </a:p>
          <a:p>
            <a:pPr lvl="0" algn="just"/>
            <a:r>
              <a:rPr lang="ru-RU" sz="2400" dirty="0" smtClean="0"/>
              <a:t> Рассуждая </a:t>
            </a:r>
            <a:r>
              <a:rPr lang="ru-RU" sz="2400" dirty="0"/>
              <a:t>так же, как и в примере 1, определяем, что программа ищет значение </a:t>
            </a:r>
            <a:r>
              <a:rPr lang="ru-RU" sz="2400" b="1" dirty="0"/>
              <a:t>t</a:t>
            </a:r>
            <a:r>
              <a:rPr lang="ru-RU" sz="2400" dirty="0"/>
              <a:t>, при котором функция </a:t>
            </a:r>
            <a:r>
              <a:rPr lang="ru-RU" sz="2400" b="1" dirty="0"/>
              <a:t>F(t)</a:t>
            </a:r>
            <a:r>
              <a:rPr lang="ru-RU" sz="2400" dirty="0"/>
              <a:t> принимает </a:t>
            </a:r>
            <a:r>
              <a:rPr lang="ru-RU" sz="2400" i="1" dirty="0"/>
              <a:t>минимальное </a:t>
            </a:r>
            <a:r>
              <a:rPr lang="ru-RU" sz="2400" dirty="0"/>
              <a:t>значение на интервале </a:t>
            </a:r>
            <a:endParaRPr lang="ru-RU" sz="2400" dirty="0" smtClean="0"/>
          </a:p>
          <a:p>
            <a:pPr lvl="0" algn="ctr"/>
            <a:r>
              <a:rPr lang="ru-RU" sz="2400" dirty="0" smtClean="0"/>
              <a:t>от </a:t>
            </a:r>
            <a:r>
              <a:rPr lang="ru-RU" sz="2400" b="1" dirty="0"/>
              <a:t>a</a:t>
            </a:r>
            <a:r>
              <a:rPr lang="ru-RU" sz="2400" dirty="0"/>
              <a:t> до </a:t>
            </a:r>
            <a:r>
              <a:rPr lang="ru-RU" sz="2400" b="1" dirty="0"/>
              <a:t>b</a:t>
            </a:r>
            <a:r>
              <a:rPr lang="ru-RU" sz="2400" dirty="0"/>
              <a:t>.</a:t>
            </a:r>
          </a:p>
          <a:p>
            <a:pPr lvl="0" algn="ctr"/>
            <a:r>
              <a:rPr lang="ru-RU" sz="2400" dirty="0" smtClean="0"/>
              <a:t> Запишем </a:t>
            </a:r>
            <a:r>
              <a:rPr lang="ru-RU" sz="2400" dirty="0"/>
              <a:t>функцию в виде квадратного трёхчлена: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618507"/>
              </p:ext>
            </p:extLst>
          </p:nvPr>
        </p:nvGraphicFramePr>
        <p:xfrm>
          <a:off x="2876337" y="5517232"/>
          <a:ext cx="5809278" cy="571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Формула" r:id="rId3" imgW="2324100" imgH="228600" progId="Equation.3">
                  <p:embed/>
                </p:oleObj>
              </mc:Choice>
              <mc:Fallback>
                <p:oleObj name="Формула" r:id="rId3" imgW="23241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337" y="5517232"/>
                        <a:ext cx="5809278" cy="5714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82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Нужно знать, что: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>
                <a:solidFill>
                  <a:srgbClr val="FF0000"/>
                </a:solidFill>
              </a:rPr>
              <a:t>Функция</a:t>
            </a:r>
            <a:r>
              <a:rPr lang="ru-RU" dirty="0" smtClean="0"/>
              <a:t> </a:t>
            </a:r>
            <a:r>
              <a:rPr lang="ru-RU" dirty="0"/>
              <a:t>– это вспомогательный алгоритм, который возвращает некоторое </a:t>
            </a:r>
            <a:r>
              <a:rPr lang="ru-RU" dirty="0" smtClean="0"/>
              <a:t>значение –результат.</a:t>
            </a:r>
          </a:p>
          <a:p>
            <a:pPr lvl="0" algn="just"/>
            <a:r>
              <a:rPr lang="ru-RU" dirty="0" smtClean="0"/>
              <a:t>В </a:t>
            </a:r>
            <a:r>
              <a:rPr lang="ru-RU" dirty="0"/>
              <a:t>Паскале функция располагается выше основной программы и оформляется следующим образом (вместо многоточия могут быть любые операторы):</a:t>
            </a:r>
          </a:p>
          <a:p>
            <a:pPr marL="109728" indent="0">
              <a:buNone/>
            </a:pPr>
            <a:r>
              <a:rPr lang="ru-RU" b="1" dirty="0" smtClean="0"/>
              <a:t>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function </a:t>
            </a:r>
            <a:r>
              <a:rPr lang="en-US" b="1" dirty="0">
                <a:solidFill>
                  <a:srgbClr val="FF0000"/>
                </a:solidFill>
              </a:rPr>
              <a:t>F(x: integer):integer;</a:t>
            </a:r>
            <a:endParaRPr lang="ru-RU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begin</a:t>
            </a:r>
            <a:endParaRPr lang="ru-RU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...</a:t>
            </a:r>
            <a:endParaRPr lang="ru-RU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dirty="0">
                <a:solidFill>
                  <a:srgbClr val="FF0000"/>
                </a:solidFill>
              </a:rPr>
              <a:t>:= &lt;</a:t>
            </a:r>
            <a:r>
              <a:rPr lang="en-US" b="1" i="1" dirty="0" err="1">
                <a:solidFill>
                  <a:srgbClr val="FF0000"/>
                </a:solidFill>
              </a:rPr>
              <a:t>результат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функции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  <a:endParaRPr lang="ru-RU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end</a:t>
            </a:r>
            <a:r>
              <a:rPr lang="en-US" b="1" dirty="0">
                <a:solidFill>
                  <a:srgbClr val="FF0000"/>
                </a:solidFill>
              </a:rPr>
              <a:t>;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65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Диаграмма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045158"/>
              </p:ext>
            </p:extLst>
          </p:nvPr>
        </p:nvGraphicFramePr>
        <p:xfrm>
          <a:off x="5546523" y="1121929"/>
          <a:ext cx="3275856" cy="2740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19191"/>
            <a:ext cx="54726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dirty="0" smtClean="0"/>
          </a:p>
          <a:p>
            <a:pPr lvl="0" algn="just"/>
            <a:r>
              <a:rPr lang="ru-RU" sz="2400" dirty="0" smtClean="0"/>
              <a:t> График </a:t>
            </a:r>
            <a:r>
              <a:rPr lang="ru-RU" sz="2400" dirty="0"/>
              <a:t>этой функции – парабола, оси которой направлены вверх, поэтому функция имеет </a:t>
            </a:r>
            <a:r>
              <a:rPr lang="ru-RU" sz="2400" dirty="0" smtClean="0"/>
              <a:t>минимум.</a:t>
            </a:r>
            <a:endParaRPr lang="ru-RU" sz="2400" dirty="0"/>
          </a:p>
          <a:p>
            <a:pPr lvl="0"/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dirty="0" smtClean="0"/>
              <a:t> Найдем </a:t>
            </a:r>
            <a:r>
              <a:rPr lang="ru-RU" sz="2400" dirty="0"/>
              <a:t>абсциссу точки минимума, которая совпадает с абсциссой точки минимума </a:t>
            </a:r>
            <a:r>
              <a:rPr lang="ru-RU" sz="2400" dirty="0" smtClean="0"/>
              <a:t>функции: </a:t>
            </a:r>
            <a:endParaRPr lang="ru-RU" sz="2400" dirty="0"/>
          </a:p>
          <a:p>
            <a:pPr lvl="0"/>
            <a:endParaRPr lang="ru-RU" sz="2400" dirty="0" smtClean="0"/>
          </a:p>
          <a:p>
            <a:pPr lvl="0"/>
            <a:endParaRPr lang="ru-RU" sz="2400" dirty="0"/>
          </a:p>
          <a:p>
            <a:pPr lvl="0"/>
            <a:endParaRPr lang="ru-RU" sz="2400" dirty="0" smtClean="0"/>
          </a:p>
          <a:p>
            <a:pPr lvl="0"/>
            <a:endParaRPr lang="ru-RU" sz="24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107627" y="1818655"/>
            <a:ext cx="0" cy="1898377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948264" y="3047161"/>
            <a:ext cx="0" cy="669871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60132" y="3645024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-20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732240" y="361540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2.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790182"/>
              </p:ext>
            </p:extLst>
          </p:nvPr>
        </p:nvGraphicFramePr>
        <p:xfrm>
          <a:off x="211473" y="620688"/>
          <a:ext cx="58086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Формула" r:id="rId4" imgW="2324100" imgH="228600" progId="Equation.3">
                  <p:embed/>
                </p:oleObj>
              </mc:Choice>
              <mc:Fallback>
                <p:oleObj name="Формула" r:id="rId4" imgW="232410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73" y="620688"/>
                        <a:ext cx="580866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472665"/>
              </p:ext>
            </p:extLst>
          </p:nvPr>
        </p:nvGraphicFramePr>
        <p:xfrm>
          <a:off x="899592" y="4248981"/>
          <a:ext cx="674416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Формула" r:id="rId6" imgW="3048000" imgH="393700" progId="Equation.3">
                  <p:embed/>
                </p:oleObj>
              </mc:Choice>
              <mc:Fallback>
                <p:oleObj name="Формула" r:id="rId6" imgW="30480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248981"/>
                        <a:ext cx="6744164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3528" y="5099700"/>
            <a:ext cx="8478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Однако </a:t>
            </a:r>
            <a:r>
              <a:rPr lang="ru-RU" sz="2400" dirty="0"/>
              <a:t>это значение не входит в интервал [-20; 0], </a:t>
            </a:r>
          </a:p>
        </p:txBody>
      </p:sp>
      <p:sp>
        <p:nvSpPr>
          <p:cNvPr id="11" name="Правая фигурная скобка 10"/>
          <p:cNvSpPr/>
          <p:nvPr/>
        </p:nvSpPr>
        <p:spPr>
          <a:xfrm rot="5400000">
            <a:off x="6390442" y="3313169"/>
            <a:ext cx="284584" cy="736358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551723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поэтому нужно проверить значения функции на концах отрезка и выбрать из них наименьшее; ответом будет соответствующее значение </a:t>
            </a:r>
            <a:r>
              <a:rPr lang="ru-RU" sz="2400" b="1" dirty="0"/>
              <a:t>t</a:t>
            </a:r>
            <a:r>
              <a:rPr lang="ru-RU" sz="2400" dirty="0"/>
              <a:t>.</a:t>
            </a:r>
          </a:p>
        </p:txBody>
      </p:sp>
      <p:sp>
        <p:nvSpPr>
          <p:cNvPr id="27" name="Овал 26"/>
          <p:cNvSpPr/>
          <p:nvPr/>
        </p:nvSpPr>
        <p:spPr>
          <a:xfrm>
            <a:off x="5986473" y="155679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840252" y="2939149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7524328" y="3284984"/>
            <a:ext cx="0" cy="1180759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14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10" grpId="0"/>
      <p:bldP spid="11" grpId="0" animBg="1"/>
      <p:bldP spid="16" grpId="0"/>
      <p:bldP spid="27" grpId="0" animBg="1"/>
      <p:bldP spid="2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760132" y="3645024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-20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04248" y="364502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2.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38941"/>
              </p:ext>
            </p:extLst>
          </p:nvPr>
        </p:nvGraphicFramePr>
        <p:xfrm>
          <a:off x="211473" y="620688"/>
          <a:ext cx="58086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Формула" r:id="rId4" imgW="2324100" imgH="228600" progId="Equation.3">
                  <p:embed/>
                </p:oleObj>
              </mc:Choice>
              <mc:Fallback>
                <p:oleObj name="Формула" r:id="rId4" imgW="2324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73" y="620688"/>
                        <a:ext cx="580866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2102" y="4293096"/>
            <a:ext cx="87143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При </a:t>
            </a:r>
            <a:r>
              <a:rPr lang="ru-RU" sz="2400" b="1" dirty="0"/>
              <a:t>t=-20</a:t>
            </a:r>
            <a:r>
              <a:rPr lang="ru-RU" sz="2400" dirty="0"/>
              <a:t> получаем </a:t>
            </a:r>
            <a:r>
              <a:rPr lang="ru-RU" sz="2400" b="1" dirty="0"/>
              <a:t>F(-20)=4*(-21)*(-23)=1932</a:t>
            </a:r>
            <a:endParaRPr lang="ru-RU" sz="2400" dirty="0"/>
          </a:p>
          <a:p>
            <a:pPr lvl="0" algn="just"/>
            <a:r>
              <a:rPr lang="ru-RU" sz="2400" dirty="0"/>
              <a:t>П</a:t>
            </a:r>
            <a:r>
              <a:rPr lang="ru-RU" sz="2400" dirty="0" smtClean="0"/>
              <a:t>ри </a:t>
            </a:r>
            <a:r>
              <a:rPr lang="ru-RU" sz="2400" b="1" dirty="0"/>
              <a:t>t=0</a:t>
            </a:r>
            <a:r>
              <a:rPr lang="ru-RU" sz="2400" dirty="0"/>
              <a:t> получаем </a:t>
            </a:r>
            <a:r>
              <a:rPr lang="ru-RU" sz="2400" b="1" dirty="0"/>
              <a:t>F(0)= 4*(-1)*(-3)=12</a:t>
            </a:r>
            <a:r>
              <a:rPr lang="ru-RU" sz="2400" dirty="0"/>
              <a:t>, это значение меньше, чем </a:t>
            </a:r>
            <a:r>
              <a:rPr lang="ru-RU" sz="2400" b="1" dirty="0"/>
              <a:t>F(-20)</a:t>
            </a:r>
            <a:r>
              <a:rPr lang="ru-RU" sz="2400" dirty="0"/>
              <a:t>, поэтому минимум на заданном интервале достигается при </a:t>
            </a:r>
            <a:r>
              <a:rPr lang="ru-RU" sz="2400" b="1" dirty="0"/>
              <a:t>t=0</a:t>
            </a:r>
            <a:endParaRPr lang="ru-RU" sz="2400" dirty="0"/>
          </a:p>
          <a:p>
            <a:pPr lvl="0" algn="just"/>
            <a:endParaRPr lang="ru-RU" sz="2400" dirty="0" smtClean="0"/>
          </a:p>
          <a:p>
            <a:pPr lvl="0" algn="just"/>
            <a:r>
              <a:rPr lang="ru-RU" sz="2400" dirty="0" smtClean="0"/>
              <a:t>Таким </a:t>
            </a:r>
            <a:r>
              <a:rPr lang="ru-RU" sz="2400" dirty="0"/>
              <a:t>образом, ответ: </a:t>
            </a:r>
            <a:r>
              <a:rPr lang="ru-RU" sz="2400" b="1" dirty="0" smtClean="0">
                <a:solidFill>
                  <a:srgbClr val="FF0000"/>
                </a:solidFill>
              </a:rPr>
              <a:t>0</a:t>
            </a:r>
            <a:r>
              <a:rPr lang="ru-RU" sz="2400" b="1" dirty="0" smtClean="0"/>
              <a:t>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75826" y="1342509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1932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30143" y="2710661"/>
            <a:ext cx="537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12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Управляющая кнопка: в начало 31">
            <a:hlinkClick r:id="rId6" action="ppaction://hlinksldjump" highlightClick="1"/>
          </p:cNvPr>
          <p:cNvSpPr/>
          <p:nvPr/>
        </p:nvSpPr>
        <p:spPr>
          <a:xfrm>
            <a:off x="8676456" y="6381328"/>
            <a:ext cx="467544" cy="47667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37575"/>
              </p:ext>
            </p:extLst>
          </p:nvPr>
        </p:nvGraphicFramePr>
        <p:xfrm>
          <a:off x="5595240" y="1017372"/>
          <a:ext cx="3275856" cy="2740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33" name="Прямая соединительная линия 32"/>
          <p:cNvCxnSpPr/>
          <p:nvPr/>
        </p:nvCxnSpPr>
        <p:spPr>
          <a:xfrm>
            <a:off x="6156344" y="1714098"/>
            <a:ext cx="0" cy="1898377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996981" y="2942604"/>
            <a:ext cx="0" cy="669871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авая фигурная скобка 34"/>
          <p:cNvSpPr/>
          <p:nvPr/>
        </p:nvSpPr>
        <p:spPr>
          <a:xfrm rot="5400000">
            <a:off x="6439159" y="3208612"/>
            <a:ext cx="284584" cy="736358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035190" y="1452235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888969" y="283459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97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852936"/>
            <a:ext cx="7772400" cy="1362075"/>
          </a:xfrm>
        </p:spPr>
        <p:txBody>
          <a:bodyPr/>
          <a:lstStyle/>
          <a:p>
            <a:r>
              <a:rPr lang="ru-RU" i="1" dirty="0">
                <a:effectLst/>
              </a:rPr>
              <a:t>Задачи для тренировки:</a:t>
            </a:r>
            <a:br>
              <a:rPr lang="ru-RU" i="1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427" y="5348288"/>
            <a:ext cx="7772400" cy="1509712"/>
          </a:xfrm>
        </p:spPr>
        <p:txBody>
          <a:bodyPr>
            <a:normAutofit/>
          </a:bodyPr>
          <a:lstStyle/>
          <a:p>
            <a:r>
              <a:rPr lang="ru-RU" dirty="0" smtClean="0"/>
              <a:t>Источники </a:t>
            </a:r>
            <a:r>
              <a:rPr lang="ru-RU" dirty="0"/>
              <a:t>заданий: </a:t>
            </a:r>
          </a:p>
          <a:p>
            <a:pPr lvl="0"/>
            <a:r>
              <a:rPr lang="ru-RU" dirty="0"/>
              <a:t>Демонстрационные варианты ЕГЭ 2012-2013 гг.</a:t>
            </a:r>
          </a:p>
          <a:p>
            <a:pPr lvl="0"/>
            <a:r>
              <a:rPr lang="ru-RU" dirty="0"/>
              <a:t>Тренировочные работы МИОО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Разработки К. Полякова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30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 smtClean="0"/>
              <a:t>):</a:t>
            </a:r>
            <a:r>
              <a:rPr lang="ru-RU" b="1" dirty="0" smtClean="0"/>
              <a:t> </a:t>
            </a:r>
            <a:r>
              <a:rPr lang="en-US" b="1" dirty="0" smtClean="0"/>
              <a:t>integer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F:=4*(x-</a:t>
            </a:r>
            <a:r>
              <a:rPr lang="ru-RU" b="1" dirty="0"/>
              <a:t>5</a:t>
            </a:r>
            <a:r>
              <a:rPr lang="en-US" b="1" dirty="0"/>
              <a:t>)*(x</a:t>
            </a:r>
            <a:r>
              <a:rPr lang="ru-RU" b="1" dirty="0"/>
              <a:t>+3</a:t>
            </a:r>
            <a:r>
              <a:rPr lang="en-US" b="1" dirty="0"/>
              <a:t>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a:=-20; b:=20;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(F(t)&lt;R)then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(M);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7968" y="5514335"/>
            <a:ext cx="3280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95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F:=-(x</a:t>
            </a:r>
            <a:r>
              <a:rPr lang="ru-RU" b="1" dirty="0"/>
              <a:t>+</a:t>
            </a:r>
            <a:r>
              <a:rPr lang="en-US" b="1" dirty="0"/>
              <a:t>4)*(x+2);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a:=-20; b:=20;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(F(t)&gt;R)then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(M);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2.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40035" y="5514335"/>
            <a:ext cx="3635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-3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965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F:=3*(x-2)*(x+6);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a:=-20; b:=20;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(F(t)&lt;R)then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</a:t>
            </a:r>
            <a:r>
              <a:rPr lang="en-US" b="1" dirty="0"/>
              <a:t>R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3.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97180" y="5514335"/>
            <a:ext cx="4121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-48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664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F:=(5-x)*(x+3);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a:=-20; b:=20;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(F(t)&gt;R)then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</a:t>
            </a:r>
            <a:r>
              <a:rPr lang="en-US" b="1" dirty="0"/>
              <a:t>R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4.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93548" y="5514335"/>
            <a:ext cx="3728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583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F:=(x-5)*(x+3);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a:=-5; b:=5;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(F(t)&gt;R)then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</a:t>
            </a:r>
            <a:r>
              <a:rPr lang="en-US" b="1" dirty="0"/>
              <a:t>M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5.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48852" y="5514335"/>
            <a:ext cx="3618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-5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18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F:=(x+5)*(x+3);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a:=-5; b:=5;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(F(t)&gt;R)then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</a:t>
            </a:r>
            <a:r>
              <a:rPr lang="en-US" b="1" dirty="0"/>
              <a:t>R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6.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10993" y="5514335"/>
            <a:ext cx="3894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80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350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F:=(x+7)*(1-x);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a:=-5; b:=5;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(F(t)&lt; 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</a:t>
            </a:r>
            <a:r>
              <a:rPr lang="en-US" b="1" dirty="0"/>
              <a:t>M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7.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0298" y="5514335"/>
            <a:ext cx="3355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091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08825"/>
            <a:ext cx="56886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function F(x: integer):integer;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begin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 </a:t>
            </a:r>
            <a:r>
              <a:rPr lang="en-US" sz="2400" b="1" dirty="0" smtClean="0">
                <a:solidFill>
                  <a:srgbClr val="FF0000"/>
                </a:solidFill>
              </a:rPr>
              <a:t> ...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</a:rPr>
              <a:t>F:= &lt;</a:t>
            </a:r>
            <a:r>
              <a:rPr lang="en-US" sz="2400" b="1" i="1" dirty="0" err="1" smtClean="0">
                <a:solidFill>
                  <a:srgbClr val="FF0000"/>
                </a:solidFill>
              </a:rPr>
              <a:t>результат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функции</a:t>
            </a:r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end;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164663"/>
            <a:ext cx="76505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   В </a:t>
            </a:r>
            <a:r>
              <a:rPr lang="ru-RU" sz="2400" dirty="0"/>
              <a:t>заголовке функции записывают имя функции, в скобках – список параметров, далее через двоеточие – тип возвращаемого значения; в приведенном примере функция </a:t>
            </a:r>
            <a:r>
              <a:rPr lang="ru-RU" sz="2400" b="1" dirty="0"/>
              <a:t>F</a:t>
            </a:r>
            <a:r>
              <a:rPr lang="ru-RU" sz="2400" dirty="0"/>
              <a:t> принимает один целый параметр, к которому внутри функции нужно обращаться по имени </a:t>
            </a:r>
            <a:r>
              <a:rPr lang="ru-RU" sz="2400" b="1" dirty="0"/>
              <a:t>x</a:t>
            </a:r>
            <a:r>
              <a:rPr lang="ru-RU" sz="2400" dirty="0"/>
              <a:t>, и возвращает целое </a:t>
            </a:r>
            <a:r>
              <a:rPr lang="ru-RU" sz="2400" dirty="0" smtClean="0"/>
              <a:t>число.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9053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F:=(x+5)*(1-x);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a:=-5; b:=5;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(F(t)&lt; 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</a:t>
            </a:r>
            <a:r>
              <a:rPr lang="en-US" b="1" dirty="0"/>
              <a:t>M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8.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0298" y="5514335"/>
            <a:ext cx="3355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483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F:=(x+3)*(1-x);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a:=-5; b:=5;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(F(t)&lt; 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</a:t>
            </a:r>
            <a:r>
              <a:rPr lang="en-US" b="1" dirty="0"/>
              <a:t>R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9.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22829" y="5514335"/>
            <a:ext cx="40703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-32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850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 2*x*x + 8*x + 10;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a:=-10; b:=10;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(F(t)&lt; 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</a:t>
            </a:r>
            <a:r>
              <a:rPr lang="en-US" b="1" dirty="0"/>
              <a:t>M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10.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9234" y="5514335"/>
            <a:ext cx="3637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-2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550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 x*x + 6*x + 10;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a:=-10; b:=10;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(F(t)&gt; 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</a:t>
            </a:r>
            <a:r>
              <a:rPr lang="en-US" b="1" dirty="0"/>
              <a:t>M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11.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75114" y="5514335"/>
            <a:ext cx="3765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954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 x*x - 8*x + 10;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a:=-5; b:=5;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(F(t)&gt; 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</a:t>
            </a:r>
            <a:r>
              <a:rPr lang="en-US" b="1" dirty="0"/>
              <a:t>R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12.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88739" y="5514335"/>
            <a:ext cx="3738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75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211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 x*x + 2*x + 10;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a:=-10; b:=10;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(F(t)&lt; 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</a:t>
            </a:r>
            <a:r>
              <a:rPr lang="en-US" b="1" dirty="0"/>
              <a:t>M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13.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86522" y="5514335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-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781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F:=4*(x-5)*(x+3);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a:=-20; b:=0;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(F(t)&lt;R)then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(M);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14.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5032" y="5514335"/>
            <a:ext cx="3425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137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 2*x*x + 8*x + 10;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a:=0; b:=10;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(F(t)&lt; 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</a:t>
            </a:r>
            <a:r>
              <a:rPr lang="en-US" b="1" dirty="0"/>
              <a:t>R</a:t>
            </a:r>
            <a:r>
              <a:rPr lang="ru-RU" b="1" dirty="0"/>
              <a:t>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15.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75114" y="5514335"/>
            <a:ext cx="3765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696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F:=-(x+4)*(x+2);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a:=-2; b:=20;</a:t>
            </a:r>
            <a:endParaRPr lang="ru-RU" dirty="0"/>
          </a:p>
          <a:p>
            <a:r>
              <a:rPr lang="en-US" b="1" dirty="0"/>
              <a:t>  M:=a; R:=F(a);</a:t>
            </a:r>
            <a:endParaRPr lang="ru-RU" dirty="0"/>
          </a:p>
          <a:p>
            <a:r>
              <a:rPr lang="en-US" b="1" dirty="0"/>
              <a:t>  for t:=a to b do begin</a:t>
            </a:r>
            <a:endParaRPr lang="ru-RU" dirty="0"/>
          </a:p>
          <a:p>
            <a:r>
              <a:rPr lang="en-US" b="1" dirty="0"/>
              <a:t>    if (F(t)&gt;R)then begin</a:t>
            </a:r>
            <a:endParaRPr lang="ru-RU" dirty="0"/>
          </a:p>
          <a:p>
            <a:r>
              <a:rPr lang="en-US" b="1" dirty="0"/>
              <a:t>      M:=t;</a:t>
            </a:r>
            <a:endParaRPr lang="ru-RU" dirty="0"/>
          </a:p>
          <a:p>
            <a:r>
              <a:rPr lang="en-US" b="1" dirty="0"/>
              <a:t>      R:=F(t);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en-US" b="1" dirty="0"/>
              <a:t>  </a:t>
            </a:r>
            <a:r>
              <a:rPr lang="ru-RU" b="1" dirty="0" err="1"/>
              <a:t>write</a:t>
            </a:r>
            <a:r>
              <a:rPr lang="ru-RU" b="1" dirty="0"/>
              <a:t>(M);</a:t>
            </a:r>
            <a:endParaRPr lang="ru-RU" dirty="0"/>
          </a:p>
          <a:p>
            <a:r>
              <a:rPr lang="ru-RU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16.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9234" y="5514335"/>
            <a:ext cx="3637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-2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423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F(x: integer):integer;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ru-RU" b="1" dirty="0"/>
              <a:t>  </a:t>
            </a:r>
            <a:r>
              <a:rPr lang="en-US" b="1" dirty="0"/>
              <a:t>F := 2*(x-9)*(x-9)</a:t>
            </a:r>
            <a:r>
              <a:rPr lang="ru-RU" b="1" dirty="0"/>
              <a:t>+12</a:t>
            </a:r>
            <a:r>
              <a:rPr lang="en-US" b="1" dirty="0"/>
              <a:t>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 := -20; b := 20;</a:t>
            </a:r>
            <a:endParaRPr lang="ru-RU" dirty="0"/>
          </a:p>
          <a:p>
            <a:r>
              <a:rPr lang="en-US" b="1" dirty="0"/>
              <a:t>  M := a; R := F(a);</a:t>
            </a:r>
            <a:endParaRPr lang="ru-RU" dirty="0"/>
          </a:p>
          <a:p>
            <a:r>
              <a:rPr lang="en-US" b="1" dirty="0"/>
              <a:t>  for t := a to b do</a:t>
            </a:r>
            <a:endParaRPr lang="ru-RU" dirty="0"/>
          </a:p>
          <a:p>
            <a:r>
              <a:rPr lang="en-US" b="1" dirty="0"/>
              <a:t>    if (F(t)&lt;R) then begin</a:t>
            </a:r>
            <a:endParaRPr lang="ru-RU" dirty="0"/>
          </a:p>
          <a:p>
            <a:r>
              <a:rPr lang="en-US" b="1" dirty="0"/>
              <a:t>      M := t;</a:t>
            </a:r>
            <a:endParaRPr lang="ru-RU" dirty="0"/>
          </a:p>
          <a:p>
            <a:r>
              <a:rPr lang="en-US" b="1" dirty="0"/>
              <a:t>      R := 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write(M);</a:t>
            </a:r>
            <a:endParaRPr lang="ru-RU" dirty="0"/>
          </a:p>
          <a:p>
            <a:r>
              <a:rPr lang="en-US" b="1" dirty="0"/>
              <a:t>END.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17.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63466" y="5514335"/>
            <a:ext cx="3389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635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08825"/>
            <a:ext cx="56886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function </a:t>
            </a:r>
            <a:r>
              <a:rPr lang="en-US" sz="2400" b="1" dirty="0" smtClean="0">
                <a:solidFill>
                  <a:srgbClr val="002060"/>
                </a:solidFill>
              </a:rPr>
              <a:t>F</a:t>
            </a:r>
            <a:r>
              <a:rPr lang="en-US" sz="2400" b="1" dirty="0" smtClean="0">
                <a:solidFill>
                  <a:srgbClr val="FF0000"/>
                </a:solidFill>
              </a:rPr>
              <a:t>(x: integer):integer;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begin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 </a:t>
            </a:r>
            <a:r>
              <a:rPr lang="en-US" sz="2400" b="1" dirty="0" smtClean="0">
                <a:solidFill>
                  <a:srgbClr val="FF0000"/>
                </a:solidFill>
              </a:rPr>
              <a:t> ...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</a:t>
            </a:r>
            <a:r>
              <a:rPr lang="en-US" sz="2400" b="1" dirty="0" smtClean="0">
                <a:solidFill>
                  <a:srgbClr val="002060"/>
                </a:solidFill>
              </a:rPr>
              <a:t>F</a:t>
            </a:r>
            <a:r>
              <a:rPr lang="en-US" sz="2400" b="1" dirty="0" smtClean="0">
                <a:solidFill>
                  <a:srgbClr val="FF0000"/>
                </a:solidFill>
              </a:rPr>
              <a:t>:= &lt;</a:t>
            </a:r>
            <a:r>
              <a:rPr lang="en-US" sz="2400" b="1" i="1" dirty="0" err="1" smtClean="0">
                <a:solidFill>
                  <a:srgbClr val="FF0000"/>
                </a:solidFill>
              </a:rPr>
              <a:t>результат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функции</a:t>
            </a:r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end;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140968"/>
            <a:ext cx="76505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 smtClean="0"/>
              <a:t>   Результат </a:t>
            </a:r>
            <a:r>
              <a:rPr lang="ru-RU" sz="2800" dirty="0"/>
              <a:t>функции записывается в специальную переменную, имя которой совпадает с именем функции; объявлять эту переменную не </a:t>
            </a:r>
            <a:r>
              <a:rPr lang="ru-RU" sz="2800" dirty="0" smtClean="0"/>
              <a:t>нужно.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756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F(x: integer):integer;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 := 9*(x-15)*(x+17)+2;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 := -20; b := 20;</a:t>
            </a:r>
            <a:endParaRPr lang="ru-RU" dirty="0"/>
          </a:p>
          <a:p>
            <a:r>
              <a:rPr lang="en-US" b="1" dirty="0"/>
              <a:t>  M := a; R := F(a);</a:t>
            </a:r>
            <a:endParaRPr lang="ru-RU" dirty="0"/>
          </a:p>
          <a:p>
            <a:r>
              <a:rPr lang="en-US" b="1" dirty="0"/>
              <a:t>  for t := a to b do</a:t>
            </a:r>
            <a:endParaRPr lang="ru-RU" dirty="0"/>
          </a:p>
          <a:p>
            <a:r>
              <a:rPr lang="en-US" b="1" dirty="0"/>
              <a:t>    if (F(t)&lt;R) then begin</a:t>
            </a:r>
            <a:endParaRPr lang="ru-RU" dirty="0"/>
          </a:p>
          <a:p>
            <a:r>
              <a:rPr lang="en-US" b="1" dirty="0"/>
              <a:t>      M := t;</a:t>
            </a:r>
            <a:endParaRPr lang="ru-RU" dirty="0"/>
          </a:p>
          <a:p>
            <a:r>
              <a:rPr lang="en-US" b="1" dirty="0"/>
              <a:t>      R := 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write(M);</a:t>
            </a:r>
            <a:endParaRPr lang="ru-RU" dirty="0"/>
          </a:p>
          <a:p>
            <a:r>
              <a:rPr lang="en-US" b="1" dirty="0"/>
              <a:t>END.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18.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86522" y="5514335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-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851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F(x: integer):integer;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 := -3*(x-10)*(x+2)+2;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 := -20; b := 20;</a:t>
            </a:r>
            <a:endParaRPr lang="ru-RU" dirty="0"/>
          </a:p>
          <a:p>
            <a:r>
              <a:rPr lang="en-US" b="1" dirty="0"/>
              <a:t>  M := a; R := F(a);</a:t>
            </a:r>
            <a:endParaRPr lang="ru-RU" dirty="0"/>
          </a:p>
          <a:p>
            <a:r>
              <a:rPr lang="en-US" b="1" dirty="0"/>
              <a:t>  for t := a to b do</a:t>
            </a:r>
            <a:endParaRPr lang="ru-RU" dirty="0"/>
          </a:p>
          <a:p>
            <a:r>
              <a:rPr lang="en-US" b="1" dirty="0"/>
              <a:t>    if (F(t)&gt;R) then begin</a:t>
            </a:r>
            <a:endParaRPr lang="ru-RU" dirty="0"/>
          </a:p>
          <a:p>
            <a:r>
              <a:rPr lang="en-US" b="1" dirty="0"/>
              <a:t>      M := t;</a:t>
            </a:r>
            <a:endParaRPr lang="ru-RU" dirty="0"/>
          </a:p>
          <a:p>
            <a:r>
              <a:rPr lang="en-US" b="1" dirty="0"/>
              <a:t>      R := 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write(M);</a:t>
            </a:r>
            <a:endParaRPr lang="ru-RU" dirty="0"/>
          </a:p>
          <a:p>
            <a:r>
              <a:rPr lang="en-US" b="1" dirty="0"/>
              <a:t>END.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19.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62664" y="5514335"/>
            <a:ext cx="3390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632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5263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F(x: integer):integer;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 := 5*(x+10)*(x+2)+2;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 := -20; b := 20;</a:t>
            </a:r>
            <a:endParaRPr lang="ru-RU" dirty="0"/>
          </a:p>
          <a:p>
            <a:r>
              <a:rPr lang="en-US" b="1" dirty="0"/>
              <a:t>  M := a; R := F(a);</a:t>
            </a:r>
            <a:endParaRPr lang="ru-RU" dirty="0"/>
          </a:p>
          <a:p>
            <a:r>
              <a:rPr lang="en-US" b="1" dirty="0"/>
              <a:t>  for t := a to b do</a:t>
            </a:r>
            <a:endParaRPr lang="ru-RU" dirty="0"/>
          </a:p>
          <a:p>
            <a:r>
              <a:rPr lang="en-US" b="1" dirty="0"/>
              <a:t>    if (F(t)&lt;R) then begin</a:t>
            </a:r>
            <a:endParaRPr lang="ru-RU" dirty="0"/>
          </a:p>
          <a:p>
            <a:r>
              <a:rPr lang="en-US" b="1" dirty="0"/>
              <a:t>      M := t;</a:t>
            </a:r>
            <a:endParaRPr lang="ru-RU" dirty="0"/>
          </a:p>
          <a:p>
            <a:r>
              <a:rPr lang="en-US" b="1" dirty="0"/>
              <a:t>      R := 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write(M);</a:t>
            </a:r>
            <a:endParaRPr lang="ru-RU" dirty="0"/>
          </a:p>
          <a:p>
            <a:r>
              <a:rPr lang="en-US" b="1" dirty="0"/>
              <a:t>END.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20.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2020" y="5514335"/>
            <a:ext cx="3651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-6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695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2"/>
            <a:ext cx="55263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F(x: integer):integer;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 := -2*(x+2)*(x-6);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 := -11; b := 11;</a:t>
            </a:r>
            <a:endParaRPr lang="ru-RU" dirty="0"/>
          </a:p>
          <a:p>
            <a:r>
              <a:rPr lang="en-US" b="1" dirty="0"/>
              <a:t>  M := a; R := F(a);</a:t>
            </a:r>
            <a:endParaRPr lang="ru-RU" dirty="0"/>
          </a:p>
          <a:p>
            <a:r>
              <a:rPr lang="en-US" b="1" dirty="0"/>
              <a:t>  t:=a;</a:t>
            </a:r>
            <a:endParaRPr lang="ru-RU" dirty="0"/>
          </a:p>
          <a:p>
            <a:r>
              <a:rPr lang="en-US" b="1" dirty="0"/>
              <a:t>  while t &lt; b do</a:t>
            </a:r>
            <a:endParaRPr lang="ru-RU" dirty="0"/>
          </a:p>
          <a:p>
            <a:r>
              <a:rPr lang="en-US" b="1" dirty="0"/>
              <a:t>   begin</a:t>
            </a:r>
            <a:endParaRPr lang="ru-RU" dirty="0"/>
          </a:p>
          <a:p>
            <a:r>
              <a:rPr lang="en-US" b="1" dirty="0"/>
              <a:t>    if (F(t)&gt;R) then</a:t>
            </a:r>
            <a:endParaRPr lang="ru-RU" dirty="0"/>
          </a:p>
          <a:p>
            <a:r>
              <a:rPr lang="en-US" b="1" dirty="0"/>
              <a:t>    begin</a:t>
            </a:r>
            <a:endParaRPr lang="ru-RU" dirty="0"/>
          </a:p>
          <a:p>
            <a:r>
              <a:rPr lang="en-US" b="1" dirty="0"/>
              <a:t>      M := t;</a:t>
            </a:r>
            <a:endParaRPr lang="ru-RU" dirty="0"/>
          </a:p>
          <a:p>
            <a:r>
              <a:rPr lang="en-US" b="1" dirty="0"/>
              <a:t>      R := 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 t:=t+2;</a:t>
            </a:r>
            <a:endParaRPr lang="ru-RU" dirty="0"/>
          </a:p>
          <a:p>
            <a:r>
              <a:rPr lang="en-US" b="1" dirty="0"/>
              <a:t>   end;</a:t>
            </a:r>
            <a:endParaRPr lang="ru-RU" dirty="0"/>
          </a:p>
          <a:p>
            <a:r>
              <a:rPr lang="en-US" b="1" dirty="0"/>
              <a:t>  write(R);</a:t>
            </a:r>
            <a:endParaRPr lang="ru-RU" dirty="0"/>
          </a:p>
          <a:p>
            <a:r>
              <a:rPr lang="en-US" b="1" dirty="0"/>
              <a:t>End.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21.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8626" y="5514335"/>
            <a:ext cx="3858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503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2"/>
            <a:ext cx="55263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F(x: integer):integer;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 := -2*(x+2)*(x-6);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 := -11; b := 11;</a:t>
            </a:r>
            <a:endParaRPr lang="ru-RU" dirty="0"/>
          </a:p>
          <a:p>
            <a:r>
              <a:rPr lang="en-US" b="1" dirty="0"/>
              <a:t>  M := a; R := F(a);</a:t>
            </a:r>
            <a:endParaRPr lang="ru-RU" dirty="0"/>
          </a:p>
          <a:p>
            <a:r>
              <a:rPr lang="en-US" b="1" dirty="0"/>
              <a:t>  t:=a;</a:t>
            </a:r>
            <a:endParaRPr lang="ru-RU" dirty="0"/>
          </a:p>
          <a:p>
            <a:r>
              <a:rPr lang="en-US" b="1" dirty="0"/>
              <a:t>  while t &lt; b do</a:t>
            </a:r>
            <a:endParaRPr lang="ru-RU" dirty="0"/>
          </a:p>
          <a:p>
            <a:r>
              <a:rPr lang="en-US" b="1" dirty="0"/>
              <a:t>   begin</a:t>
            </a:r>
            <a:endParaRPr lang="ru-RU" dirty="0"/>
          </a:p>
          <a:p>
            <a:r>
              <a:rPr lang="en-US" b="1" dirty="0"/>
              <a:t>    if (F(t)&gt;R) then</a:t>
            </a:r>
            <a:endParaRPr lang="ru-RU" dirty="0"/>
          </a:p>
          <a:p>
            <a:r>
              <a:rPr lang="en-US" b="1" dirty="0"/>
              <a:t>    begin</a:t>
            </a:r>
            <a:endParaRPr lang="ru-RU" dirty="0"/>
          </a:p>
          <a:p>
            <a:r>
              <a:rPr lang="en-US" b="1" dirty="0"/>
              <a:t>      M := t;</a:t>
            </a:r>
            <a:endParaRPr lang="ru-RU" dirty="0"/>
          </a:p>
          <a:p>
            <a:r>
              <a:rPr lang="en-US" b="1" dirty="0"/>
              <a:t>      R := 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 t:=t+2;</a:t>
            </a:r>
            <a:endParaRPr lang="ru-RU" dirty="0"/>
          </a:p>
          <a:p>
            <a:r>
              <a:rPr lang="en-US" b="1" dirty="0"/>
              <a:t>   end;</a:t>
            </a:r>
            <a:endParaRPr lang="ru-RU" dirty="0"/>
          </a:p>
          <a:p>
            <a:r>
              <a:rPr lang="en-US" b="1" dirty="0"/>
              <a:t>  write(M);</a:t>
            </a:r>
            <a:endParaRPr lang="ru-RU" dirty="0"/>
          </a:p>
          <a:p>
            <a:r>
              <a:rPr lang="ru-RU" b="1" dirty="0" err="1"/>
              <a:t>End</a:t>
            </a:r>
            <a:r>
              <a:rPr lang="ru-RU" b="1" dirty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22.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17968" y="5514335"/>
            <a:ext cx="3280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2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2"/>
            <a:ext cx="55263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F(x: integer):integer;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F := -2*(x+2)*(x-6);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 := -11; b := 11;</a:t>
            </a:r>
            <a:endParaRPr lang="ru-RU" dirty="0"/>
          </a:p>
          <a:p>
            <a:r>
              <a:rPr lang="en-US" b="1" dirty="0"/>
              <a:t>  M := a; R := F(a);</a:t>
            </a:r>
            <a:endParaRPr lang="ru-RU" dirty="0"/>
          </a:p>
          <a:p>
            <a:r>
              <a:rPr lang="en-US" b="1" dirty="0"/>
              <a:t>  t:=a;</a:t>
            </a:r>
            <a:endParaRPr lang="ru-RU" dirty="0"/>
          </a:p>
          <a:p>
            <a:r>
              <a:rPr lang="en-US" b="1" dirty="0"/>
              <a:t>  while t &lt; b do</a:t>
            </a:r>
            <a:endParaRPr lang="ru-RU" dirty="0"/>
          </a:p>
          <a:p>
            <a:r>
              <a:rPr lang="en-US" b="1" dirty="0"/>
              <a:t>   begin</a:t>
            </a:r>
            <a:endParaRPr lang="ru-RU" dirty="0"/>
          </a:p>
          <a:p>
            <a:r>
              <a:rPr lang="en-US" b="1" dirty="0"/>
              <a:t>    if (F(t)&gt;=R) then</a:t>
            </a:r>
            <a:endParaRPr lang="ru-RU" dirty="0"/>
          </a:p>
          <a:p>
            <a:r>
              <a:rPr lang="en-US" b="1" dirty="0"/>
              <a:t>    begin</a:t>
            </a:r>
            <a:endParaRPr lang="ru-RU" dirty="0"/>
          </a:p>
          <a:p>
            <a:r>
              <a:rPr lang="en-US" b="1" dirty="0"/>
              <a:t>      M := t;</a:t>
            </a:r>
            <a:endParaRPr lang="ru-RU" dirty="0"/>
          </a:p>
          <a:p>
            <a:r>
              <a:rPr lang="en-US" b="1" dirty="0"/>
              <a:t>      R := 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 t:=t+2;</a:t>
            </a:r>
            <a:endParaRPr lang="ru-RU" dirty="0"/>
          </a:p>
          <a:p>
            <a:r>
              <a:rPr lang="en-US" b="1" dirty="0"/>
              <a:t>   end;</a:t>
            </a:r>
            <a:endParaRPr lang="ru-RU" dirty="0"/>
          </a:p>
          <a:p>
            <a:r>
              <a:rPr lang="en-US" b="1" dirty="0"/>
              <a:t>  write(M);</a:t>
            </a:r>
            <a:endParaRPr lang="ru-RU" dirty="0"/>
          </a:p>
          <a:p>
            <a:r>
              <a:rPr lang="ru-RU" b="1" dirty="0" err="1"/>
              <a:t>End</a:t>
            </a:r>
            <a:r>
              <a:rPr lang="ru-RU" b="1" dirty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23.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71481" y="5514335"/>
            <a:ext cx="3373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846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2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</a:t>
            </a:r>
            <a:r>
              <a:rPr lang="en-US" b="1" dirty="0" err="1"/>
              <a:t>x:integer</a:t>
            </a:r>
            <a:r>
              <a:rPr lang="en-US" b="1" dirty="0"/>
              <a:t>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ru-RU" b="1" dirty="0"/>
              <a:t>  </a:t>
            </a:r>
            <a:r>
              <a:rPr lang="en-US" b="1" dirty="0"/>
              <a:t>F := 3*(x-8)*(x-8)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 := -20; b := 20;</a:t>
            </a:r>
            <a:endParaRPr lang="ru-RU" dirty="0"/>
          </a:p>
          <a:p>
            <a:r>
              <a:rPr lang="en-US" b="1" dirty="0"/>
              <a:t>  M := a; R := F(a);</a:t>
            </a:r>
            <a:endParaRPr lang="ru-RU" dirty="0"/>
          </a:p>
          <a:p>
            <a:r>
              <a:rPr lang="en-US" b="1" dirty="0"/>
              <a:t>  for t := a to b do begin</a:t>
            </a:r>
            <a:endParaRPr lang="ru-RU" dirty="0"/>
          </a:p>
          <a:p>
            <a:r>
              <a:rPr lang="en-US" b="1" dirty="0"/>
              <a:t>    if (F(t)&lt;R) then begin</a:t>
            </a:r>
            <a:endParaRPr lang="ru-RU" dirty="0"/>
          </a:p>
          <a:p>
            <a:r>
              <a:rPr lang="en-US" b="1" dirty="0"/>
              <a:t>      M := t;</a:t>
            </a:r>
            <a:endParaRPr lang="ru-RU" dirty="0"/>
          </a:p>
          <a:p>
            <a:r>
              <a:rPr lang="en-US" b="1" dirty="0"/>
              <a:t>      R := F(t)</a:t>
            </a:r>
            <a:endParaRPr lang="ru-RU" dirty="0"/>
          </a:p>
          <a:p>
            <a:r>
              <a:rPr lang="en-US" b="1" dirty="0"/>
              <a:t>    end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ru-RU" b="1" dirty="0"/>
              <a:t>  </a:t>
            </a:r>
            <a:r>
              <a:rPr lang="en-US" b="1" dirty="0"/>
              <a:t>write(M);</a:t>
            </a:r>
            <a:endParaRPr lang="ru-RU" dirty="0"/>
          </a:p>
          <a:p>
            <a:r>
              <a:rPr lang="en-US" b="1" dirty="0"/>
              <a:t>end.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24.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53848" y="5514335"/>
            <a:ext cx="3408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164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2"/>
            <a:ext cx="5526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F(x: integer):integer;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ru-RU" b="1" dirty="0"/>
              <a:t>  </a:t>
            </a:r>
            <a:r>
              <a:rPr lang="en-US" b="1" dirty="0"/>
              <a:t>F := 19*(16-x)*(16-x)+27;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 := -20; b := 20;</a:t>
            </a:r>
            <a:endParaRPr lang="ru-RU" dirty="0"/>
          </a:p>
          <a:p>
            <a:r>
              <a:rPr lang="en-US" b="1" dirty="0"/>
              <a:t>  M := a; R := F(a);</a:t>
            </a:r>
            <a:endParaRPr lang="ru-RU" dirty="0"/>
          </a:p>
          <a:p>
            <a:r>
              <a:rPr lang="en-US" b="1" dirty="0"/>
              <a:t>  for t := a to b do begin</a:t>
            </a:r>
            <a:endParaRPr lang="ru-RU" dirty="0"/>
          </a:p>
          <a:p>
            <a:r>
              <a:rPr lang="en-US" b="1" dirty="0"/>
              <a:t>    if (F(t) &lt; R) then begin</a:t>
            </a:r>
            <a:endParaRPr lang="ru-RU" dirty="0"/>
          </a:p>
          <a:p>
            <a:r>
              <a:rPr lang="en-US" b="1" dirty="0"/>
              <a:t>      M := t;</a:t>
            </a:r>
            <a:endParaRPr lang="ru-RU" dirty="0"/>
          </a:p>
          <a:p>
            <a:r>
              <a:rPr lang="en-US" b="1" dirty="0"/>
              <a:t>      R := 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ru-RU" b="1" dirty="0"/>
              <a:t>  </a:t>
            </a:r>
            <a:r>
              <a:rPr lang="en-US" b="1" dirty="0"/>
              <a:t>write(M);</a:t>
            </a:r>
            <a:endParaRPr lang="ru-RU" dirty="0"/>
          </a:p>
          <a:p>
            <a:r>
              <a:rPr lang="en-US" b="1" dirty="0"/>
              <a:t>END.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25.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93548" y="5514335"/>
            <a:ext cx="3728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808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2"/>
            <a:ext cx="55263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Определите, какое число будет напечатано в результате выполнения следующего алгоритма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a,b,t,M,R</a:t>
            </a:r>
            <a:r>
              <a:rPr lang="en-US" b="1" dirty="0"/>
              <a:t> :integer;</a:t>
            </a:r>
            <a:endParaRPr lang="ru-RU" dirty="0"/>
          </a:p>
          <a:p>
            <a:r>
              <a:rPr lang="en-US" b="1" dirty="0"/>
              <a:t>Function F(x: integer):integer;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ru-RU" b="1" dirty="0"/>
              <a:t>  </a:t>
            </a:r>
            <a:r>
              <a:rPr lang="en-US" b="1" dirty="0"/>
              <a:t>F := 19*(11-x)*(11-x)+27;</a:t>
            </a:r>
            <a:endParaRPr lang="ru-RU" dirty="0"/>
          </a:p>
          <a:p>
            <a:r>
              <a:rPr lang="en-US" b="1" dirty="0"/>
              <a:t>end;</a:t>
            </a:r>
            <a:endParaRPr lang="ru-RU" dirty="0"/>
          </a:p>
          <a:p>
            <a:r>
              <a:rPr lang="en-US" b="1" dirty="0"/>
              <a:t>BEGIN</a:t>
            </a:r>
            <a:endParaRPr lang="ru-RU" dirty="0"/>
          </a:p>
          <a:p>
            <a:r>
              <a:rPr lang="en-US" b="1" dirty="0"/>
              <a:t>  a := -20; b := 20;</a:t>
            </a:r>
            <a:endParaRPr lang="ru-RU" dirty="0"/>
          </a:p>
          <a:p>
            <a:r>
              <a:rPr lang="en-US" b="1" dirty="0"/>
              <a:t>  M := a; R := F(a);</a:t>
            </a:r>
            <a:endParaRPr lang="ru-RU" dirty="0"/>
          </a:p>
          <a:p>
            <a:r>
              <a:rPr lang="en-US" b="1" dirty="0"/>
              <a:t>  for t := a to b do begin</a:t>
            </a:r>
            <a:endParaRPr lang="ru-RU" dirty="0"/>
          </a:p>
          <a:p>
            <a:r>
              <a:rPr lang="en-US" b="1" dirty="0"/>
              <a:t>    if (F(t) &lt; R) then begin</a:t>
            </a:r>
            <a:endParaRPr lang="ru-RU" dirty="0"/>
          </a:p>
          <a:p>
            <a:r>
              <a:rPr lang="en-US" b="1" dirty="0"/>
              <a:t>      M := t;</a:t>
            </a:r>
            <a:endParaRPr lang="ru-RU" dirty="0"/>
          </a:p>
          <a:p>
            <a:r>
              <a:rPr lang="en-US" b="1" dirty="0"/>
              <a:t>      R := F(t);</a:t>
            </a:r>
            <a:endParaRPr lang="ru-RU" dirty="0"/>
          </a:p>
          <a:p>
            <a:r>
              <a:rPr lang="en-US" b="1" dirty="0"/>
              <a:t>    end;</a:t>
            </a:r>
            <a:endParaRPr lang="ru-RU" dirty="0"/>
          </a:p>
          <a:p>
            <a:r>
              <a:rPr lang="en-US" b="1" dirty="0"/>
              <a:t>  end;</a:t>
            </a:r>
            <a:endParaRPr lang="ru-RU" dirty="0"/>
          </a:p>
          <a:p>
            <a:r>
              <a:rPr lang="ru-RU" b="1" dirty="0"/>
              <a:t>  </a:t>
            </a:r>
            <a:r>
              <a:rPr lang="en-US" b="1" dirty="0"/>
              <a:t>write(R);</a:t>
            </a:r>
            <a:endParaRPr lang="ru-RU" dirty="0"/>
          </a:p>
          <a:p>
            <a:r>
              <a:rPr lang="en-US" b="1" dirty="0"/>
              <a:t>END.</a:t>
            </a:r>
            <a:endParaRPr lang="ru-RU" dirty="0"/>
          </a:p>
          <a:p>
            <a:r>
              <a:rPr lang="ru-RU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Пример 26.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79121" y="5514335"/>
            <a:ext cx="3757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Ответ: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27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71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725144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презентации использованы материалы сайта </a:t>
            </a:r>
            <a:r>
              <a:rPr lang="ru-RU" dirty="0" err="1" smtClean="0"/>
              <a:t>К.Полякова</a:t>
            </a:r>
            <a:endParaRPr lang="ru-RU" dirty="0" smtClean="0"/>
          </a:p>
          <a:p>
            <a:pPr algn="ctr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kpolyakov.narod.ru/index.htm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61815" y="2044005"/>
            <a:ext cx="7451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Удачи на экзамене!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969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505" y="1196752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 Если </a:t>
            </a:r>
            <a:r>
              <a:rPr lang="ru-RU" sz="2800" dirty="0"/>
              <a:t>параметров несколько, для каждого из них указывают тип</a:t>
            </a:r>
            <a:r>
              <a:rPr lang="ru-RU" sz="2800" dirty="0" smtClean="0"/>
              <a:t>:</a:t>
            </a:r>
          </a:p>
          <a:p>
            <a:pPr lvl="0"/>
            <a:endParaRPr lang="ru-RU" sz="2800" dirty="0"/>
          </a:p>
          <a:p>
            <a:pPr algn="ctr"/>
            <a:r>
              <a:rPr lang="en-US" sz="2800" b="1" dirty="0"/>
              <a:t>function F(</a:t>
            </a:r>
            <a:r>
              <a:rPr lang="en-US" sz="2800" b="1" dirty="0">
                <a:solidFill>
                  <a:srgbClr val="FF0000"/>
                </a:solidFill>
              </a:rPr>
              <a:t>x: integer</a:t>
            </a:r>
            <a:r>
              <a:rPr lang="en-US" sz="2800" b="1" dirty="0"/>
              <a:t>;</a:t>
            </a:r>
            <a:r>
              <a:rPr lang="en-US" sz="2800" b="1" dirty="0">
                <a:solidFill>
                  <a:srgbClr val="FF0000"/>
                </a:solidFill>
              </a:rPr>
              <a:t> y: </a:t>
            </a:r>
            <a:r>
              <a:rPr lang="en-US" sz="2800" b="1" dirty="0" smtClean="0">
                <a:solidFill>
                  <a:srgbClr val="FF0000"/>
                </a:solidFill>
              </a:rPr>
              <a:t>integer</a:t>
            </a:r>
            <a:r>
              <a:rPr lang="en-US" sz="2800" b="1" dirty="0"/>
              <a:t>):integer</a:t>
            </a:r>
            <a:r>
              <a:rPr lang="en-US" sz="2800" b="1" dirty="0" smtClean="0"/>
              <a:t>;</a:t>
            </a:r>
            <a:endParaRPr lang="ru-RU" sz="2800" b="1" dirty="0" smtClean="0"/>
          </a:p>
          <a:p>
            <a:endParaRPr lang="ru-RU" sz="2800" dirty="0"/>
          </a:p>
          <a:p>
            <a:pPr lvl="0" algn="just"/>
            <a:r>
              <a:rPr lang="ru-RU" sz="2800" dirty="0" smtClean="0"/>
              <a:t> Если </a:t>
            </a:r>
            <a:r>
              <a:rPr lang="ru-RU" sz="2800" dirty="0"/>
              <a:t>несколько соседних параметров имеют одинаковый тип, можно их объединить в список</a:t>
            </a:r>
            <a:r>
              <a:rPr lang="ru-RU" sz="2800" dirty="0" smtClean="0"/>
              <a:t>:</a:t>
            </a:r>
          </a:p>
          <a:p>
            <a:pPr lvl="0" algn="just"/>
            <a:endParaRPr lang="ru-RU" sz="2800" dirty="0"/>
          </a:p>
          <a:p>
            <a:pPr algn="ctr"/>
            <a:r>
              <a:rPr lang="en-US" sz="2800" b="1" dirty="0"/>
              <a:t>function F(</a:t>
            </a:r>
            <a:r>
              <a:rPr lang="en-US" sz="2800" b="1" dirty="0">
                <a:solidFill>
                  <a:srgbClr val="FF0000"/>
                </a:solidFill>
              </a:rPr>
              <a:t>x, y: integer</a:t>
            </a:r>
            <a:r>
              <a:rPr lang="en-US" sz="2800" b="1" dirty="0"/>
              <a:t>):integer;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2061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268760"/>
            <a:ext cx="89644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dirty="0" smtClean="0"/>
              <a:t> Следующая </a:t>
            </a:r>
            <a:r>
              <a:rPr lang="ru-RU" sz="3200" dirty="0"/>
              <a:t>программа ищет наименьшее значение функции </a:t>
            </a:r>
            <a:r>
              <a:rPr lang="ru-RU" sz="3200" b="1" dirty="0"/>
              <a:t>F(x)</a:t>
            </a:r>
            <a:r>
              <a:rPr lang="ru-RU" sz="3200" dirty="0"/>
              <a:t> на </a:t>
            </a:r>
            <a:r>
              <a:rPr lang="ru-RU" sz="3200" dirty="0" smtClean="0"/>
              <a:t>отрезке </a:t>
            </a:r>
            <a:r>
              <a:rPr lang="ru-RU" sz="3200" b="1" dirty="0"/>
              <a:t>[</a:t>
            </a:r>
            <a:r>
              <a:rPr lang="ru-RU" sz="3200" b="1" dirty="0" err="1"/>
              <a:t>a,b</a:t>
            </a:r>
            <a:r>
              <a:rPr lang="ru-RU" sz="3200" b="1" dirty="0"/>
              <a:t>]</a:t>
            </a:r>
            <a:r>
              <a:rPr lang="ru-RU" sz="3200" dirty="0"/>
              <a:t>, просматривая значения от </a:t>
            </a:r>
            <a:r>
              <a:rPr lang="ru-RU" sz="3200" b="1" dirty="0"/>
              <a:t>a</a:t>
            </a:r>
            <a:r>
              <a:rPr lang="ru-RU" sz="3200" dirty="0"/>
              <a:t> до </a:t>
            </a:r>
            <a:r>
              <a:rPr lang="ru-RU" sz="3200" b="1" dirty="0"/>
              <a:t>b</a:t>
            </a:r>
            <a:r>
              <a:rPr lang="ru-RU" sz="3200" dirty="0"/>
              <a:t> с шагом 1</a:t>
            </a:r>
            <a:r>
              <a:rPr lang="ru-RU" sz="3200" dirty="0" smtClean="0"/>
              <a:t>:</a:t>
            </a:r>
            <a:endParaRPr lang="ru-RU" sz="3200" dirty="0"/>
          </a:p>
          <a:p>
            <a:r>
              <a:rPr lang="ru-RU" sz="3200" b="1" dirty="0" smtClean="0"/>
              <a:t>              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              </a:t>
            </a:r>
            <a:r>
              <a:rPr lang="en-US" sz="3200" b="1" dirty="0" smtClean="0"/>
              <a:t>M</a:t>
            </a:r>
            <a:r>
              <a:rPr lang="en-US" sz="3200" b="1" dirty="0"/>
              <a:t>:=a; R:=F(a);</a:t>
            </a:r>
            <a:endParaRPr lang="ru-RU" sz="3200" dirty="0"/>
          </a:p>
          <a:p>
            <a:r>
              <a:rPr lang="ru-RU" sz="3200" b="1" dirty="0" smtClean="0"/>
              <a:t>               </a:t>
            </a:r>
            <a:r>
              <a:rPr lang="en-US" sz="3200" b="1" dirty="0" smtClean="0"/>
              <a:t>for </a:t>
            </a:r>
            <a:r>
              <a:rPr lang="en-US" sz="3200" b="1" dirty="0"/>
              <a:t>t:=a to b do</a:t>
            </a:r>
            <a:endParaRPr lang="ru-RU" sz="3200" dirty="0"/>
          </a:p>
          <a:p>
            <a:r>
              <a:rPr lang="en-US" sz="3200" b="1" dirty="0"/>
              <a:t> </a:t>
            </a:r>
            <a:r>
              <a:rPr lang="ru-RU" sz="3200" b="1" dirty="0" smtClean="0"/>
              <a:t>                 </a:t>
            </a:r>
            <a:r>
              <a:rPr lang="en-US" sz="3200" b="1" dirty="0" smtClean="0"/>
              <a:t> </a:t>
            </a:r>
            <a:r>
              <a:rPr lang="en-US" sz="3200" b="1" dirty="0"/>
              <a:t>if F(t) &lt; R then </a:t>
            </a:r>
            <a:endParaRPr lang="ru-RU" sz="3200" b="1" dirty="0"/>
          </a:p>
          <a:p>
            <a:r>
              <a:rPr lang="ru-RU" sz="3200" b="1" dirty="0" smtClean="0"/>
              <a:t>                      </a:t>
            </a:r>
            <a:r>
              <a:rPr lang="en-US" sz="3200" b="1" dirty="0" smtClean="0"/>
              <a:t>begin</a:t>
            </a:r>
            <a:endParaRPr lang="ru-RU" sz="3200" dirty="0"/>
          </a:p>
          <a:p>
            <a:r>
              <a:rPr lang="en-US" sz="3200" b="1" dirty="0"/>
              <a:t>    </a:t>
            </a:r>
            <a:r>
              <a:rPr lang="ru-RU" sz="3200" b="1" dirty="0" smtClean="0"/>
              <a:t>                    </a:t>
            </a:r>
            <a:r>
              <a:rPr lang="en-US" sz="3200" b="1" dirty="0" smtClean="0"/>
              <a:t>R</a:t>
            </a:r>
            <a:r>
              <a:rPr lang="en-US" sz="3200" b="1" dirty="0"/>
              <a:t>:=F(t); M:=t;</a:t>
            </a:r>
            <a:endParaRPr lang="ru-RU" sz="3200" dirty="0"/>
          </a:p>
          <a:p>
            <a:r>
              <a:rPr lang="en-US" sz="3200" b="1" dirty="0"/>
              <a:t>  </a:t>
            </a:r>
            <a:r>
              <a:rPr lang="ru-RU" sz="3200" b="1" dirty="0" smtClean="0"/>
              <a:t>                    </a:t>
            </a:r>
            <a:r>
              <a:rPr lang="en-US" sz="3200" b="1" dirty="0" smtClean="0"/>
              <a:t>end;</a:t>
            </a: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43399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268760"/>
            <a:ext cx="89644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 Цикл </a:t>
            </a:r>
            <a:r>
              <a:rPr lang="ru-RU" sz="3200" dirty="0"/>
              <a:t>для поиска наибольшего значения выглядит точно так же, только знак &lt; нужно заменить на знак </a:t>
            </a:r>
            <a:r>
              <a:rPr lang="ru-RU" sz="3200" dirty="0" smtClean="0"/>
              <a:t>&gt;</a:t>
            </a:r>
            <a:r>
              <a:rPr lang="en-US" sz="3200" dirty="0"/>
              <a:t>:</a:t>
            </a:r>
            <a:endParaRPr lang="ru-RU" sz="3200" dirty="0"/>
          </a:p>
          <a:p>
            <a:pPr lvl="0" algn="just"/>
            <a:endParaRPr lang="ru-RU" sz="3200" dirty="0"/>
          </a:p>
          <a:p>
            <a:r>
              <a:rPr lang="ru-RU" sz="3200" b="1" dirty="0" smtClean="0"/>
              <a:t>               </a:t>
            </a:r>
            <a:r>
              <a:rPr lang="en-US" sz="3200" b="1" dirty="0" smtClean="0"/>
              <a:t>M:=a; R:=F(a);</a:t>
            </a:r>
            <a:endParaRPr lang="ru-RU" sz="3200" dirty="0" smtClean="0"/>
          </a:p>
          <a:p>
            <a:r>
              <a:rPr lang="ru-RU" sz="3200" b="1" dirty="0" smtClean="0"/>
              <a:t>               </a:t>
            </a:r>
            <a:r>
              <a:rPr lang="en-US" sz="3200" b="1" dirty="0" smtClean="0"/>
              <a:t>for t:=a to b do</a:t>
            </a:r>
            <a:endParaRPr lang="ru-RU" sz="3200" dirty="0" smtClean="0"/>
          </a:p>
          <a:p>
            <a:r>
              <a:rPr lang="en-US" sz="3200" b="1" dirty="0" smtClean="0"/>
              <a:t> </a:t>
            </a:r>
            <a:r>
              <a:rPr lang="ru-RU" sz="3200" b="1" dirty="0" smtClean="0"/>
              <a:t>                 </a:t>
            </a:r>
            <a:r>
              <a:rPr lang="en-US" sz="3200" b="1" dirty="0" smtClean="0"/>
              <a:t> if F(t) </a:t>
            </a:r>
            <a:r>
              <a:rPr lang="en-US" sz="3200" b="1" dirty="0" smtClean="0">
                <a:solidFill>
                  <a:srgbClr val="FF0000"/>
                </a:solidFill>
              </a:rPr>
              <a:t>&gt;</a:t>
            </a:r>
            <a:r>
              <a:rPr lang="en-US" sz="3200" b="1" dirty="0" smtClean="0"/>
              <a:t> R then </a:t>
            </a:r>
            <a:endParaRPr lang="ru-RU" sz="3200" b="1" dirty="0" smtClean="0"/>
          </a:p>
          <a:p>
            <a:r>
              <a:rPr lang="ru-RU" sz="3200" b="1" dirty="0" smtClean="0"/>
              <a:t>                      </a:t>
            </a:r>
            <a:r>
              <a:rPr lang="en-US" sz="3200" b="1" dirty="0" smtClean="0"/>
              <a:t>begin</a:t>
            </a:r>
            <a:endParaRPr lang="ru-RU" sz="3200" dirty="0" smtClean="0"/>
          </a:p>
          <a:p>
            <a:r>
              <a:rPr lang="en-US" sz="3200" b="1" dirty="0" smtClean="0"/>
              <a:t>    </a:t>
            </a:r>
            <a:r>
              <a:rPr lang="ru-RU" sz="3200" b="1" dirty="0" smtClean="0"/>
              <a:t>                    </a:t>
            </a:r>
            <a:r>
              <a:rPr lang="en-US" sz="3200" b="1" dirty="0" smtClean="0"/>
              <a:t>R:=F(t); M:=t;</a:t>
            </a:r>
            <a:endParaRPr lang="ru-RU" sz="3200" dirty="0" smtClean="0"/>
          </a:p>
          <a:p>
            <a:r>
              <a:rPr lang="en-US" sz="3200" b="1" dirty="0" smtClean="0"/>
              <a:t>  </a:t>
            </a:r>
            <a:r>
              <a:rPr lang="ru-RU" sz="3200" b="1" dirty="0" smtClean="0"/>
              <a:t>                    </a:t>
            </a:r>
            <a:r>
              <a:rPr lang="en-US" sz="3200" b="1" dirty="0" smtClean="0"/>
              <a:t>end;</a:t>
            </a: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9920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67544" y="620688"/>
            <a:ext cx="820891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 Если </a:t>
            </a:r>
            <a:r>
              <a:rPr lang="ru-RU" sz="2600" dirty="0"/>
              <a:t>функция представляет собой квадратный трехчлен </a:t>
            </a:r>
            <a:r>
              <a:rPr lang="ru-RU" sz="2600" dirty="0" smtClean="0"/>
              <a:t>вида                                       </a:t>
            </a:r>
            <a:r>
              <a:rPr lang="ru-RU" sz="2800" dirty="0" smtClean="0"/>
              <a:t>, </a:t>
            </a:r>
            <a:r>
              <a:rPr lang="ru-RU" sz="2800" dirty="0"/>
              <a:t>то абсцисса, соответствующая точке минимума, вычисляется по </a:t>
            </a:r>
            <a:r>
              <a:rPr lang="ru-RU" sz="2800" dirty="0" smtClean="0"/>
              <a:t>формуле </a:t>
            </a:r>
            <a:endParaRPr lang="ru-RU" sz="2600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863116"/>
              </p:ext>
            </p:extLst>
          </p:nvPr>
        </p:nvGraphicFramePr>
        <p:xfrm>
          <a:off x="3566999" y="2420888"/>
          <a:ext cx="201000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Формула" r:id="rId3" imgW="647419" imgH="393529" progId="Equation.3">
                  <p:embed/>
                </p:oleObj>
              </mc:Choice>
              <mc:Fallback>
                <p:oleObj name="Формула" r:id="rId3" imgW="647419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999" y="2420888"/>
                        <a:ext cx="2010001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099908"/>
              </p:ext>
            </p:extLst>
          </p:nvPr>
        </p:nvGraphicFramePr>
        <p:xfrm>
          <a:off x="2843808" y="980728"/>
          <a:ext cx="304833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Формула" r:id="rId5" imgW="1206500" imgH="228600" progId="Equation.3">
                  <p:embed/>
                </p:oleObj>
              </mc:Choice>
              <mc:Fallback>
                <p:oleObj name="Формула" r:id="rId5" imgW="12065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980728"/>
                        <a:ext cx="3048339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683569" y="3789040"/>
            <a:ext cx="71939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 Если </a:t>
            </a:r>
            <a:r>
              <a:rPr lang="ru-RU" sz="2600" dirty="0"/>
              <a:t>квадратный трехчлен задан в виде </a:t>
            </a: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413710"/>
              </p:ext>
            </p:extLst>
          </p:nvPr>
        </p:nvGraphicFramePr>
        <p:xfrm>
          <a:off x="2555776" y="4365104"/>
          <a:ext cx="3935901" cy="554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Формула" r:id="rId7" imgW="1422400" imgH="203200" progId="Equation.3">
                  <p:embed/>
                </p:oleObj>
              </mc:Choice>
              <mc:Fallback>
                <p:oleObj name="Формула" r:id="rId7" imgW="1422400" imgH="203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365104"/>
                        <a:ext cx="3935901" cy="554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83569" y="4941168"/>
            <a:ext cx="784887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то </a:t>
            </a:r>
            <a:r>
              <a:rPr lang="ru-RU" sz="2600" dirty="0"/>
              <a:t>абсцисса, соответствующая точке минимума, вычисляется по формуле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72200" y="4437112"/>
            <a:ext cx="3600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,</a:t>
            </a:r>
            <a:endParaRPr lang="ru-RU" sz="2600" dirty="0"/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905190"/>
              </p:ext>
            </p:extLst>
          </p:nvPr>
        </p:nvGraphicFramePr>
        <p:xfrm>
          <a:off x="3671246" y="5733256"/>
          <a:ext cx="2124890" cy="1049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Формула" r:id="rId9" imgW="787058" imgH="393529" progId="Equation.3">
                  <p:embed/>
                </p:oleObj>
              </mc:Choice>
              <mc:Fallback>
                <p:oleObj name="Формула" r:id="rId9" imgW="787058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246" y="5733256"/>
                        <a:ext cx="2124890" cy="10496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Управляющая кнопка: в начало 28">
            <a:hlinkClick r:id="rId11" action="ppaction://hlinksldjump" highlightClick="1"/>
          </p:cNvPr>
          <p:cNvSpPr/>
          <p:nvPr/>
        </p:nvSpPr>
        <p:spPr>
          <a:xfrm>
            <a:off x="8676456" y="6381328"/>
            <a:ext cx="467544" cy="47667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3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410</TotalTime>
  <Words>5351</Words>
  <Application>Microsoft Office PowerPoint</Application>
  <PresentationFormat>Экран (4:3)</PresentationFormat>
  <Paragraphs>1016</Paragraphs>
  <Slides>59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1" baseType="lpstr">
      <vt:lpstr>Городская</vt:lpstr>
      <vt:lpstr>Формула</vt:lpstr>
      <vt:lpstr>Анализ программы  с подпрограммами</vt:lpstr>
      <vt:lpstr>Анализ программы с подпрограммами</vt:lpstr>
      <vt:lpstr>Нужно знать, что: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для тренировки: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программы  с подпрограммами</dc:title>
  <dc:creator>User</dc:creator>
  <cp:lastModifiedBy>User</cp:lastModifiedBy>
  <cp:revision>44</cp:revision>
  <dcterms:created xsi:type="dcterms:W3CDTF">2013-01-19T17:07:54Z</dcterms:created>
  <dcterms:modified xsi:type="dcterms:W3CDTF">2013-01-23T17:50:39Z</dcterms:modified>
</cp:coreProperties>
</file>