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96" r:id="rId10"/>
    <p:sldId id="265" r:id="rId11"/>
    <p:sldId id="264" r:id="rId12"/>
    <p:sldId id="266" r:id="rId13"/>
    <p:sldId id="267" r:id="rId14"/>
    <p:sldId id="297" r:id="rId15"/>
    <p:sldId id="268" r:id="rId16"/>
    <p:sldId id="300" r:id="rId17"/>
    <p:sldId id="273" r:id="rId18"/>
    <p:sldId id="271" r:id="rId19"/>
    <p:sldId id="269" r:id="rId20"/>
    <p:sldId id="272" r:id="rId21"/>
    <p:sldId id="298" r:id="rId22"/>
    <p:sldId id="274" r:id="rId23"/>
    <p:sldId id="277" r:id="rId24"/>
    <p:sldId id="278" r:id="rId25"/>
    <p:sldId id="279" r:id="rId26"/>
    <p:sldId id="280" r:id="rId27"/>
    <p:sldId id="282" r:id="rId28"/>
    <p:sldId id="281" r:id="rId29"/>
    <p:sldId id="283" r:id="rId30"/>
    <p:sldId id="284" r:id="rId31"/>
    <p:sldId id="285" r:id="rId32"/>
    <p:sldId id="286" r:id="rId33"/>
    <p:sldId id="287" r:id="rId34"/>
    <p:sldId id="288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663300"/>
    <a:srgbClr val="DD310F"/>
    <a:srgbClr val="FEDEF8"/>
    <a:srgbClr val="333399"/>
    <a:srgbClr val="003300"/>
    <a:srgbClr val="660033"/>
    <a:srgbClr val="006600"/>
    <a:srgbClr val="188F0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895" autoAdjust="0"/>
    <p:restoredTop sz="93506" autoAdjust="0"/>
  </p:normalViewPr>
  <p:slideViewPr>
    <p:cSldViewPr>
      <p:cViewPr varScale="1">
        <p:scale>
          <a:sx n="105" d="100"/>
          <a:sy n="105" d="100"/>
        </p:scale>
        <p:origin x="-15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Щелчок правит 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051CD64C-D0B6-4468-B8ED-327D2DB74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9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5" name="Picture 3" descr="minispi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ltGray">
          <a:xfrm>
            <a:off x="1" y="50800"/>
            <a:ext cx="11811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7" name="Picture 5" descr="minispir"/>
          <p:cNvPicPr>
            <a:picLocks noChangeAspect="1" noChangeArrowheads="1"/>
          </p:cNvPicPr>
          <p:nvPr/>
        </p:nvPicPr>
        <p:blipFill>
          <a:blip r:embed="rId3"/>
          <a:srcRect t="39999"/>
          <a:stretch>
            <a:fillRect/>
          </a:stretch>
        </p:blipFill>
        <p:spPr bwMode="ltGray">
          <a:xfrm>
            <a:off x="1" y="4222750"/>
            <a:ext cx="1181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Щелчок правит образец заголовка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Щелчок правит 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1117600" y="6115050"/>
            <a:ext cx="1930400" cy="514350"/>
          </a:xfrm>
        </p:spPr>
        <p:txBody>
          <a:bodyPr/>
          <a:lstStyle>
            <a:lvl1pPr>
              <a:defRPr>
                <a:solidFill>
                  <a:srgbClr val="CC9864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56000" y="6115050"/>
            <a:ext cx="2844800" cy="514350"/>
          </a:xfrm>
        </p:spPr>
        <p:txBody>
          <a:bodyPr/>
          <a:lstStyle>
            <a:lvl1pPr>
              <a:defRPr>
                <a:solidFill>
                  <a:srgbClr val="CC9864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115050"/>
            <a:ext cx="1828800" cy="514350"/>
          </a:xfrm>
        </p:spPr>
        <p:txBody>
          <a:bodyPr/>
          <a:lstStyle>
            <a:lvl1pPr>
              <a:defRPr>
                <a:solidFill>
                  <a:srgbClr val="CC9864"/>
                </a:solidFill>
              </a:defRPr>
            </a:lvl1pPr>
          </a:lstStyle>
          <a:p>
            <a:pPr>
              <a:defRPr/>
            </a:pPr>
            <a:fld id="{DEC64C34-9CD2-42AC-AFF3-27BB68E908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75A60-0E6E-467B-864D-D49FD41EB8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6101" y="40005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1" y="40005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575DE-31CE-43F1-A329-BA18EF7F4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1EC2B-D9F2-4E16-B7F2-C9309D120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32A68-B565-4DC1-B5BB-2EC617714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716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7716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E8AF7-2529-434F-9139-A1690D683F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6745C6-4BC4-421A-8A44-7F3B85F50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36321-8C61-4B31-9E56-F1939E7B6D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E5795-6A79-43D1-8F37-0F68D5DEC6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009E6-A961-4E7F-9FDE-02C0D79C8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BA1D0-4C76-4AC7-9E81-61834FF23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8C735A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" y="50800"/>
            <a:ext cx="8926513" cy="6743700"/>
            <a:chOff x="0" y="42"/>
            <a:chExt cx="4217" cy="5664"/>
          </a:xfrm>
        </p:grpSpPr>
        <p:grpSp>
          <p:nvGrpSpPr>
            <p:cNvPr id="1032" name="Group 3"/>
            <p:cNvGrpSpPr>
              <a:grpSpLocks/>
            </p:cNvGrpSpPr>
            <p:nvPr/>
          </p:nvGrpSpPr>
          <p:grpSpPr bwMode="auto">
            <a:xfrm>
              <a:off x="0" y="42"/>
              <a:ext cx="4217" cy="5664"/>
              <a:chOff x="0" y="42"/>
              <a:chExt cx="4217" cy="5664"/>
            </a:xfrm>
          </p:grpSpPr>
          <p:sp>
            <p:nvSpPr>
              <p:cNvPr id="2" name="Rectangle 4"/>
              <p:cNvSpPr>
                <a:spLocks noChangeArrowheads="1"/>
              </p:cNvSpPr>
              <p:nvPr/>
            </p:nvSpPr>
            <p:spPr bwMode="ltGray">
              <a:xfrm>
                <a:off x="250" y="169"/>
                <a:ext cx="3967" cy="543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pic>
            <p:nvPicPr>
              <p:cNvPr id="1057" name="Picture 5" descr="minispir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ltGray">
              <a:xfrm>
                <a:off x="0" y="42"/>
                <a:ext cx="558" cy="3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78" name="Rectangle 6"/>
              <p:cNvSpPr>
                <a:spLocks noChangeArrowheads="1"/>
              </p:cNvSpPr>
              <p:nvPr/>
            </p:nvSpPr>
            <p:spPr bwMode="ltGray">
              <a:xfrm>
                <a:off x="282" y="3469"/>
                <a:ext cx="492" cy="38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pic>
            <p:nvPicPr>
              <p:cNvPr id="1059" name="Picture 7" descr="minispir"/>
              <p:cNvPicPr>
                <a:picLocks noChangeAspect="1" noChangeArrowheads="1"/>
              </p:cNvPicPr>
              <p:nvPr/>
            </p:nvPicPr>
            <p:blipFill>
              <a:blip r:embed="rId13"/>
              <a:srcRect t="39999"/>
              <a:stretch>
                <a:fillRect/>
              </a:stretch>
            </p:blipFill>
            <p:spPr bwMode="ltGray">
              <a:xfrm>
                <a:off x="0" y="3546"/>
                <a:ext cx="558" cy="2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33" name="Group 8"/>
            <p:cNvGrpSpPr>
              <a:grpSpLocks/>
            </p:cNvGrpSpPr>
            <p:nvPr/>
          </p:nvGrpSpPr>
          <p:grpSpPr bwMode="auto">
            <a:xfrm>
              <a:off x="543" y="1296"/>
              <a:ext cx="3658" cy="4032"/>
              <a:chOff x="198" y="1296"/>
              <a:chExt cx="3658" cy="4032"/>
            </a:xfrm>
          </p:grpSpPr>
          <p:sp>
            <p:nvSpPr>
              <p:cNvPr id="5" name="Line 9"/>
              <p:cNvSpPr>
                <a:spLocks noChangeShapeType="1"/>
              </p:cNvSpPr>
              <p:nvPr/>
            </p:nvSpPr>
            <p:spPr bwMode="ltGray">
              <a:xfrm>
                <a:off x="198" y="1299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2" name="Line 10"/>
              <p:cNvSpPr>
                <a:spLocks noChangeShapeType="1"/>
              </p:cNvSpPr>
              <p:nvPr/>
            </p:nvSpPr>
            <p:spPr bwMode="ltGray">
              <a:xfrm>
                <a:off x="198" y="1491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3" name="Line 11"/>
              <p:cNvSpPr>
                <a:spLocks noChangeShapeType="1"/>
              </p:cNvSpPr>
              <p:nvPr/>
            </p:nvSpPr>
            <p:spPr bwMode="ltGray">
              <a:xfrm>
                <a:off x="198" y="1683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4" name="Line 12"/>
              <p:cNvSpPr>
                <a:spLocks noChangeShapeType="1"/>
              </p:cNvSpPr>
              <p:nvPr/>
            </p:nvSpPr>
            <p:spPr bwMode="ltGray">
              <a:xfrm>
                <a:off x="198" y="1875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5" name="Line 13"/>
              <p:cNvSpPr>
                <a:spLocks noChangeShapeType="1"/>
              </p:cNvSpPr>
              <p:nvPr/>
            </p:nvSpPr>
            <p:spPr bwMode="ltGray">
              <a:xfrm>
                <a:off x="198" y="2067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6" name="Line 14"/>
              <p:cNvSpPr>
                <a:spLocks noChangeShapeType="1"/>
              </p:cNvSpPr>
              <p:nvPr/>
            </p:nvSpPr>
            <p:spPr bwMode="ltGray">
              <a:xfrm>
                <a:off x="198" y="2259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7" name="Line 15"/>
              <p:cNvSpPr>
                <a:spLocks noChangeShapeType="1"/>
              </p:cNvSpPr>
              <p:nvPr/>
            </p:nvSpPr>
            <p:spPr bwMode="ltGray">
              <a:xfrm>
                <a:off x="198" y="2451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8" name="Line 16"/>
              <p:cNvSpPr>
                <a:spLocks noChangeShapeType="1"/>
              </p:cNvSpPr>
              <p:nvPr/>
            </p:nvSpPr>
            <p:spPr bwMode="ltGray">
              <a:xfrm>
                <a:off x="198" y="2643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89" name="Line 17"/>
              <p:cNvSpPr>
                <a:spLocks noChangeShapeType="1"/>
              </p:cNvSpPr>
              <p:nvPr/>
            </p:nvSpPr>
            <p:spPr bwMode="ltGray">
              <a:xfrm>
                <a:off x="198" y="2835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0" name="Line 18"/>
              <p:cNvSpPr>
                <a:spLocks noChangeShapeType="1"/>
              </p:cNvSpPr>
              <p:nvPr/>
            </p:nvSpPr>
            <p:spPr bwMode="ltGray">
              <a:xfrm>
                <a:off x="198" y="3027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1" name="Line 19"/>
              <p:cNvSpPr>
                <a:spLocks noChangeShapeType="1"/>
              </p:cNvSpPr>
              <p:nvPr/>
            </p:nvSpPr>
            <p:spPr bwMode="ltGray">
              <a:xfrm>
                <a:off x="198" y="3219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2" name="Line 20"/>
              <p:cNvSpPr>
                <a:spLocks noChangeShapeType="1"/>
              </p:cNvSpPr>
              <p:nvPr/>
            </p:nvSpPr>
            <p:spPr bwMode="ltGray">
              <a:xfrm>
                <a:off x="198" y="3411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3" name="Line 21"/>
              <p:cNvSpPr>
                <a:spLocks noChangeShapeType="1"/>
              </p:cNvSpPr>
              <p:nvPr/>
            </p:nvSpPr>
            <p:spPr bwMode="ltGray">
              <a:xfrm>
                <a:off x="198" y="3603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4" name="Line 22"/>
              <p:cNvSpPr>
                <a:spLocks noChangeShapeType="1"/>
              </p:cNvSpPr>
              <p:nvPr/>
            </p:nvSpPr>
            <p:spPr bwMode="ltGray">
              <a:xfrm>
                <a:off x="198" y="3795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5" name="Line 23"/>
              <p:cNvSpPr>
                <a:spLocks noChangeShapeType="1"/>
              </p:cNvSpPr>
              <p:nvPr/>
            </p:nvSpPr>
            <p:spPr bwMode="ltGray">
              <a:xfrm>
                <a:off x="198" y="3987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6" name="Line 24"/>
              <p:cNvSpPr>
                <a:spLocks noChangeShapeType="1"/>
              </p:cNvSpPr>
              <p:nvPr/>
            </p:nvSpPr>
            <p:spPr bwMode="ltGray">
              <a:xfrm>
                <a:off x="198" y="4179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7" name="Line 25"/>
              <p:cNvSpPr>
                <a:spLocks noChangeShapeType="1"/>
              </p:cNvSpPr>
              <p:nvPr/>
            </p:nvSpPr>
            <p:spPr bwMode="ltGray">
              <a:xfrm>
                <a:off x="198" y="4371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8" name="Line 26"/>
              <p:cNvSpPr>
                <a:spLocks noChangeShapeType="1"/>
              </p:cNvSpPr>
              <p:nvPr/>
            </p:nvSpPr>
            <p:spPr bwMode="ltGray">
              <a:xfrm>
                <a:off x="198" y="4563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9" name="Line 27"/>
              <p:cNvSpPr>
                <a:spLocks noChangeShapeType="1"/>
              </p:cNvSpPr>
              <p:nvPr/>
            </p:nvSpPr>
            <p:spPr bwMode="ltGray">
              <a:xfrm>
                <a:off x="198" y="4755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00" name="Line 28"/>
              <p:cNvSpPr>
                <a:spLocks noChangeShapeType="1"/>
              </p:cNvSpPr>
              <p:nvPr/>
            </p:nvSpPr>
            <p:spPr bwMode="ltGray">
              <a:xfrm>
                <a:off x="198" y="4947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01" name="Line 29"/>
              <p:cNvSpPr>
                <a:spLocks noChangeShapeType="1"/>
              </p:cNvSpPr>
              <p:nvPr/>
            </p:nvSpPr>
            <p:spPr bwMode="ltGray">
              <a:xfrm>
                <a:off x="198" y="5139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02" name="Line 30"/>
              <p:cNvSpPr>
                <a:spLocks noChangeShapeType="1"/>
              </p:cNvSpPr>
              <p:nvPr/>
            </p:nvSpPr>
            <p:spPr bwMode="ltGray">
              <a:xfrm>
                <a:off x="198" y="5331"/>
                <a:ext cx="3658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Rectangle 31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4000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1028" name="Rectangle 3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7165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41400" y="61579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 b="0">
                <a:solidFill>
                  <a:schemeClr val="folHlin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06" name="Rectangle 3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61579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 b="0">
                <a:solidFill>
                  <a:schemeClr val="folHlin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07" name="Rectangle 3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1579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 b="0">
                <a:solidFill>
                  <a:schemeClr val="folHlink"/>
                </a:solidFill>
              </a:defRPr>
            </a:lvl1pPr>
          </a:lstStyle>
          <a:p>
            <a:pPr>
              <a:defRPr/>
            </a:pPr>
            <a:fld id="{EA3025DA-144A-4731-BD16-A2845EAA29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1" r:id="rId8"/>
    <p:sldLayoutId id="2147483700" r:id="rId9"/>
    <p:sldLayoutId id="2147483699" r:id="rId10"/>
    <p:sldLayoutId id="21474836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 descr="C:\Users\user\Desktop\открытый урок РМО\Самые-богатые-люди-Африки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40" t="6682" r="7040" b="6995"/>
          <a:stretch>
            <a:fillRect/>
          </a:stretch>
        </p:blipFill>
        <p:spPr bwMode="auto">
          <a:xfrm>
            <a:off x="285721" y="0"/>
            <a:ext cx="6354867" cy="6643734"/>
          </a:xfrm>
          <a:prstGeom prst="rect">
            <a:avLst/>
          </a:prstGeom>
          <a:noFill/>
          <a:ln>
            <a:noFill/>
          </a:ln>
        </p:spPr>
      </p:pic>
      <p:sp>
        <p:nvSpPr>
          <p:cNvPr id="3076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4500561" y="357166"/>
            <a:ext cx="4500563" cy="1785950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latin typeface="Monotype Corsiva" pitchFamily="66" charset="0"/>
              </a:rPr>
              <a:t>Сердце Африки пенья полно и </a:t>
            </a:r>
            <a:r>
              <a:rPr lang="ru-RU" sz="2000" b="1" dirty="0" err="1" smtClean="0">
                <a:latin typeface="Monotype Corsiva" pitchFamily="66" charset="0"/>
              </a:rPr>
              <a:t>пыланья</a:t>
            </a:r>
            <a:r>
              <a:rPr lang="ru-RU" sz="2000" b="1" dirty="0" smtClean="0">
                <a:latin typeface="Monotype Corsiva" pitchFamily="66" charset="0"/>
              </a:rPr>
              <a:t>, 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latin typeface="Monotype Corsiva" pitchFamily="66" charset="0"/>
              </a:rPr>
              <a:t>И я знаю, что, если мы видим порой 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latin typeface="Monotype Corsiva" pitchFamily="66" charset="0"/>
              </a:rPr>
              <a:t>Сны, которым найти не умеем названья, 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latin typeface="Monotype Corsiva" pitchFamily="66" charset="0"/>
              </a:rPr>
              <a:t>Это ветер приносит их, Африка, твой!</a:t>
            </a:r>
          </a:p>
          <a:p>
            <a:pPr marL="0" indent="0" algn="r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latin typeface="Monotype Corsiva" pitchFamily="66" charset="0"/>
              </a:rPr>
              <a:t>Н.С. Гумилев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FontTx/>
              <a:buNone/>
            </a:pPr>
            <a:endParaRPr lang="ru-RU" sz="2000" b="1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4209" name="Picture 1" descr="C:\Users\user\Desktop\0_5d292_343b9176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785785" y="142852"/>
            <a:ext cx="777240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Пустыня Сахара</a:t>
            </a:r>
            <a:endParaRPr kumimoji="1" lang="ru-RU" sz="4400" b="1" i="0" u="none" strike="noStrike" kern="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4572008"/>
            <a:ext cx="57864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Все пустыни друг другу от века родны,</a:t>
            </a:r>
            <a:br>
              <a:rPr lang="ru-RU" sz="2800" dirty="0" smtClean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> Но Аравия, Сирия, Гоби, —</a:t>
            </a:r>
            <a:br>
              <a:rPr lang="ru-RU" sz="2800" dirty="0" smtClean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>Это лишь затихание сахарской волны,</a:t>
            </a:r>
            <a:br>
              <a:rPr lang="ru-RU" sz="2800" dirty="0" smtClean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>В сатанинской воспрянувшей злобе…</a:t>
            </a:r>
            <a:br>
              <a:rPr lang="ru-RU" sz="2800" dirty="0" smtClean="0">
                <a:latin typeface="Monotype Corsiva" pitchFamily="66" charset="0"/>
              </a:rPr>
            </a:b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Users\user\Desktop\Пустыня-Сахара-2-1024x7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1"/>
            <a:ext cx="7772400" cy="714380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</a:rPr>
              <a:t>Пустыня Сахара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7605" y="4643446"/>
            <a:ext cx="5286396" cy="200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Солнце клонит лицо с голубой вышины,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 И лицо это девственно юно,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И, как струи пролитого солнца, ровны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Золотые песчаные дюны…</a:t>
            </a:r>
            <a:br>
              <a:rPr lang="ru-RU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3185" name="Picture 1" descr="C:\Users\user\Desktop\0_2698_1f833c0d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857224" y="214291"/>
            <a:ext cx="777240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Пустыня Сахара</a:t>
            </a:r>
            <a:endParaRPr kumimoji="1" lang="ru-RU" sz="4400" b="1" i="0" u="none" strike="noStrike" kern="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33" y="4929199"/>
            <a:ext cx="61436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Вкруг фонтаны и пальмы на страже,</a:t>
            </a:r>
            <a:br>
              <a:rPr lang="ru-RU" sz="2800" dirty="0" smtClean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>Это солнце на глади воздушных зеркал</a:t>
            </a:r>
            <a:br>
              <a:rPr lang="ru-RU" sz="2800" dirty="0" smtClean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> Пишет кистью лучистой миражи…</a:t>
            </a:r>
            <a:br>
              <a:rPr lang="ru-RU" sz="2800" dirty="0" smtClean="0">
                <a:latin typeface="Monotype Corsiva" pitchFamily="66" charset="0"/>
              </a:rPr>
            </a:b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61" name="Picture 1" descr="C:\Users\user\Desktop\120201_1328080594_0018-017-V-peschanykh-pustynjakh-veter-inogda-podnimaet-peschanye-buri-vozdukh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029" y="214290"/>
            <a:ext cx="9100972" cy="66437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43174" y="214291"/>
            <a:ext cx="43222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1" lang="ru-RU" sz="4000" kern="0" dirty="0" smtClean="0">
                <a:solidFill>
                  <a:srgbClr val="800000"/>
                </a:solidFill>
              </a:rPr>
              <a:t>Пустыня Сахара</a:t>
            </a:r>
            <a:endParaRPr kumimoji="1" lang="ru-RU" sz="4000" kern="0" dirty="0">
              <a:solidFill>
                <a:srgbClr val="8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4714884"/>
            <a:ext cx="53578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Буйный ветер в пустыне второй властелин.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Вот он мчится порывами, точно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Средь высоких холмов и широких долин</a:t>
            </a:r>
          </a:p>
          <a:p>
            <a:r>
              <a:rPr lang="ru-RU" dirty="0" smtClean="0">
                <a:latin typeface="Monotype Corsiva" pitchFamily="66" charset="0"/>
              </a:rPr>
              <a:t>Дорогой иноходец восточный.</a:t>
            </a:r>
            <a:br>
              <a:rPr lang="ru-RU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pic>
        <p:nvPicPr>
          <p:cNvPr id="7" name="Picture 1" descr="C:\Users\user\Desktop\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3" y="4429133"/>
            <a:ext cx="3429024" cy="228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 descr="C:\Users\user\Desktop\9067.jpg"/>
          <p:cNvPicPr>
            <a:picLocks noChangeAspect="1" noChangeArrowheads="1"/>
          </p:cNvPicPr>
          <p:nvPr/>
        </p:nvPicPr>
        <p:blipFill>
          <a:blip r:embed="rId2"/>
          <a:srcRect b="4381"/>
          <a:stretch>
            <a:fillRect/>
          </a:stretch>
        </p:blipFill>
        <p:spPr bwMode="auto">
          <a:xfrm>
            <a:off x="1142977" y="336144"/>
            <a:ext cx="6908289" cy="6236129"/>
          </a:xfrm>
          <a:prstGeom prst="rect">
            <a:avLst/>
          </a:prstGeom>
          <a:noFill/>
        </p:spPr>
      </p:pic>
      <p:pic>
        <p:nvPicPr>
          <p:cNvPr id="97281" name="Picture 1" descr="C:\Users\user\Desktop\открытый урок РМО\5.gif"/>
          <p:cNvPicPr>
            <a:picLocks noChangeAspect="1" noChangeArrowheads="1"/>
          </p:cNvPicPr>
          <p:nvPr/>
        </p:nvPicPr>
        <p:blipFill>
          <a:blip r:embed="rId3">
            <a:lum bright="-40000"/>
          </a:blip>
          <a:srcRect t="10856"/>
          <a:stretch>
            <a:fillRect/>
          </a:stretch>
        </p:blipFill>
        <p:spPr bwMode="auto">
          <a:xfrm>
            <a:off x="1571605" y="571480"/>
            <a:ext cx="6643735" cy="5866100"/>
          </a:xfrm>
          <a:prstGeom prst="rect">
            <a:avLst/>
          </a:prstGeom>
          <a:noFill/>
        </p:spPr>
      </p:pic>
      <p:sp>
        <p:nvSpPr>
          <p:cNvPr id="6" name="Пятно 1 5"/>
          <p:cNvSpPr/>
          <p:nvPr/>
        </p:nvSpPr>
        <p:spPr bwMode="auto">
          <a:xfrm>
            <a:off x="5786446" y="1000109"/>
            <a:ext cx="642943" cy="785818"/>
          </a:xfrm>
          <a:prstGeom prst="irregularSeal1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Штриховая стрелка вправо 4"/>
          <p:cNvSpPr/>
          <p:nvPr/>
        </p:nvSpPr>
        <p:spPr bwMode="auto">
          <a:xfrm rot="10450786">
            <a:off x="4379727" y="1278333"/>
            <a:ext cx="1285884" cy="500066"/>
          </a:xfrm>
          <a:prstGeom prst="stripedRightArrow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Пятно 1 6"/>
          <p:cNvSpPr/>
          <p:nvPr/>
        </p:nvSpPr>
        <p:spPr bwMode="auto">
          <a:xfrm>
            <a:off x="3643306" y="1214423"/>
            <a:ext cx="642943" cy="785818"/>
          </a:xfrm>
          <a:prstGeom prst="irregularSeal1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Штриховая стрелка вправо 7"/>
          <p:cNvSpPr/>
          <p:nvPr/>
        </p:nvSpPr>
        <p:spPr bwMode="auto">
          <a:xfrm rot="1255493">
            <a:off x="4127736" y="2094337"/>
            <a:ext cx="2118515" cy="500066"/>
          </a:xfrm>
          <a:prstGeom prst="stripedRightArrow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Пятно 1 8"/>
          <p:cNvSpPr/>
          <p:nvPr/>
        </p:nvSpPr>
        <p:spPr bwMode="auto">
          <a:xfrm>
            <a:off x="6500826" y="2357430"/>
            <a:ext cx="642943" cy="785818"/>
          </a:xfrm>
          <a:prstGeom prst="irregularSeal1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 bwMode="auto">
          <a:xfrm>
            <a:off x="6715140" y="5429264"/>
            <a:ext cx="1500198" cy="1071570"/>
          </a:xfrm>
          <a:prstGeom prst="actionButtonBlank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7" y="357166"/>
            <a:ext cx="500066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800000"/>
                </a:solidFill>
              </a:rPr>
              <a:t>Абиссиния</a:t>
            </a:r>
            <a:endParaRPr lang="ru-RU" sz="4000" b="1" dirty="0">
              <a:solidFill>
                <a:srgbClr val="800000"/>
              </a:solidFill>
            </a:endParaRPr>
          </a:p>
        </p:txBody>
      </p:sp>
      <p:pic>
        <p:nvPicPr>
          <p:cNvPr id="1027" name="Picture 3" descr="C:\Users\user\Desktop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57166"/>
            <a:ext cx="3733349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928662" y="1500175"/>
            <a:ext cx="435771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Между берегом буйного Красного Моря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 Суданским таинственным лесом видна,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Разметавшись среди четырех</a:t>
            </a:r>
            <a:r>
              <a:rPr kumimoji="0" lang="ru-RU" sz="2000" i="1" u="none" strike="noStrike" cap="none" normalizeH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плоскогорий,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 отдыхающей львицею схожа, страна…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029" name="Picture 5" descr="C:\Users\user\Desktop\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9" y="3214686"/>
            <a:ext cx="3619525" cy="2714644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714876" y="3857629"/>
            <a:ext cx="42862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…А над ними насупились мрачные горы,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Вековая обитель разбоя, </a:t>
            </a:r>
            <a:r>
              <a:rPr kumimoji="0" lang="ru-RU" sz="2000" i="1" u="none" strike="noStrike" cap="none" normalizeH="0" baseline="0" dirty="0" err="1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Тигрэ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Где оскалены бездны, взъерошены боры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 вершины стоят в снеговом серебре.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7" name="Picture 2" descr="C:\Users\user\Desktop\i.jpe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000892" y="5500702"/>
            <a:ext cx="928694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5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руся\Desktop\исток нил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30646" y="0"/>
            <a:ext cx="9174647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71671" y="214291"/>
            <a:ext cx="5143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800000"/>
                </a:solidFill>
              </a:rPr>
              <a:t>Река Нил</a:t>
            </a:r>
            <a:endParaRPr lang="ru-RU" sz="4400" dirty="0">
              <a:solidFill>
                <a:srgbClr val="800000"/>
              </a:solidFill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350043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Для него ежегодно разливы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Этих рыжих всклокоченных вод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Затопляют богатые нивы, 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Где тройную он жатву берет.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И его ограждают пороги 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Полосой острогрудых камней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От нежданной полночной тревоги,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От коротких нубийских мечей.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А ведь знает и коршун бессонный: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Вся страна - это только река, 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Окаймленная рамкой зеленой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И другой, золотой, из песка.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руся\Desktop\ph0118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7179" y="0"/>
            <a:ext cx="920117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 descr="Nile River, Aswan, Egyp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38161" cy="6858000"/>
          </a:xfrm>
          <a:prstGeom prst="rect">
            <a:avLst/>
          </a:prstGeom>
          <a:solidFill>
            <a:srgbClr val="DEF9C3"/>
          </a:solidFill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42853"/>
            <a:ext cx="8053415" cy="1428736"/>
          </a:xfrm>
        </p:spPr>
        <p:txBody>
          <a:bodyPr/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solidFill>
                  <a:srgbClr val="800000"/>
                </a:solidFill>
              </a:rPr>
              <a:t>Николай Степанович Гумилёв</a:t>
            </a:r>
            <a:br>
              <a:rPr lang="ru-RU" sz="4000" b="1" dirty="0" smtClean="0">
                <a:solidFill>
                  <a:srgbClr val="800000"/>
                </a:solidFill>
              </a:rPr>
            </a:br>
            <a:r>
              <a:rPr lang="ru-RU" sz="4000" b="1" dirty="0" smtClean="0">
                <a:solidFill>
                  <a:srgbClr val="800000"/>
                </a:solidFill>
              </a:rPr>
              <a:t>(1886- 1921г.)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/>
          </a:p>
        </p:txBody>
      </p:sp>
      <p:pic>
        <p:nvPicPr>
          <p:cNvPr id="65538" name="Picture 2" descr="C:\Users\user\Desktop\gumilev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40" y="1857364"/>
            <a:ext cx="3196600" cy="37576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Прямоугольник 5"/>
          <p:cNvSpPr/>
          <p:nvPr/>
        </p:nvSpPr>
        <p:spPr>
          <a:xfrm>
            <a:off x="4000496" y="1643050"/>
            <a:ext cx="514350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663300"/>
                </a:solidFill>
                <a:latin typeface="Monotype Corsiva" pitchFamily="66" charset="0"/>
              </a:rPr>
              <a:t>Н. С. Гумилёв - русский поэт Серебряного века, создатель школы акмеизма, переводчик, литературный критик, путешественник, один из крупнейших исследователей Африки, офицер.</a:t>
            </a:r>
          </a:p>
          <a:p>
            <a:endParaRPr lang="ru-RU" sz="2800" dirty="0">
              <a:solidFill>
                <a:srgbClr val="6633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руся\Desktop\оранжева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71671" y="214291"/>
            <a:ext cx="5143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800000"/>
                </a:solidFill>
              </a:rPr>
              <a:t>Река Замбези</a:t>
            </a:r>
            <a:endParaRPr lang="ru-RU" sz="4400" dirty="0">
              <a:solidFill>
                <a:srgbClr val="800000"/>
              </a:solidFill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143372" y="5000636"/>
            <a:ext cx="421481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Точно медь в самородном железе,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Иглы пламени врезаны в ночь,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Набухают валы на Замбези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 уносятся с гиканьем прочь…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 descr="C:\Users\user\Desktop\9067.jpg"/>
          <p:cNvPicPr>
            <a:picLocks noChangeAspect="1" noChangeArrowheads="1"/>
          </p:cNvPicPr>
          <p:nvPr/>
        </p:nvPicPr>
        <p:blipFill>
          <a:blip r:embed="rId2"/>
          <a:srcRect b="4381"/>
          <a:stretch>
            <a:fillRect/>
          </a:stretch>
        </p:blipFill>
        <p:spPr bwMode="auto">
          <a:xfrm>
            <a:off x="1142977" y="336144"/>
            <a:ext cx="6908289" cy="6236129"/>
          </a:xfrm>
          <a:prstGeom prst="rect">
            <a:avLst/>
          </a:prstGeom>
          <a:noFill/>
        </p:spPr>
      </p:pic>
      <p:pic>
        <p:nvPicPr>
          <p:cNvPr id="97281" name="Picture 1" descr="C:\Users\user\Desktop\открытый урок РМО\5.gif"/>
          <p:cNvPicPr>
            <a:picLocks noChangeAspect="1" noChangeArrowheads="1"/>
          </p:cNvPicPr>
          <p:nvPr/>
        </p:nvPicPr>
        <p:blipFill>
          <a:blip r:embed="rId3">
            <a:lum bright="-40000"/>
          </a:blip>
          <a:srcRect t="10856"/>
          <a:stretch>
            <a:fillRect/>
          </a:stretch>
        </p:blipFill>
        <p:spPr bwMode="auto">
          <a:xfrm>
            <a:off x="1571605" y="571480"/>
            <a:ext cx="6643735" cy="5866100"/>
          </a:xfrm>
          <a:prstGeom prst="rect">
            <a:avLst/>
          </a:prstGeom>
          <a:noFill/>
        </p:spPr>
      </p:pic>
      <p:sp>
        <p:nvSpPr>
          <p:cNvPr id="6" name="Пятно 1 5"/>
          <p:cNvSpPr/>
          <p:nvPr/>
        </p:nvSpPr>
        <p:spPr bwMode="auto">
          <a:xfrm>
            <a:off x="5786446" y="1000109"/>
            <a:ext cx="642943" cy="785818"/>
          </a:xfrm>
          <a:prstGeom prst="irregularSeal1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Штриховая стрелка вправо 4"/>
          <p:cNvSpPr/>
          <p:nvPr/>
        </p:nvSpPr>
        <p:spPr bwMode="auto">
          <a:xfrm rot="10450786">
            <a:off x="4379727" y="1278333"/>
            <a:ext cx="1285884" cy="500066"/>
          </a:xfrm>
          <a:prstGeom prst="stripedRightArrow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Пятно 1 6"/>
          <p:cNvSpPr/>
          <p:nvPr/>
        </p:nvSpPr>
        <p:spPr bwMode="auto">
          <a:xfrm>
            <a:off x="3643306" y="1214423"/>
            <a:ext cx="642943" cy="785818"/>
          </a:xfrm>
          <a:prstGeom prst="irregularSeal1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Штриховая стрелка вправо 7"/>
          <p:cNvSpPr/>
          <p:nvPr/>
        </p:nvSpPr>
        <p:spPr bwMode="auto">
          <a:xfrm rot="1255493">
            <a:off x="4127736" y="2094337"/>
            <a:ext cx="2118515" cy="500066"/>
          </a:xfrm>
          <a:prstGeom prst="stripedRightArrow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Пятно 1 8"/>
          <p:cNvSpPr/>
          <p:nvPr/>
        </p:nvSpPr>
        <p:spPr bwMode="auto">
          <a:xfrm>
            <a:off x="6500826" y="2357430"/>
            <a:ext cx="642943" cy="785818"/>
          </a:xfrm>
          <a:prstGeom prst="irregularSeal1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Штриховая стрелка вправо 9"/>
          <p:cNvSpPr/>
          <p:nvPr/>
        </p:nvSpPr>
        <p:spPr bwMode="auto">
          <a:xfrm rot="12069808">
            <a:off x="4558317" y="2642859"/>
            <a:ext cx="1448179" cy="500066"/>
          </a:xfrm>
          <a:prstGeom prst="stripedRightArrow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Пятно 1 10"/>
          <p:cNvSpPr/>
          <p:nvPr/>
        </p:nvSpPr>
        <p:spPr bwMode="auto">
          <a:xfrm>
            <a:off x="3929058" y="2214555"/>
            <a:ext cx="642943" cy="785818"/>
          </a:xfrm>
          <a:prstGeom prst="irregularSeal1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C:\Users\user\Desktop\i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142985"/>
            <a:ext cx="3691352" cy="2714644"/>
          </a:xfrm>
          <a:prstGeom prst="rect">
            <a:avLst/>
          </a:prstGeom>
          <a:noFill/>
        </p:spPr>
      </p:pic>
      <p:pic>
        <p:nvPicPr>
          <p:cNvPr id="20482" name="Picture 2" descr="C:\Users\user\Desktop\kivu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9" y="3786191"/>
            <a:ext cx="4286280" cy="28503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1" y="285729"/>
            <a:ext cx="7786743" cy="571504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</a:rPr>
              <a:t>Озеро Чад – сердце Африки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928663" y="4000505"/>
            <a:ext cx="3714744" cy="235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 таинственном озере Чад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Посреди вековых баобабов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Вырезные фелуки стремят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На заре величавых арабов.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По лесистым его берегам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И в горах, у зеленых подножий,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Поклоняются страшным богам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Девы-жрицы с эбеновой кожей. 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1142985"/>
            <a:ext cx="43576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В центре африканского сухого континента, северная часть которого почти сплошь покрыта знойными пустынями, находится огромное озеро – самое большое водохранилище «черного» материка. Его называют «морем Сахары».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открытый урок РМО\i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982" y="0"/>
            <a:ext cx="90740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animals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" y="0"/>
            <a:ext cx="913784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открытый урок РМО\37244381a9f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921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user\Desktop\south-africa-giraffe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122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C:\Users\user\Desktop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90" y="0"/>
            <a:ext cx="914879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C:\Users\user\Desktop\ID_Sydafrika_web_Ni_482640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239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user\Desktop\i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-1"/>
            <a:ext cx="9144001" cy="6900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8096653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800000"/>
                </a:solidFill>
              </a:rPr>
              <a:t>Экспедиции  Н.С.Гумилева в Африку</a:t>
            </a:r>
            <a:endParaRPr lang="ru-RU" sz="3200" b="1" dirty="0">
              <a:solidFill>
                <a:srgbClr val="800000"/>
              </a:solidFill>
            </a:endParaRPr>
          </a:p>
        </p:txBody>
      </p:sp>
      <p:pic>
        <p:nvPicPr>
          <p:cNvPr id="101378" name="Picture 2" descr="C:\Users\user\Desktop\открытый урок РМО\iп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1" y="3000372"/>
            <a:ext cx="3286148" cy="2133862"/>
          </a:xfrm>
          <a:prstGeom prst="rect">
            <a:avLst/>
          </a:prstGeom>
          <a:noFill/>
        </p:spPr>
      </p:pic>
      <p:pic>
        <p:nvPicPr>
          <p:cNvPr id="101380" name="Picture 4" descr="C:\Users\user\Desktop\Gumilev_near_to_te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4" y="1285860"/>
            <a:ext cx="2458855" cy="1928826"/>
          </a:xfrm>
          <a:prstGeom prst="rect">
            <a:avLst/>
          </a:prstGeom>
          <a:noFill/>
        </p:spPr>
      </p:pic>
      <p:pic>
        <p:nvPicPr>
          <p:cNvPr id="101382" name="Picture 6" descr="C:\Users\user\Desktop\Gumilev_on_mul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4357695"/>
            <a:ext cx="3263855" cy="221457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71539" y="3214686"/>
            <a:ext cx="41434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ru-RU" sz="1600" kern="0" dirty="0" smtClean="0">
                <a:solidFill>
                  <a:srgbClr val="663300"/>
                </a:solidFill>
                <a:latin typeface="Monotype Corsiva" pitchFamily="66" charset="0"/>
              </a:rPr>
              <a:t>Поэт собрал в Абиссинии богатейший и разнообразнейший материал, особенно в сфере фольклора. Он записал великое множество легенд, преданий и песен местных племён и народностей</a:t>
            </a:r>
            <a:r>
              <a:rPr kumimoji="1" lang="ru-RU" sz="1200" b="0" kern="0" dirty="0" smtClean="0">
                <a:solidFill>
                  <a:srgbClr val="000000"/>
                </a:solidFill>
                <a:latin typeface="Monotype Corsiva" pitchFamily="66" charset="0"/>
              </a:rPr>
              <a:t>.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786182" y="1214423"/>
            <a:ext cx="492922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ru-RU" sz="1600" kern="0" dirty="0" smtClean="0">
                <a:solidFill>
                  <a:srgbClr val="663300"/>
                </a:solidFill>
                <a:latin typeface="Monotype Corsiva" pitchFamily="66" charset="0"/>
              </a:rPr>
              <a:t>Ему довелось побывать в таких далёких от России неведомых краях, где до него не видели живьём ни одного белого человека. Он стал первопроходцем и первооткрывателем. Звали его Николай Степанович Гумилёв. Он странствовал по Африке, был в  Каире, Александрии, Аддис-Абебе, а потом в самых глухих, затерянных местах. Он открыл истоки </a:t>
            </a:r>
            <a:r>
              <a:rPr kumimoji="1" lang="ru-RU" sz="1600" kern="0" dirty="0" err="1" smtClean="0">
                <a:solidFill>
                  <a:srgbClr val="663300"/>
                </a:solidFill>
                <a:latin typeface="Monotype Corsiva" pitchFamily="66" charset="0"/>
              </a:rPr>
              <a:t>Голубого</a:t>
            </a:r>
            <a:r>
              <a:rPr kumimoji="1" lang="ru-RU" sz="1600" kern="0" dirty="0" smtClean="0">
                <a:solidFill>
                  <a:srgbClr val="663300"/>
                </a:solidFill>
                <a:latin typeface="Monotype Corsiva" pitchFamily="66" charset="0"/>
              </a:rPr>
              <a:t> Нила и пережил великое множество удивительных приключений. </a:t>
            </a:r>
            <a:endParaRPr lang="ru-RU" sz="1600" dirty="0">
              <a:solidFill>
                <a:srgbClr val="6633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43438" y="5143512"/>
            <a:ext cx="46434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kumimoji="1" lang="ru-RU" kern="0" dirty="0" smtClean="0">
                <a:solidFill>
                  <a:srgbClr val="800000"/>
                </a:solidFill>
                <a:latin typeface="Monotype Corsiva" pitchFamily="66" charset="0"/>
              </a:rPr>
              <a:t>Научная задача, поставленная перед поэтом Российской Академией наук , была выполнена им полностью и блестяще.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anne_zurafa_ve_yavrusu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1347432_79349142_1024_6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Users\user\Desktop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928670"/>
            <a:ext cx="7772400" cy="4114800"/>
          </a:xfrm>
        </p:spPr>
        <p:txBody>
          <a:bodyPr/>
          <a:lstStyle/>
          <a:p>
            <a:r>
              <a:rPr lang="ru-RU" dirty="0" smtClean="0"/>
              <a:t>В Африке есть растение-эндемик, имеющее ствол диаметром до 1,2 м, высотой лишь 50 см, едва выступающий над землёй, и два плотных кожистых листа, каждый длиной до 3 м. Листья растут непрерывно, отмирая на концах. Возраст этого растения может достигать 150 лет. Что это за растение? (Вельвичия, пустыня </a:t>
            </a:r>
            <a:r>
              <a:rPr lang="ru-RU" dirty="0" err="1" smtClean="0"/>
              <a:t>Намиб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14338" name="Picture 2" descr="C:\Users\user\Desktop\8959c.jpg"/>
          <p:cNvPicPr>
            <a:picLocks noChangeAspect="1" noChangeArrowheads="1"/>
          </p:cNvPicPr>
          <p:nvPr/>
        </p:nvPicPr>
        <p:blipFill>
          <a:blip r:embed="rId2"/>
          <a:srcRect l="2500" b="4164"/>
          <a:stretch>
            <a:fillRect/>
          </a:stretch>
        </p:blipFill>
        <p:spPr bwMode="auto">
          <a:xfrm>
            <a:off x="0" y="-1"/>
            <a:ext cx="9144000" cy="687267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5929330"/>
            <a:ext cx="86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Вельвичия удивительная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user\Desktop\0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562" b="-1250"/>
          <a:stretch>
            <a:fillRect/>
          </a:stretch>
        </p:blipFill>
        <p:spPr bwMode="auto">
          <a:xfrm>
            <a:off x="0" y="0"/>
            <a:ext cx="9188713" cy="70009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3108" y="214290"/>
            <a:ext cx="528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Африканский страус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 descr="C:\Users\user\Desktop\x_ab63e75f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225" y="0"/>
            <a:ext cx="9100776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5929330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Баобаб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 descr="C:\Users\user\Desktop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7315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34" y="285728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Окапи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shutterstock_1319832_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6170" r="2222" b="17723"/>
          <a:stretch>
            <a:fillRect/>
          </a:stretch>
        </p:blipFill>
        <p:spPr bwMode="auto">
          <a:xfrm>
            <a:off x="0" y="0"/>
            <a:ext cx="9144000" cy="69083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5984" y="285728"/>
            <a:ext cx="47149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800000"/>
                </a:solidFill>
              </a:rPr>
              <a:t>Колибри</a:t>
            </a:r>
            <a:endParaRPr lang="ru-RU" sz="4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C:\Users\user\Desktop\img-244506-b565fe3b4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57167"/>
            <a:ext cx="5500727" cy="41255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42910" y="4643446"/>
            <a:ext cx="86439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latin typeface="Monotype Corsiva" pitchFamily="66" charset="0"/>
              </a:rPr>
              <a:t>Н. С. Гумилев с семьей. </a:t>
            </a:r>
          </a:p>
          <a:p>
            <a:pPr algn="ctr"/>
            <a:r>
              <a:rPr lang="ru-RU" sz="4000" dirty="0" smtClean="0">
                <a:solidFill>
                  <a:srgbClr val="800000"/>
                </a:solidFill>
                <a:latin typeface="Monotype Corsiva" pitchFamily="66" charset="0"/>
              </a:rPr>
              <a:t>Сын – Лев Гумилев </a:t>
            </a:r>
          </a:p>
          <a:p>
            <a:pPr algn="ctr"/>
            <a:r>
              <a:rPr lang="ru-RU" sz="4000" dirty="0" smtClean="0">
                <a:solidFill>
                  <a:srgbClr val="800000"/>
                </a:solidFill>
                <a:latin typeface="Monotype Corsiva" pitchFamily="66" charset="0"/>
              </a:rPr>
              <a:t> жена – Анна Ахматова</a:t>
            </a:r>
            <a:endParaRPr lang="ru-RU" sz="4000" dirty="0">
              <a:solidFill>
                <a:srgbClr val="8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800000"/>
                </a:solidFill>
              </a:rPr>
              <a:t>Африка в произведениях поэта</a:t>
            </a:r>
            <a:endParaRPr lang="ru-RU" sz="4000" b="1" dirty="0">
              <a:solidFill>
                <a:srgbClr val="800000"/>
              </a:solidFill>
            </a:endParaRPr>
          </a:p>
        </p:txBody>
      </p:sp>
      <p:pic>
        <p:nvPicPr>
          <p:cNvPr id="99330" name="Picture 2" descr="C:\Users\user\Desktop\i.jpeg"/>
          <p:cNvPicPr>
            <a:picLocks noChangeAspect="1" noChangeArrowheads="1"/>
          </p:cNvPicPr>
          <p:nvPr/>
        </p:nvPicPr>
        <p:blipFill>
          <a:blip r:embed="rId2"/>
          <a:srcRect l="5405" t="2180" r="5405" b="1892"/>
          <a:stretch>
            <a:fillRect/>
          </a:stretch>
        </p:blipFill>
        <p:spPr bwMode="auto">
          <a:xfrm>
            <a:off x="1214414" y="1643051"/>
            <a:ext cx="2357455" cy="3143272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9331" name="Picture 3" descr="C:\Users\user\Desktop\iвв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7" y="3786191"/>
            <a:ext cx="1888341" cy="2643201"/>
          </a:xfrm>
          <a:prstGeom prst="rect">
            <a:avLst/>
          </a:prstGeom>
          <a:ln w="38100" cap="sq">
            <a:solidFill>
              <a:schemeClr val="tx2">
                <a:lumMod val="50000"/>
                <a:lumOff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786183" y="1643050"/>
            <a:ext cx="47149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663300"/>
                </a:solidFill>
                <a:latin typeface="Monotype Corsiva" pitchFamily="66" charset="0"/>
              </a:rPr>
              <a:t>Сборник стихов «Шатёр»  </a:t>
            </a:r>
          </a:p>
          <a:p>
            <a:pPr algn="ctr"/>
            <a:r>
              <a:rPr lang="ru-RU" sz="3200" dirty="0" smtClean="0">
                <a:solidFill>
                  <a:srgbClr val="663300"/>
                </a:solidFill>
                <a:latin typeface="Monotype Corsiva" pitchFamily="66" charset="0"/>
              </a:rPr>
              <a:t>опубликованный  в 1921г.</a:t>
            </a:r>
          </a:p>
          <a:p>
            <a:pPr algn="ctr"/>
            <a:r>
              <a:rPr lang="ru-RU" sz="3200" dirty="0" smtClean="0">
                <a:solidFill>
                  <a:srgbClr val="663300"/>
                </a:solidFill>
                <a:latin typeface="Monotype Corsiva" pitchFamily="66" charset="0"/>
              </a:rPr>
              <a:t>в который вошли</a:t>
            </a:r>
          </a:p>
          <a:p>
            <a:pPr algn="ctr"/>
            <a:r>
              <a:rPr lang="ru-RU" sz="3200" dirty="0" smtClean="0">
                <a:solidFill>
                  <a:srgbClr val="663300"/>
                </a:solidFill>
                <a:latin typeface="Monotype Corsiva" pitchFamily="66" charset="0"/>
              </a:rPr>
              <a:t> стихотворения о Африке</a:t>
            </a:r>
            <a:endParaRPr lang="ru-RU" sz="3200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5000636"/>
            <a:ext cx="54292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663300"/>
                </a:solidFill>
                <a:latin typeface="Monotype Corsiva" pitchFamily="66" charset="0"/>
              </a:rPr>
              <a:t>Цикл сочинений об Африке - «Африканская охота»</a:t>
            </a:r>
            <a:endParaRPr lang="ru-RU" sz="3200" dirty="0">
              <a:solidFill>
                <a:srgbClr val="6633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1" descr="C:\Users\user\Desktop\sunsets_africa_michael_poliza_16.jpg"/>
          <p:cNvPicPr>
            <a:picLocks noChangeAspect="1" noChangeArrowheads="1"/>
          </p:cNvPicPr>
          <p:nvPr/>
        </p:nvPicPr>
        <p:blipFill>
          <a:blip r:embed="rId2"/>
          <a:srcRect t="5208"/>
          <a:stretch>
            <a:fillRect/>
          </a:stretch>
        </p:blipFill>
        <p:spPr bwMode="auto">
          <a:xfrm>
            <a:off x="1" y="0"/>
            <a:ext cx="9244716" cy="6858000"/>
          </a:xfrm>
          <a:prstGeom prst="rect">
            <a:avLst/>
          </a:prstGeom>
          <a:noFill/>
        </p:spPr>
      </p:pic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4214810" y="0"/>
            <a:ext cx="492919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Оглушенная ревом и топотом,</a:t>
            </a:r>
            <a:endParaRPr kumimoji="0" lang="ru-RU" sz="3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Облаченная в пламя и дымы,</a:t>
            </a:r>
            <a:endParaRPr kumimoji="0" lang="ru-RU" sz="3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 тебе, моя Африка, шепотом</a:t>
            </a:r>
            <a:endParaRPr kumimoji="0" lang="ru-RU" sz="3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 небесах говорят серафимы</a:t>
            </a:r>
            <a:r>
              <a:rPr kumimoji="0" lang="ru-RU" sz="3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 descr="C:\Users\user\Desktop\9067.jpg"/>
          <p:cNvPicPr>
            <a:picLocks noChangeAspect="1" noChangeArrowheads="1"/>
          </p:cNvPicPr>
          <p:nvPr/>
        </p:nvPicPr>
        <p:blipFill>
          <a:blip r:embed="rId2"/>
          <a:srcRect b="5476"/>
          <a:stretch>
            <a:fillRect/>
          </a:stretch>
        </p:blipFill>
        <p:spPr bwMode="auto">
          <a:xfrm>
            <a:off x="1142977" y="336143"/>
            <a:ext cx="6908289" cy="6164691"/>
          </a:xfrm>
          <a:prstGeom prst="rect">
            <a:avLst/>
          </a:prstGeom>
          <a:noFill/>
        </p:spPr>
      </p:pic>
      <p:pic>
        <p:nvPicPr>
          <p:cNvPr id="97281" name="Picture 1" descr="C:\Users\user\Desktop\открытый урок РМО\5.gif"/>
          <p:cNvPicPr>
            <a:picLocks noChangeAspect="1" noChangeArrowheads="1"/>
          </p:cNvPicPr>
          <p:nvPr/>
        </p:nvPicPr>
        <p:blipFill>
          <a:blip r:embed="rId3">
            <a:lum bright="-40000"/>
          </a:blip>
          <a:srcRect t="7599"/>
          <a:stretch>
            <a:fillRect/>
          </a:stretch>
        </p:blipFill>
        <p:spPr bwMode="auto">
          <a:xfrm>
            <a:off x="1500166" y="500043"/>
            <a:ext cx="6643735" cy="6080414"/>
          </a:xfrm>
          <a:prstGeom prst="rect">
            <a:avLst/>
          </a:prstGeom>
          <a:noFill/>
        </p:spPr>
      </p:pic>
      <p:sp>
        <p:nvSpPr>
          <p:cNvPr id="6" name="Пятно 1 5"/>
          <p:cNvSpPr/>
          <p:nvPr/>
        </p:nvSpPr>
        <p:spPr bwMode="auto">
          <a:xfrm>
            <a:off x="5786446" y="1000109"/>
            <a:ext cx="642943" cy="785818"/>
          </a:xfrm>
          <a:prstGeom prst="irregularSeal1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:\Users\user\Desktop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357562"/>
            <a:ext cx="4357687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6257" name="Picture 1" descr="C:\Users\user\Desktop\img--i-2939-w-64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9" y="214291"/>
            <a:ext cx="4214843" cy="3161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1" y="285728"/>
            <a:ext cx="383857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</a:rPr>
              <a:t>Красное море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4857753" y="1428736"/>
            <a:ext cx="407196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Здравствуй, Красное море, акулья уха.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Негритянская ванна, песчаный котел!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 утесах твоих вместо влажного мха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Известняк, словно каменный кактус</a:t>
            </a:r>
            <a:r>
              <a:rPr kumimoji="0" lang="ru-RU" sz="2000" i="1" u="none" strike="noStrike" cap="none" normalizeH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р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асцвел…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96260" name="Picture 4" descr="C:\Users\user\Desktop\i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9" y="3143248"/>
            <a:ext cx="4143404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 descr="C:\Users\user\Desktop\9067.jpg"/>
          <p:cNvPicPr>
            <a:picLocks noChangeAspect="1" noChangeArrowheads="1"/>
          </p:cNvPicPr>
          <p:nvPr/>
        </p:nvPicPr>
        <p:blipFill>
          <a:blip r:embed="rId2"/>
          <a:srcRect b="4381"/>
          <a:stretch>
            <a:fillRect/>
          </a:stretch>
        </p:blipFill>
        <p:spPr bwMode="auto">
          <a:xfrm>
            <a:off x="1142977" y="336144"/>
            <a:ext cx="6908289" cy="6236129"/>
          </a:xfrm>
          <a:prstGeom prst="rect">
            <a:avLst/>
          </a:prstGeom>
          <a:noFill/>
        </p:spPr>
      </p:pic>
      <p:pic>
        <p:nvPicPr>
          <p:cNvPr id="97281" name="Picture 1" descr="C:\Users\user\Desktop\открытый урок РМО\5.gif"/>
          <p:cNvPicPr>
            <a:picLocks noChangeAspect="1" noChangeArrowheads="1"/>
          </p:cNvPicPr>
          <p:nvPr/>
        </p:nvPicPr>
        <p:blipFill>
          <a:blip r:embed="rId3">
            <a:lum bright="-40000"/>
          </a:blip>
          <a:srcRect t="10856"/>
          <a:stretch>
            <a:fillRect/>
          </a:stretch>
        </p:blipFill>
        <p:spPr bwMode="auto">
          <a:xfrm>
            <a:off x="1643042" y="571480"/>
            <a:ext cx="6643735" cy="5866100"/>
          </a:xfrm>
          <a:prstGeom prst="rect">
            <a:avLst/>
          </a:prstGeom>
          <a:noFill/>
        </p:spPr>
      </p:pic>
      <p:sp>
        <p:nvSpPr>
          <p:cNvPr id="6" name="Пятно 1 5"/>
          <p:cNvSpPr/>
          <p:nvPr/>
        </p:nvSpPr>
        <p:spPr bwMode="auto">
          <a:xfrm>
            <a:off x="5786446" y="1000109"/>
            <a:ext cx="642943" cy="785818"/>
          </a:xfrm>
          <a:prstGeom prst="irregularSeal1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Штриховая стрелка вправо 4"/>
          <p:cNvSpPr/>
          <p:nvPr/>
        </p:nvSpPr>
        <p:spPr bwMode="auto">
          <a:xfrm rot="10450786">
            <a:off x="4379727" y="1278333"/>
            <a:ext cx="1285884" cy="500066"/>
          </a:xfrm>
          <a:prstGeom prst="stripedRightArrow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Пятно 1 6"/>
          <p:cNvSpPr/>
          <p:nvPr/>
        </p:nvSpPr>
        <p:spPr bwMode="auto">
          <a:xfrm>
            <a:off x="3643306" y="1214423"/>
            <a:ext cx="642943" cy="785818"/>
          </a:xfrm>
          <a:prstGeom prst="irregularSeal1">
            <a:avLst/>
          </a:prstGeom>
          <a:solidFill>
            <a:srgbClr val="DD31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льбом">
  <a:themeElements>
    <a:clrScheme name="Альбом 2">
      <a:dk1>
        <a:srgbClr val="000000"/>
      </a:dk1>
      <a:lt1>
        <a:srgbClr val="FFFFFF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FFFFF"/>
      </a:accent3>
      <a:accent4>
        <a:srgbClr val="000000"/>
      </a:accent4>
      <a:accent5>
        <a:srgbClr val="CDDBB9"/>
      </a:accent5>
      <a:accent6>
        <a:srgbClr val="3086A5"/>
      </a:accent6>
      <a:hlink>
        <a:srgbClr val="9191E1"/>
      </a:hlink>
      <a:folHlink>
        <a:srgbClr val="CC9864"/>
      </a:folHlink>
    </a:clrScheme>
    <a:fontScheme name="Альбо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Альбом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9191E1"/>
        </a:hlink>
        <a:folHlink>
          <a:srgbClr val="CC98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льбом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9191E1"/>
        </a:hlink>
        <a:folHlink>
          <a:srgbClr val="CC98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льбом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льбом 4">
        <a:dk1>
          <a:srgbClr val="000066"/>
        </a:dk1>
        <a:lt1>
          <a:srgbClr val="FDEDFD"/>
        </a:lt1>
        <a:dk2>
          <a:srgbClr val="221304"/>
        </a:dk2>
        <a:lt2>
          <a:srgbClr val="F3D9F3"/>
        </a:lt2>
        <a:accent1>
          <a:srgbClr val="A1BD69"/>
        </a:accent1>
        <a:accent2>
          <a:srgbClr val="3694B6"/>
        </a:accent2>
        <a:accent3>
          <a:srgbClr val="FEF4FE"/>
        </a:accent3>
        <a:accent4>
          <a:srgbClr val="000056"/>
        </a:accent4>
        <a:accent5>
          <a:srgbClr val="CDDBB9"/>
        </a:accent5>
        <a:accent6>
          <a:srgbClr val="3086A5"/>
        </a:accent6>
        <a:hlink>
          <a:srgbClr val="9191E1"/>
        </a:hlink>
        <a:folHlink>
          <a:srgbClr val="CC98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льбом 5">
        <a:dk1>
          <a:srgbClr val="000000"/>
        </a:dk1>
        <a:lt1>
          <a:srgbClr val="EBF6FD"/>
        </a:lt1>
        <a:dk2>
          <a:srgbClr val="221304"/>
        </a:dk2>
        <a:lt2>
          <a:srgbClr val="CCECFF"/>
        </a:lt2>
        <a:accent1>
          <a:srgbClr val="A1BD69"/>
        </a:accent1>
        <a:accent2>
          <a:srgbClr val="3694B6"/>
        </a:accent2>
        <a:accent3>
          <a:srgbClr val="F3FAFE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9191E1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Office\Шаблоны\Дизайны презентаций\Альбом.pot</Template>
  <TotalTime>1343</TotalTime>
  <Words>616</Words>
  <Application>Microsoft PowerPoint</Application>
  <PresentationFormat>Экран (4:3)</PresentationFormat>
  <Paragraphs>81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Альбом</vt:lpstr>
      <vt:lpstr>Слайд 1</vt:lpstr>
      <vt:lpstr> Николай Степанович Гумилёв (1886- 1921г.) </vt:lpstr>
      <vt:lpstr>Экспедиции  Н.С.Гумилева в Африку</vt:lpstr>
      <vt:lpstr>Слайд 4</vt:lpstr>
      <vt:lpstr>Африка в произведениях поэта</vt:lpstr>
      <vt:lpstr>Слайд 6</vt:lpstr>
      <vt:lpstr>Слайд 7</vt:lpstr>
      <vt:lpstr>Красное море</vt:lpstr>
      <vt:lpstr>Слайд 9</vt:lpstr>
      <vt:lpstr>Слайд 10</vt:lpstr>
      <vt:lpstr>Пустыня Сахара</vt:lpstr>
      <vt:lpstr>Слайд 12</vt:lpstr>
      <vt:lpstr>Слайд 13</vt:lpstr>
      <vt:lpstr>Слайд 14</vt:lpstr>
      <vt:lpstr>Абиссиния</vt:lpstr>
      <vt:lpstr>Слайд 16</vt:lpstr>
      <vt:lpstr>Слайд 17</vt:lpstr>
      <vt:lpstr>Слайд 18</vt:lpstr>
      <vt:lpstr>Слайд 19</vt:lpstr>
      <vt:lpstr>Слайд 20</vt:lpstr>
      <vt:lpstr>Слайд 21</vt:lpstr>
      <vt:lpstr>Озеро Чад – сердце Африки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Школа 46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Самопознание</dc:title>
  <dc:creator>elior</dc:creator>
  <cp:lastModifiedBy>user</cp:lastModifiedBy>
  <cp:revision>118</cp:revision>
  <dcterms:created xsi:type="dcterms:W3CDTF">1999-02-04T21:27:19Z</dcterms:created>
  <dcterms:modified xsi:type="dcterms:W3CDTF">2012-12-03T16:49:59Z</dcterms:modified>
</cp:coreProperties>
</file>