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95" r:id="rId3"/>
    <p:sldId id="259" r:id="rId4"/>
    <p:sldId id="275" r:id="rId5"/>
    <p:sldId id="287" r:id="rId6"/>
    <p:sldId id="288" r:id="rId7"/>
    <p:sldId id="285" r:id="rId8"/>
    <p:sldId id="286" r:id="rId9"/>
    <p:sldId id="282" r:id="rId10"/>
    <p:sldId id="276" r:id="rId11"/>
    <p:sldId id="283" r:id="rId12"/>
    <p:sldId id="289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60"/>
  </p:normalViewPr>
  <p:slideViewPr>
    <p:cSldViewPr>
      <p:cViewPr varScale="1">
        <p:scale>
          <a:sx n="88" d="100"/>
          <a:sy n="88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8AE46-4357-428A-A5D7-C59EC6C2AA0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9F3010-180B-40D5-81DE-BF02304CEC4E}">
      <dgm:prSet phldrT="[Текст]"/>
      <dgm:spPr/>
      <dgm:t>
        <a:bodyPr/>
        <a:lstStyle/>
        <a:p>
          <a:pPr algn="ctr"/>
          <a:r>
            <a:rPr lang="en-US" smtClean="0"/>
            <a:t>V</a:t>
          </a:r>
          <a:endParaRPr lang="ru-RU"/>
        </a:p>
      </dgm:t>
    </dgm:pt>
    <dgm:pt modelId="{288A9B92-B6BB-4D7A-BD53-72F65B86B993}" type="parTrans" cxnId="{886146EB-80C8-406B-B934-50C5DC564CAA}">
      <dgm:prSet/>
      <dgm:spPr/>
      <dgm:t>
        <a:bodyPr/>
        <a:lstStyle/>
        <a:p>
          <a:pPr algn="ctr"/>
          <a:endParaRPr lang="ru-RU"/>
        </a:p>
      </dgm:t>
    </dgm:pt>
    <dgm:pt modelId="{4E3C53CD-BEEC-4FCB-BEB3-69EB3CD44D93}" type="sibTrans" cxnId="{886146EB-80C8-406B-B934-50C5DC564CAA}">
      <dgm:prSet/>
      <dgm:spPr/>
      <dgm:t>
        <a:bodyPr/>
        <a:lstStyle/>
        <a:p>
          <a:pPr algn="ctr"/>
          <a:endParaRPr lang="ru-RU"/>
        </a:p>
      </dgm:t>
    </dgm:pt>
    <dgm:pt modelId="{93FAAD1D-5823-43C0-9F2D-D217F965F4A2}">
      <dgm:prSet phldrT="[Текст]"/>
      <dgm:spPr/>
      <dgm:t>
        <a:bodyPr/>
        <a:lstStyle/>
        <a:p>
          <a:pPr algn="ctr"/>
          <a:r>
            <a:rPr lang="en-US" smtClean="0"/>
            <a:t>T</a:t>
          </a:r>
          <a:endParaRPr lang="ru-RU"/>
        </a:p>
      </dgm:t>
    </dgm:pt>
    <dgm:pt modelId="{D2236BCB-9A21-4E2F-ABF5-F1E507D90B76}" type="parTrans" cxnId="{EC304323-123A-4F99-89D1-913026428DED}">
      <dgm:prSet/>
      <dgm:spPr/>
      <dgm:t>
        <a:bodyPr/>
        <a:lstStyle/>
        <a:p>
          <a:pPr algn="ctr"/>
          <a:endParaRPr lang="ru-RU"/>
        </a:p>
      </dgm:t>
    </dgm:pt>
    <dgm:pt modelId="{D6F68E57-D843-4FB0-A699-B4FEB91B6E72}" type="sibTrans" cxnId="{EC304323-123A-4F99-89D1-913026428DED}">
      <dgm:prSet/>
      <dgm:spPr/>
      <dgm:t>
        <a:bodyPr/>
        <a:lstStyle/>
        <a:p>
          <a:pPr algn="ctr"/>
          <a:endParaRPr lang="ru-RU"/>
        </a:p>
      </dgm:t>
    </dgm:pt>
    <dgm:pt modelId="{A654FFB1-B362-4CFB-9808-AF2F606FB319}">
      <dgm:prSet phldrT="[Текст]" custT="1"/>
      <dgm:spPr/>
      <dgm:t>
        <a:bodyPr/>
        <a:lstStyle/>
        <a:p>
          <a:pPr algn="ctr"/>
          <a:r>
            <a:rPr lang="ru-RU" sz="4200" baseline="0" smtClean="0"/>
            <a:t>Р</a:t>
          </a:r>
          <a:endParaRPr lang="ru-RU" sz="4200" baseline="0"/>
        </a:p>
      </dgm:t>
    </dgm:pt>
    <dgm:pt modelId="{4A298C12-9307-4B18-81EA-1E5D9F6E4F42}" type="parTrans" cxnId="{45E1A187-A7C3-4B2B-A959-26607B28440C}">
      <dgm:prSet/>
      <dgm:spPr/>
      <dgm:t>
        <a:bodyPr/>
        <a:lstStyle/>
        <a:p>
          <a:pPr algn="ctr"/>
          <a:endParaRPr lang="ru-RU"/>
        </a:p>
      </dgm:t>
    </dgm:pt>
    <dgm:pt modelId="{015D8287-67E1-4CA5-99EE-B7A43E85B23A}" type="sibTrans" cxnId="{45E1A187-A7C3-4B2B-A959-26607B28440C}">
      <dgm:prSet/>
      <dgm:spPr/>
      <dgm:t>
        <a:bodyPr/>
        <a:lstStyle/>
        <a:p>
          <a:pPr algn="ctr"/>
          <a:endParaRPr lang="ru-RU"/>
        </a:p>
      </dgm:t>
    </dgm:pt>
    <dgm:pt modelId="{DB598CF4-8115-44BE-8290-DADD9AB7184C}" type="pres">
      <dgm:prSet presAssocID="{C388AE46-4357-428A-A5D7-C59EC6C2AA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2EA3E9-E34A-48CF-99D2-C5A182293391}" type="pres">
      <dgm:prSet presAssocID="{409F3010-180B-40D5-81DE-BF02304CEC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7D1F7-6CAC-4A5B-9EE7-2FB31B32E40D}" type="pres">
      <dgm:prSet presAssocID="{4E3C53CD-BEEC-4FCB-BEB3-69EB3CD44D9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20D5580-6B39-4D8F-9721-D5A54494C2F6}" type="pres">
      <dgm:prSet presAssocID="{4E3C53CD-BEEC-4FCB-BEB3-69EB3CD44D9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733FE70-4C46-4C73-A08E-7EDF370B1F99}" type="pres">
      <dgm:prSet presAssocID="{93FAAD1D-5823-43C0-9F2D-D217F965F4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073FC-701B-4FEF-954A-8211C2F42B51}" type="pres">
      <dgm:prSet presAssocID="{D6F68E57-D843-4FB0-A699-B4FEB91B6E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9AE641F-9693-46A0-9235-63592FDE8BFE}" type="pres">
      <dgm:prSet presAssocID="{D6F68E57-D843-4FB0-A699-B4FEB91B6E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9164EFA-7FEA-4655-BF99-63D8F63BC670}" type="pres">
      <dgm:prSet presAssocID="{A654FFB1-B362-4CFB-9808-AF2F606FB319}" presName="node" presStyleLbl="node1" presStyleIdx="2" presStyleCnt="3" custRadScaleRad="99226" custRadScaleInc="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CB887-7DF6-45CE-B8C6-AC509AC00D8D}" type="pres">
      <dgm:prSet presAssocID="{015D8287-67E1-4CA5-99EE-B7A43E85B23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C7F691F-346D-4C82-9914-A775332FB010}" type="pres">
      <dgm:prSet presAssocID="{015D8287-67E1-4CA5-99EE-B7A43E85B23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32CCBBA-427C-4EF8-A6EB-FB7A10060845}" type="presOf" srcId="{409F3010-180B-40D5-81DE-BF02304CEC4E}" destId="{6A2EA3E9-E34A-48CF-99D2-C5A182293391}" srcOrd="0" destOrd="0" presId="urn:microsoft.com/office/officeart/2005/8/layout/cycle2"/>
    <dgm:cxn modelId="{EC304323-123A-4F99-89D1-913026428DED}" srcId="{C388AE46-4357-428A-A5D7-C59EC6C2AA0A}" destId="{93FAAD1D-5823-43C0-9F2D-D217F965F4A2}" srcOrd="1" destOrd="0" parTransId="{D2236BCB-9A21-4E2F-ABF5-F1E507D90B76}" sibTransId="{D6F68E57-D843-4FB0-A699-B4FEB91B6E72}"/>
    <dgm:cxn modelId="{34FA63C3-DBB0-4099-A8F3-3952F28EDD16}" type="presOf" srcId="{015D8287-67E1-4CA5-99EE-B7A43E85B23A}" destId="{CC7F691F-346D-4C82-9914-A775332FB010}" srcOrd="1" destOrd="0" presId="urn:microsoft.com/office/officeart/2005/8/layout/cycle2"/>
    <dgm:cxn modelId="{E88DE7F6-E18E-4F91-8EAC-0E095F688621}" type="presOf" srcId="{4E3C53CD-BEEC-4FCB-BEB3-69EB3CD44D93}" destId="{D727D1F7-6CAC-4A5B-9EE7-2FB31B32E40D}" srcOrd="0" destOrd="0" presId="urn:microsoft.com/office/officeart/2005/8/layout/cycle2"/>
    <dgm:cxn modelId="{98C25E13-9A2A-40BA-9C30-73663622DA83}" type="presOf" srcId="{C388AE46-4357-428A-A5D7-C59EC6C2AA0A}" destId="{DB598CF4-8115-44BE-8290-DADD9AB7184C}" srcOrd="0" destOrd="0" presId="urn:microsoft.com/office/officeart/2005/8/layout/cycle2"/>
    <dgm:cxn modelId="{6CA046FC-C99E-49F6-81BA-BA5551708B8A}" type="presOf" srcId="{A654FFB1-B362-4CFB-9808-AF2F606FB319}" destId="{E9164EFA-7FEA-4655-BF99-63D8F63BC670}" srcOrd="0" destOrd="0" presId="urn:microsoft.com/office/officeart/2005/8/layout/cycle2"/>
    <dgm:cxn modelId="{C44EC310-7DA5-40D4-A665-A59AA76FEBEF}" type="presOf" srcId="{D6F68E57-D843-4FB0-A699-B4FEB91B6E72}" destId="{59AE641F-9693-46A0-9235-63592FDE8BFE}" srcOrd="1" destOrd="0" presId="urn:microsoft.com/office/officeart/2005/8/layout/cycle2"/>
    <dgm:cxn modelId="{D990C4BC-2B4C-4C67-BC24-8023D62D4B64}" type="presOf" srcId="{D6F68E57-D843-4FB0-A699-B4FEB91B6E72}" destId="{1DF073FC-701B-4FEF-954A-8211C2F42B51}" srcOrd="0" destOrd="0" presId="urn:microsoft.com/office/officeart/2005/8/layout/cycle2"/>
    <dgm:cxn modelId="{563F14B0-C343-42DD-94E6-F990B781BC3E}" type="presOf" srcId="{4E3C53CD-BEEC-4FCB-BEB3-69EB3CD44D93}" destId="{F20D5580-6B39-4D8F-9721-D5A54494C2F6}" srcOrd="1" destOrd="0" presId="urn:microsoft.com/office/officeart/2005/8/layout/cycle2"/>
    <dgm:cxn modelId="{45E1A187-A7C3-4B2B-A959-26607B28440C}" srcId="{C388AE46-4357-428A-A5D7-C59EC6C2AA0A}" destId="{A654FFB1-B362-4CFB-9808-AF2F606FB319}" srcOrd="2" destOrd="0" parTransId="{4A298C12-9307-4B18-81EA-1E5D9F6E4F42}" sibTransId="{015D8287-67E1-4CA5-99EE-B7A43E85B23A}"/>
    <dgm:cxn modelId="{362B5720-856A-425A-A52C-34DAD2EA9049}" type="presOf" srcId="{015D8287-67E1-4CA5-99EE-B7A43E85B23A}" destId="{A23CB887-7DF6-45CE-B8C6-AC509AC00D8D}" srcOrd="0" destOrd="0" presId="urn:microsoft.com/office/officeart/2005/8/layout/cycle2"/>
    <dgm:cxn modelId="{886146EB-80C8-406B-B934-50C5DC564CAA}" srcId="{C388AE46-4357-428A-A5D7-C59EC6C2AA0A}" destId="{409F3010-180B-40D5-81DE-BF02304CEC4E}" srcOrd="0" destOrd="0" parTransId="{288A9B92-B6BB-4D7A-BD53-72F65B86B993}" sibTransId="{4E3C53CD-BEEC-4FCB-BEB3-69EB3CD44D93}"/>
    <dgm:cxn modelId="{21BE25B9-A1A2-425D-BA2E-E5F0D1C11806}" type="presOf" srcId="{93FAAD1D-5823-43C0-9F2D-D217F965F4A2}" destId="{A733FE70-4C46-4C73-A08E-7EDF370B1F99}" srcOrd="0" destOrd="0" presId="urn:microsoft.com/office/officeart/2005/8/layout/cycle2"/>
    <dgm:cxn modelId="{1CF82545-8D5F-48EE-A213-90ACFF8688D9}" type="presParOf" srcId="{DB598CF4-8115-44BE-8290-DADD9AB7184C}" destId="{6A2EA3E9-E34A-48CF-99D2-C5A182293391}" srcOrd="0" destOrd="0" presId="urn:microsoft.com/office/officeart/2005/8/layout/cycle2"/>
    <dgm:cxn modelId="{574778C0-040A-4DBC-9CA5-3C08DC433C8C}" type="presParOf" srcId="{DB598CF4-8115-44BE-8290-DADD9AB7184C}" destId="{D727D1F7-6CAC-4A5B-9EE7-2FB31B32E40D}" srcOrd="1" destOrd="0" presId="urn:microsoft.com/office/officeart/2005/8/layout/cycle2"/>
    <dgm:cxn modelId="{CFD981BE-6B23-4FFE-B97C-88887A66EA9E}" type="presParOf" srcId="{D727D1F7-6CAC-4A5B-9EE7-2FB31B32E40D}" destId="{F20D5580-6B39-4D8F-9721-D5A54494C2F6}" srcOrd="0" destOrd="0" presId="urn:microsoft.com/office/officeart/2005/8/layout/cycle2"/>
    <dgm:cxn modelId="{18E4DA64-DCF6-4280-BD85-CBEC916A95BA}" type="presParOf" srcId="{DB598CF4-8115-44BE-8290-DADD9AB7184C}" destId="{A733FE70-4C46-4C73-A08E-7EDF370B1F99}" srcOrd="2" destOrd="0" presId="urn:microsoft.com/office/officeart/2005/8/layout/cycle2"/>
    <dgm:cxn modelId="{16D49D28-1826-4301-A612-53748E22575C}" type="presParOf" srcId="{DB598CF4-8115-44BE-8290-DADD9AB7184C}" destId="{1DF073FC-701B-4FEF-954A-8211C2F42B51}" srcOrd="3" destOrd="0" presId="urn:microsoft.com/office/officeart/2005/8/layout/cycle2"/>
    <dgm:cxn modelId="{DEE93B05-DAA7-4869-8E23-7FD2403E89D8}" type="presParOf" srcId="{1DF073FC-701B-4FEF-954A-8211C2F42B51}" destId="{59AE641F-9693-46A0-9235-63592FDE8BFE}" srcOrd="0" destOrd="0" presId="urn:microsoft.com/office/officeart/2005/8/layout/cycle2"/>
    <dgm:cxn modelId="{4015CA2F-B41F-4C80-A396-75088A62D618}" type="presParOf" srcId="{DB598CF4-8115-44BE-8290-DADD9AB7184C}" destId="{E9164EFA-7FEA-4655-BF99-63D8F63BC670}" srcOrd="4" destOrd="0" presId="urn:microsoft.com/office/officeart/2005/8/layout/cycle2"/>
    <dgm:cxn modelId="{607D5ED4-A312-426F-94A9-F17A9769FBEF}" type="presParOf" srcId="{DB598CF4-8115-44BE-8290-DADD9AB7184C}" destId="{A23CB887-7DF6-45CE-B8C6-AC509AC00D8D}" srcOrd="5" destOrd="0" presId="urn:microsoft.com/office/officeart/2005/8/layout/cycle2"/>
    <dgm:cxn modelId="{9A59F879-2DF0-4D6C-B13C-4034022BB67B}" type="presParOf" srcId="{A23CB887-7DF6-45CE-B8C6-AC509AC00D8D}" destId="{CC7F691F-346D-4C82-9914-A775332FB010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7048B5-D942-4671-82DE-B4A2B8A52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4EB68-439E-4978-A05D-36B8B2B226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4DF54-159A-4433-A6A7-D6E967AF3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C430A69-3D7D-424F-8B1E-13E7839435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300F-7C8F-4B6C-B856-1DFC43963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31E4D-3C2A-434D-8182-6DD95C79A5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37E8D-C867-4F7F-8C65-C8C3340C5C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3980B-C74F-49B9-8BD1-75282B1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3D3AD-0FD1-4484-A6B7-FF154A0F4D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57A84DD-484B-4496-AB23-275D435573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D32C65-E736-4ECC-93C3-963D64B85C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63D135-DD5B-4E2F-A120-D82A4B8D0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2236783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071538" y="692150"/>
            <a:ext cx="6959625" cy="1522404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1003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CascadeUp">
              <a:avLst>
                <a:gd name="adj" fmla="val 9968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Газовые законы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500034" y="4000504"/>
            <a:ext cx="8240741" cy="23082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69"/>
              </a:avLst>
            </a:prstTxWarp>
          </a:bodyPr>
          <a:lstStyle/>
          <a:p>
            <a:pPr algn="ctr">
              <a:defRPr/>
            </a:pPr>
            <a:r>
              <a:rPr lang="ru-RU" sz="25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Всякая физическая</a:t>
            </a:r>
          </a:p>
          <a:p>
            <a:pPr algn="ctr">
              <a:defRPr/>
            </a:pPr>
            <a:r>
              <a:rPr lang="ru-RU" sz="25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      теория должна быть      </a:t>
            </a:r>
          </a:p>
          <a:p>
            <a:pPr algn="ctr">
              <a:defRPr/>
            </a:pPr>
            <a:r>
              <a:rPr lang="ru-RU" sz="25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математически красивой</a:t>
            </a:r>
            <a:r>
              <a:rPr lang="ru-RU" sz="25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25000"/>
                  </a:schemeClr>
                </a:solidFill>
                <a:latin typeface="Georgia" pitchFamily="18" charset="0"/>
              </a:rPr>
              <a:t>.</a:t>
            </a:r>
          </a:p>
          <a:p>
            <a:pPr algn="ctr">
              <a:defRPr/>
            </a:pPr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</a:rPr>
              <a:t>                        </a:t>
            </a:r>
            <a:r>
              <a:rPr lang="ru-RU" sz="2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Monotype Corsiva" pitchFamily="66" charset="0"/>
              </a:rPr>
              <a:t>М. Дирак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трелка вправо 20"/>
          <p:cNvSpPr/>
          <p:nvPr/>
        </p:nvSpPr>
        <p:spPr>
          <a:xfrm>
            <a:off x="500034" y="3929066"/>
            <a:ext cx="4500594" cy="2071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4143372" y="500042"/>
            <a:ext cx="4500594" cy="1571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857224" y="428604"/>
            <a:ext cx="3214710" cy="3214710"/>
            <a:chOff x="2143108" y="428604"/>
            <a:chExt cx="3214710" cy="3214710"/>
          </a:xfrm>
        </p:grpSpPr>
        <p:pic>
          <p:nvPicPr>
            <p:cNvPr id="4" name="Рисунок 3" descr="pV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3108" y="428604"/>
              <a:ext cx="3214710" cy="3214710"/>
            </a:xfrm>
            <a:prstGeom prst="rect">
              <a:avLst/>
            </a:prstGeom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2786050" y="1857364"/>
              <a:ext cx="2071702" cy="71438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643174" y="228599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smtClean="0">
                  <a:solidFill>
                    <a:schemeClr val="bg1"/>
                  </a:solidFill>
                </a:rPr>
                <a:t>2</a:t>
              </a:r>
              <a:endParaRPr lang="ru-RU" sz="1200" b="1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4876" y="157161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smtClean="0">
                  <a:solidFill>
                    <a:schemeClr val="bg1"/>
                  </a:solidFill>
                </a:rPr>
                <a:t>1</a:t>
              </a:r>
              <a:endParaRPr lang="ru-RU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0" y="928670"/>
            <a:ext cx="404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smtClean="0"/>
              <a:t>Как меняется температура газа при </a:t>
            </a:r>
            <a:br>
              <a:rPr lang="ru-RU" sz="1600" smtClean="0"/>
            </a:br>
            <a:r>
              <a:rPr lang="ru-RU" sz="1600" smtClean="0"/>
              <a:t>переходе из состояния 1 в состояние 2?</a:t>
            </a:r>
            <a:endParaRPr lang="ru-RU" sz="1600"/>
          </a:p>
        </p:txBody>
      </p:sp>
      <p:grpSp>
        <p:nvGrpSpPr>
          <p:cNvPr id="19" name="Группа 18"/>
          <p:cNvGrpSpPr/>
          <p:nvPr/>
        </p:nvGrpSpPr>
        <p:grpSpPr>
          <a:xfrm>
            <a:off x="5214942" y="2928934"/>
            <a:ext cx="3214710" cy="3214710"/>
            <a:chOff x="5214942" y="2928934"/>
            <a:chExt cx="3214710" cy="3214710"/>
          </a:xfrm>
        </p:grpSpPr>
        <p:pic>
          <p:nvPicPr>
            <p:cNvPr id="12" name="Рисунок 11" descr="pV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14942" y="2928934"/>
              <a:ext cx="3214710" cy="3214710"/>
            </a:xfrm>
            <a:prstGeom prst="rect">
              <a:avLst/>
            </a:prstGeom>
          </p:spPr>
        </p:pic>
        <p:sp>
          <p:nvSpPr>
            <p:cNvPr id="14" name="Прямоугольный треугольник 13"/>
            <p:cNvSpPr/>
            <p:nvPr/>
          </p:nvSpPr>
          <p:spPr>
            <a:xfrm>
              <a:off x="5929322" y="3786190"/>
              <a:ext cx="1928826" cy="1643074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3570" y="5286388"/>
              <a:ext cx="256994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smtClean="0">
                  <a:solidFill>
                    <a:schemeClr val="bg1"/>
                  </a:solidFill>
                </a:rPr>
                <a:t>В</a:t>
              </a:r>
              <a:endParaRPr lang="ru-RU" sz="1400" b="1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58148" y="5286388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smtClean="0">
                  <a:solidFill>
                    <a:schemeClr val="bg1"/>
                  </a:solidFill>
                </a:rPr>
                <a:t>А</a:t>
              </a:r>
              <a:endParaRPr lang="ru-RU" sz="1400" b="1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8" y="3500438"/>
              <a:ext cx="256994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smtClean="0">
                  <a:solidFill>
                    <a:schemeClr val="bg1"/>
                  </a:solidFill>
                </a:rPr>
                <a:t>С</a:t>
              </a:r>
              <a:endParaRPr lang="ru-RU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00034" y="4500570"/>
            <a:ext cx="3892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smtClean="0"/>
              <a:t>Что происходит с температурой газа</a:t>
            </a:r>
            <a:br>
              <a:rPr lang="ru-RU" sz="1400" smtClean="0"/>
            </a:br>
            <a:r>
              <a:rPr lang="ru-RU" sz="1400" smtClean="0"/>
              <a:t>при переходе из состояния А в состояние В,</a:t>
            </a:r>
            <a:br>
              <a:rPr lang="ru-RU" sz="1400" smtClean="0"/>
            </a:br>
            <a:r>
              <a:rPr lang="ru-RU" sz="1400" smtClean="0"/>
              <a:t> из  В  в  С  и  из С  в  А</a:t>
            </a:r>
            <a:r>
              <a:rPr lang="ru-RU" sz="1400" smtClean="0"/>
              <a:t>? (точки С и А </a:t>
            </a:r>
            <a:br>
              <a:rPr lang="ru-RU" sz="1400" smtClean="0"/>
            </a:br>
            <a:r>
              <a:rPr lang="ru-RU" sz="1400" smtClean="0"/>
              <a:t>расположены на одной изотерме)</a:t>
            </a:r>
            <a:endParaRPr lang="ru-RU" sz="1400"/>
          </a:p>
        </p:txBody>
      </p:sp>
      <p:sp>
        <p:nvSpPr>
          <p:cNvPr id="23" name="Полилиния 22"/>
          <p:cNvSpPr/>
          <p:nvPr/>
        </p:nvSpPr>
        <p:spPr>
          <a:xfrm>
            <a:off x="5786447" y="3143248"/>
            <a:ext cx="2410496" cy="2354039"/>
          </a:xfrm>
          <a:custGeom>
            <a:avLst/>
            <a:gdLst>
              <a:gd name="connsiteX0" fmla="*/ 0 w 2383972"/>
              <a:gd name="connsiteY0" fmla="*/ 0 h 2166257"/>
              <a:gd name="connsiteX1" fmla="*/ 272143 w 2383972"/>
              <a:gd name="connsiteY1" fmla="*/ 936171 h 2166257"/>
              <a:gd name="connsiteX2" fmla="*/ 805543 w 2383972"/>
              <a:gd name="connsiteY2" fmla="*/ 1567542 h 2166257"/>
              <a:gd name="connsiteX3" fmla="*/ 1763486 w 2383972"/>
              <a:gd name="connsiteY3" fmla="*/ 2013857 h 2166257"/>
              <a:gd name="connsiteX4" fmla="*/ 2383972 w 2383972"/>
              <a:gd name="connsiteY4" fmla="*/ 2166257 h 216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2" h="2166257">
                <a:moveTo>
                  <a:pt x="0" y="0"/>
                </a:moveTo>
                <a:cubicBezTo>
                  <a:pt x="68943" y="337457"/>
                  <a:pt x="137886" y="674914"/>
                  <a:pt x="272143" y="936171"/>
                </a:cubicBezTo>
                <a:cubicBezTo>
                  <a:pt x="406400" y="1197428"/>
                  <a:pt x="556986" y="1387928"/>
                  <a:pt x="805543" y="1567542"/>
                </a:cubicBezTo>
                <a:cubicBezTo>
                  <a:pt x="1054100" y="1747156"/>
                  <a:pt x="1500415" y="1914071"/>
                  <a:pt x="1763486" y="2013857"/>
                </a:cubicBezTo>
                <a:cubicBezTo>
                  <a:pt x="2026557" y="2113643"/>
                  <a:pt x="2205264" y="2139950"/>
                  <a:pt x="2383972" y="2166257"/>
                </a:cubicBezTo>
              </a:path>
            </a:pathLst>
          </a:cu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143636" y="3000372"/>
            <a:ext cx="2214578" cy="2214578"/>
          </a:xfrm>
          <a:custGeom>
            <a:avLst/>
            <a:gdLst>
              <a:gd name="connsiteX0" fmla="*/ 0 w 2383972"/>
              <a:gd name="connsiteY0" fmla="*/ 0 h 2166257"/>
              <a:gd name="connsiteX1" fmla="*/ 272143 w 2383972"/>
              <a:gd name="connsiteY1" fmla="*/ 936171 h 2166257"/>
              <a:gd name="connsiteX2" fmla="*/ 805543 w 2383972"/>
              <a:gd name="connsiteY2" fmla="*/ 1567542 h 2166257"/>
              <a:gd name="connsiteX3" fmla="*/ 1763486 w 2383972"/>
              <a:gd name="connsiteY3" fmla="*/ 2013857 h 2166257"/>
              <a:gd name="connsiteX4" fmla="*/ 2383972 w 2383972"/>
              <a:gd name="connsiteY4" fmla="*/ 2166257 h 216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2" h="2166257">
                <a:moveTo>
                  <a:pt x="0" y="0"/>
                </a:moveTo>
                <a:cubicBezTo>
                  <a:pt x="68943" y="337457"/>
                  <a:pt x="137886" y="674914"/>
                  <a:pt x="272143" y="936171"/>
                </a:cubicBezTo>
                <a:cubicBezTo>
                  <a:pt x="406400" y="1197428"/>
                  <a:pt x="556986" y="1387928"/>
                  <a:pt x="805543" y="1567542"/>
                </a:cubicBezTo>
                <a:cubicBezTo>
                  <a:pt x="1054100" y="1747156"/>
                  <a:pt x="1500415" y="1914071"/>
                  <a:pt x="1763486" y="2013857"/>
                </a:cubicBezTo>
                <a:cubicBezTo>
                  <a:pt x="2026557" y="2113643"/>
                  <a:pt x="2205264" y="2139950"/>
                  <a:pt x="2383972" y="2166257"/>
                </a:cubicBezTo>
              </a:path>
            </a:pathLst>
          </a:cu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786578" y="428625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D</a:t>
            </a:r>
            <a:endParaRPr lang="ru-RU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  <p:bldP spid="23" grpId="0" animBg="1"/>
      <p:bldP spid="18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642918"/>
            <a:ext cx="7459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/>
              <a:t>Как будет выглядеть график изотермического процесса в системе </a:t>
            </a:r>
            <a:r>
              <a:rPr lang="en-US" sz="1600" smtClean="0"/>
              <a:t> pT</a:t>
            </a:r>
            <a:r>
              <a:rPr lang="ru-RU" sz="1600" smtClean="0"/>
              <a:t>?   </a:t>
            </a:r>
            <a:r>
              <a:rPr lang="en-US" sz="1600" smtClean="0"/>
              <a:t>VT</a:t>
            </a:r>
            <a:r>
              <a:rPr lang="ru-RU" sz="1600" smtClean="0"/>
              <a:t>?</a:t>
            </a:r>
            <a:endParaRPr lang="ru-RU" sz="1600"/>
          </a:p>
        </p:txBody>
      </p:sp>
      <p:grpSp>
        <p:nvGrpSpPr>
          <p:cNvPr id="10" name="Группа 9"/>
          <p:cNvGrpSpPr/>
          <p:nvPr/>
        </p:nvGrpSpPr>
        <p:grpSpPr>
          <a:xfrm>
            <a:off x="1000100" y="2143116"/>
            <a:ext cx="3072628" cy="2570974"/>
            <a:chOff x="1285058" y="1286654"/>
            <a:chExt cx="2358248" cy="2001058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285720" y="2285992"/>
              <a:ext cx="200026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1285852" y="3286124"/>
              <a:ext cx="235745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072066" y="2143116"/>
            <a:ext cx="3072628" cy="2570974"/>
            <a:chOff x="1285058" y="1286654"/>
            <a:chExt cx="2358248" cy="2001058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85720" y="2285992"/>
              <a:ext cx="200026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285852" y="3286124"/>
              <a:ext cx="235745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14348" y="207167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p</a:t>
            </a:r>
            <a:endParaRPr lang="ru-RU" sz="1400"/>
          </a:p>
        </p:txBody>
      </p:sp>
      <p:sp>
        <p:nvSpPr>
          <p:cNvPr id="15" name="TextBox 14"/>
          <p:cNvSpPr txBox="1"/>
          <p:nvPr/>
        </p:nvSpPr>
        <p:spPr>
          <a:xfrm>
            <a:off x="3786182" y="471488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</a:t>
            </a:r>
            <a:endParaRPr lang="ru-RU" sz="1400"/>
          </a:p>
        </p:txBody>
      </p:sp>
      <p:sp>
        <p:nvSpPr>
          <p:cNvPr id="16" name="TextBox 15"/>
          <p:cNvSpPr txBox="1"/>
          <p:nvPr/>
        </p:nvSpPr>
        <p:spPr>
          <a:xfrm>
            <a:off x="7858148" y="471488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</a:t>
            </a:r>
            <a:endParaRPr lang="ru-RU" sz="1400"/>
          </a:p>
        </p:txBody>
      </p:sp>
      <p:sp>
        <p:nvSpPr>
          <p:cNvPr id="17" name="TextBox 16"/>
          <p:cNvSpPr txBox="1"/>
          <p:nvPr/>
        </p:nvSpPr>
        <p:spPr>
          <a:xfrm>
            <a:off x="4786314" y="214311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</a:t>
            </a:r>
            <a:endParaRPr lang="ru-RU" sz="140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1571604" y="3500438"/>
            <a:ext cx="1714512" cy="1588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858678" y="3499644"/>
            <a:ext cx="1714512" cy="1588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43042" y="5572140"/>
            <a:ext cx="5929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Почему график не должен касаться осей координат?</a:t>
            </a:r>
            <a:endParaRPr lang="ru-RU" sz="160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500042"/>
            <a:ext cx="61436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Изобарический процесс</a:t>
            </a:r>
            <a:endParaRPr lang="ru-RU" sz="3200" b="1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3357570" cy="447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4148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smtClean="0">
                <a:solidFill>
                  <a:srgbClr val="FFC000"/>
                </a:solidFill>
                <a:latin typeface="Monotype Corsiva" pitchFamily="66" charset="0"/>
              </a:rPr>
              <a:t/>
            </a:r>
            <a:br>
              <a:rPr lang="ru-RU" sz="4900" b="1" smtClean="0"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rgbClr val="FFC000"/>
                </a:solidFill>
                <a:latin typeface="Monotype Corsiva" pitchFamily="66" charset="0"/>
              </a:rPr>
              <a:t>Процесс в газе, </a:t>
            </a:r>
            <a:br>
              <a:rPr lang="ru-RU" sz="6000" b="1" smtClean="0"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rgbClr val="FFC000"/>
                </a:solidFill>
                <a:latin typeface="Monotype Corsiva" pitchFamily="66" charset="0"/>
              </a:rPr>
              <a:t>происходящий при неизменном  давлении</a:t>
            </a:r>
            <a:br>
              <a:rPr lang="ru-RU" sz="6000" b="1" smtClean="0"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rgbClr val="FFC000"/>
                </a:solidFill>
                <a:latin typeface="Monotype Corsiva" pitchFamily="66" charset="0"/>
              </a:rPr>
              <a:t>называется </a:t>
            </a:r>
            <a:r>
              <a:rPr lang="ru-RU" sz="6000" b="1" smtClean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Monotype Corsiva" pitchFamily="66" charset="0"/>
              </a:rPr>
              <a:t>изобарическим</a:t>
            </a:r>
            <a:br>
              <a:rPr lang="ru-RU" sz="6000" b="1" smtClean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Monotype Corsiva" pitchFamily="66" charset="0"/>
              </a:rPr>
            </a:br>
            <a:endParaRPr lang="ru-RU" sz="6000" b="1">
              <a:uFill>
                <a:solidFill>
                  <a:srgbClr val="FFC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071670" y="1714488"/>
          <a:ext cx="5000660" cy="1404440"/>
        </p:xfrm>
        <a:graphic>
          <a:graphicData uri="http://schemas.openxmlformats.org/presentationml/2006/ole">
            <p:oleObj spid="_x0000_s66562" name="Формула" r:id="rId3" imgW="1536480" imgH="431640" progId="Equation.3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66"/>
            <a:ext cx="8229600" cy="121444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Рассмотрим случай, когда   </a:t>
            </a:r>
            <a:r>
              <a:rPr lang="en-US" sz="2400" i="1" spc="-10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Arial" pitchFamily="34" charset="0"/>
              </a:rPr>
              <a:t>p</a:t>
            </a:r>
            <a:r>
              <a:rPr kumimoji="0" lang="en-US" sz="2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const  </a:t>
            </a:r>
            <a:r>
              <a:rPr kumimoji="0" lang="ru-RU" sz="2400" b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то есть  </a:t>
            </a:r>
            <a:r>
              <a:rPr kumimoji="0" lang="en-US" sz="2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1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 </a:t>
            </a:r>
            <a:r>
              <a:rPr kumimoji="0" lang="en-US" sz="2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13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24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en-US" sz="2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400" b="0" i="1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тогда   из                         следует,  что</a:t>
            </a:r>
            <a:endParaRPr kumimoji="0" lang="ru-RU" sz="2400" b="0" i="0" u="none" strike="noStrike" kern="1200" cap="none" spc="-100" normalizeH="0" baseline="0" noProof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Для  данной  массы  газа  отношение  </a:t>
            </a:r>
          </a:p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его  объёма  к   температуре  есть  величина  постоянная, </a:t>
            </a:r>
          </a:p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если  давление не меняется.</a:t>
            </a:r>
            <a:endParaRPr lang="ru-RU" sz="2800">
              <a:solidFill>
                <a:srgbClr val="FFFF00"/>
              </a:solidFill>
              <a:latin typeface="Monotype Corsiva" pitchFamily="66" charset="0"/>
            </a:endParaRPr>
          </a:p>
        </p:txBody>
      </p:sp>
      <p:graphicFrame>
        <p:nvGraphicFramePr>
          <p:cNvPr id="66563" name="Содержимое 3"/>
          <p:cNvGraphicFramePr>
            <a:graphicFrameLocks noChangeAspect="1"/>
          </p:cNvGraphicFramePr>
          <p:nvPr/>
        </p:nvGraphicFramePr>
        <p:xfrm>
          <a:off x="3643306" y="1000108"/>
          <a:ext cx="1403350" cy="701675"/>
        </p:xfrm>
        <a:graphic>
          <a:graphicData uri="http://schemas.openxmlformats.org/presentationml/2006/ole">
            <p:oleObj spid="_x0000_s66563" name="Формула" r:id="rId4" imgW="863280" imgH="431640" progId="Equation.3">
              <p:embed/>
            </p:oleObj>
          </a:graphicData>
        </a:graphic>
      </p:graphicFrame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143380"/>
            <a:ext cx="1725658" cy="20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трелка углом вверх 10"/>
          <p:cNvSpPr/>
          <p:nvPr/>
        </p:nvSpPr>
        <p:spPr>
          <a:xfrm>
            <a:off x="2428860" y="4500570"/>
            <a:ext cx="3214710" cy="164307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Закон Гей-Люссака</a:t>
            </a:r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2428860" y="4500570"/>
            <a:ext cx="2143140" cy="107157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2428860" y="4500570"/>
            <a:ext cx="1285884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428604"/>
            <a:ext cx="64294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График  изобарного процесса</a:t>
            </a:r>
            <a:endParaRPr lang="ru-RU" sz="28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00232" y="1071546"/>
          <a:ext cx="5230695" cy="781054"/>
        </p:xfrm>
        <a:graphic>
          <a:graphicData uri="http://schemas.openxmlformats.org/presentationml/2006/ole">
            <p:oleObj spid="_x0000_s72706" name="Формула" r:id="rId3" imgW="280656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2786058"/>
            <a:ext cx="2260555" cy="2868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mtClean="0"/>
              <a:t>Построим графики </a:t>
            </a:r>
            <a:br>
              <a:rPr lang="ru-RU" smtClean="0"/>
            </a:br>
            <a:r>
              <a:rPr lang="ru-RU" smtClean="0"/>
              <a:t>для 1 моля газа</a:t>
            </a:r>
          </a:p>
          <a:p>
            <a:pPr>
              <a:lnSpc>
                <a:spcPct val="150000"/>
              </a:lnSpc>
            </a:pPr>
            <a:r>
              <a:rPr lang="ru-RU" smtClean="0"/>
              <a:t>при давлениях</a:t>
            </a:r>
            <a:br>
              <a:rPr lang="ru-RU" smtClean="0"/>
            </a:br>
            <a:r>
              <a:rPr lang="ru-RU" smtClean="0"/>
              <a:t>р1 = 100 кПа</a:t>
            </a:r>
            <a:br>
              <a:rPr lang="ru-RU" smtClean="0"/>
            </a:br>
            <a:r>
              <a:rPr lang="ru-RU" smtClean="0"/>
              <a:t>р2 = 200 кПа</a:t>
            </a:r>
          </a:p>
          <a:p>
            <a:pPr>
              <a:lnSpc>
                <a:spcPct val="150000"/>
              </a:lnSpc>
            </a:pPr>
            <a:r>
              <a:rPr lang="ru-RU" smtClean="0"/>
              <a:t>Р3 = 400 кПа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/>
          </a:p>
        </p:txBody>
      </p:sp>
      <p:pic>
        <p:nvPicPr>
          <p:cNvPr id="6" name="Рисунок 5" descr="изобар 0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2143116"/>
            <a:ext cx="4071966" cy="4071966"/>
          </a:xfrm>
          <a:prstGeom prst="rect">
            <a:avLst/>
          </a:prstGeom>
        </p:spPr>
      </p:pic>
      <p:pic>
        <p:nvPicPr>
          <p:cNvPr id="7" name="Рисунок 6" descr="изобар 1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2143116"/>
            <a:ext cx="4071966" cy="4071966"/>
          </a:xfrm>
          <a:prstGeom prst="rect">
            <a:avLst/>
          </a:prstGeom>
        </p:spPr>
      </p:pic>
      <p:pic>
        <p:nvPicPr>
          <p:cNvPr id="8" name="Рисунок 7" descr="изобар 2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2143116"/>
            <a:ext cx="4048120" cy="4071966"/>
          </a:xfrm>
          <a:prstGeom prst="rect">
            <a:avLst/>
          </a:prstGeom>
        </p:spPr>
      </p:pic>
      <p:pic>
        <p:nvPicPr>
          <p:cNvPr id="9" name="Рисунок 8" descr="изобар 3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4810" y="2143116"/>
            <a:ext cx="4071966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00042"/>
            <a:ext cx="832792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smtClean="0"/>
              <a:t>Вывод:</a:t>
            </a:r>
          </a:p>
          <a:p>
            <a:endParaRPr lang="ru-RU" smtClean="0"/>
          </a:p>
          <a:p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График  изобарического  процесса  расположен  </a:t>
            </a:r>
            <a:r>
              <a:rPr lang="ru-RU" sz="2800" u="sng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тем  выше</a:t>
            </a:r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, </a:t>
            </a:r>
            <a:b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2800" u="sng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чем  меньше  </a:t>
            </a:r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давление, при котором протекает процесс.</a:t>
            </a:r>
            <a:endParaRPr lang="ru-RU" sz="280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714348" y="2357430"/>
            <a:ext cx="4222760" cy="3308173"/>
            <a:chOff x="714348" y="2357430"/>
            <a:chExt cx="4222760" cy="3308173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85786" y="2357430"/>
              <a:ext cx="4151322" cy="3308173"/>
              <a:chOff x="785786" y="2357430"/>
              <a:chExt cx="4151322" cy="3308173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rot="5400000" flipH="1" flipV="1">
                <a:off x="-392941" y="3893347"/>
                <a:ext cx="292895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1071538" y="5357826"/>
                <a:ext cx="378621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785786" y="2357430"/>
                <a:ext cx="3048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smtClean="0"/>
                  <a:t>V</a:t>
                </a:r>
                <a:endParaRPr lang="ru-RU" sz="140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643438" y="5357826"/>
                <a:ext cx="2936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smtClean="0"/>
                  <a:t>T</a:t>
                </a:r>
                <a:endParaRPr lang="ru-RU" sz="14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7224" y="5286388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smtClean="0"/>
                  <a:t>0</a:t>
                </a:r>
                <a:endParaRPr lang="ru-RU" sz="1400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 flipH="1" flipV="1">
                <a:off x="1071539" y="3000373"/>
                <a:ext cx="2286017" cy="1714513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1428728" y="3500439"/>
                <a:ext cx="2714644" cy="1643073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1571604" y="4429132"/>
              <a:ext cx="1857388" cy="1588"/>
            </a:xfrm>
            <a:prstGeom prst="line">
              <a:avLst/>
            </a:prstGeom>
            <a:ln>
              <a:solidFill>
                <a:schemeClr val="tx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1071538" y="3500438"/>
              <a:ext cx="142876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1071538" y="4500570"/>
              <a:ext cx="142876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14348" y="3357562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V</a:t>
              </a:r>
              <a:r>
                <a:rPr lang="en-US" sz="900" smtClean="0"/>
                <a:t>1</a:t>
              </a:r>
              <a:endParaRPr lang="ru-RU" sz="1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4348" y="4357694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V</a:t>
              </a:r>
              <a:r>
                <a:rPr lang="en-US" sz="900" smtClean="0"/>
                <a:t>2</a:t>
              </a:r>
              <a:endParaRPr lang="ru-RU" sz="14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8992" y="3429000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P</a:t>
              </a:r>
              <a:r>
                <a:rPr lang="en-US" sz="900" smtClean="0"/>
                <a:t>2</a:t>
              </a:r>
              <a:endParaRPr lang="ru-RU" sz="1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00298" y="2714620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P</a:t>
              </a:r>
              <a:r>
                <a:rPr lang="en-US" sz="900" smtClean="0"/>
                <a:t>1</a:t>
              </a:r>
              <a:endParaRPr lang="ru-RU" sz="14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5984" y="5357826"/>
              <a:ext cx="357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T</a:t>
              </a:r>
              <a:r>
                <a:rPr lang="en-US" sz="900" smtClean="0"/>
                <a:t>1</a:t>
              </a:r>
              <a:endParaRPr lang="ru-RU" sz="1400"/>
            </a:p>
          </p:txBody>
        </p:sp>
      </p:grp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3730" name="Формула" r:id="rId3" imgW="914400" imgH="2156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714876" y="2428868"/>
          <a:ext cx="3825505" cy="2500330"/>
        </p:xfrm>
        <a:graphic>
          <a:graphicData uri="http://schemas.openxmlformats.org/presentationml/2006/ole">
            <p:oleObj spid="_x0000_s73731" name="Формула" r:id="rId4" imgW="1942920" imgH="126972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14282" y="5929330"/>
            <a:ext cx="8715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smtClean="0"/>
              <a:t>При одинаковой температуре большему объёму соответствует меньшее давление и наоборот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28596" y="357166"/>
            <a:ext cx="3643338" cy="3643338"/>
            <a:chOff x="428596" y="357166"/>
            <a:chExt cx="3643338" cy="3643338"/>
          </a:xfrm>
        </p:grpSpPr>
        <p:pic>
          <p:nvPicPr>
            <p:cNvPr id="3" name="Рисунок 2" descr="изобар 0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596" y="357166"/>
              <a:ext cx="3643338" cy="3643338"/>
            </a:xfrm>
            <a:prstGeom prst="rect">
              <a:avLst/>
            </a:prstGeom>
          </p:spPr>
        </p:pic>
        <p:sp>
          <p:nvSpPr>
            <p:cNvPr id="4" name="Прямоугольный треугольник 3"/>
            <p:cNvSpPr/>
            <p:nvPr/>
          </p:nvSpPr>
          <p:spPr>
            <a:xfrm>
              <a:off x="1500166" y="1214422"/>
              <a:ext cx="1928826" cy="1857388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85852" y="100010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smtClean="0">
                  <a:solidFill>
                    <a:schemeClr val="bg1"/>
                  </a:solidFill>
                </a:rPr>
                <a:t>1</a:t>
              </a:r>
              <a:endParaRPr lang="ru-RU" sz="140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4414" y="300037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smtClean="0">
                  <a:solidFill>
                    <a:schemeClr val="bg1"/>
                  </a:solidFill>
                </a:rPr>
                <a:t>2</a:t>
              </a:r>
              <a:endParaRPr lang="ru-RU" sz="140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8992" y="300037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smtClean="0">
                  <a:solidFill>
                    <a:schemeClr val="bg1"/>
                  </a:solidFill>
                </a:rPr>
                <a:t>3</a:t>
              </a:r>
              <a:endParaRPr lang="ru-RU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929190" y="2714620"/>
            <a:ext cx="3643338" cy="3643338"/>
            <a:chOff x="4929190" y="2714620"/>
            <a:chExt cx="3643338" cy="3643338"/>
          </a:xfrm>
        </p:grpSpPr>
        <p:pic>
          <p:nvPicPr>
            <p:cNvPr id="9" name="Рисунок 8" descr="изобар 0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29190" y="2714620"/>
              <a:ext cx="3643338" cy="3643338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786446" y="3571876"/>
              <a:ext cx="1857388" cy="18573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Стрелка влево 10"/>
          <p:cNvSpPr/>
          <p:nvPr/>
        </p:nvSpPr>
        <p:spPr>
          <a:xfrm>
            <a:off x="4357686" y="500042"/>
            <a:ext cx="4143404" cy="20002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smtClean="0">
                <a:latin typeface="Arial" pitchFamily="34" charset="0"/>
                <a:cs typeface="Arial" pitchFamily="34" charset="0"/>
              </a:rPr>
              <a:t>Как  изменяется давление газа </a:t>
            </a:r>
            <a:br>
              <a:rPr lang="ru-RU" sz="1600" smtClean="0">
                <a:latin typeface="Arial" pitchFamily="34" charset="0"/>
                <a:cs typeface="Arial" pitchFamily="34" charset="0"/>
              </a:rPr>
            </a:br>
            <a:r>
              <a:rPr lang="ru-RU" sz="1600" smtClean="0">
                <a:latin typeface="Arial" pitchFamily="34" charset="0"/>
                <a:cs typeface="Arial" pitchFamily="34" charset="0"/>
              </a:rPr>
              <a:t>при переходе  1-2,  2-3,  3-1 ?</a:t>
            </a:r>
            <a:endParaRPr lang="ru-RU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71472" y="4143380"/>
            <a:ext cx="4143404" cy="2357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latin typeface="Arial" pitchFamily="34" charset="0"/>
                <a:cs typeface="Arial" pitchFamily="34" charset="0"/>
              </a:rPr>
              <a:t>Определите графически точки </a:t>
            </a:r>
            <a:br>
              <a:rPr lang="ru-RU" sz="1600" smtClean="0">
                <a:latin typeface="Arial" pitchFamily="34" charset="0"/>
                <a:cs typeface="Arial" pitchFamily="34" charset="0"/>
              </a:rPr>
            </a:br>
            <a:r>
              <a:rPr lang="ru-RU" sz="1600" smtClean="0">
                <a:latin typeface="Arial" pitchFamily="34" charset="0"/>
                <a:cs typeface="Arial" pitchFamily="34" charset="0"/>
              </a:rPr>
              <a:t>графика, которым соответствует</a:t>
            </a:r>
            <a:br>
              <a:rPr lang="ru-RU" sz="1600" smtClean="0">
                <a:latin typeface="Arial" pitchFamily="34" charset="0"/>
                <a:cs typeface="Arial" pitchFamily="34" charset="0"/>
              </a:rPr>
            </a:br>
            <a:r>
              <a:rPr lang="ru-RU" sz="1600" smtClean="0">
                <a:latin typeface="Arial" pitchFamily="34" charset="0"/>
                <a:cs typeface="Arial" pitchFamily="34" charset="0"/>
              </a:rPr>
              <a:t>наибольшее и наименьшее давление</a:t>
            </a:r>
            <a:endParaRPr lang="ru-RU" sz="1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8926" y="214290"/>
            <a:ext cx="3000396" cy="347642"/>
          </a:xfrm>
        </p:spPr>
        <p:txBody>
          <a:bodyPr>
            <a:normAutofit fontScale="90000"/>
          </a:bodyPr>
          <a:lstStyle/>
          <a:p>
            <a:r>
              <a:rPr lang="ru-RU" sz="1800" b="1" smtClean="0">
                <a:latin typeface="Arial" pitchFamily="34" charset="0"/>
                <a:cs typeface="Arial" pitchFamily="34" charset="0"/>
              </a:rPr>
              <a:t>Проверка  домашнего задания</a:t>
            </a:r>
            <a:endParaRPr lang="ru-RU" sz="18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роверка дз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642926"/>
            <a:ext cx="6000792" cy="60007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1500174"/>
            <a:ext cx="20002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smtClean="0">
                <a:latin typeface="Bookman Old Style" pitchFamily="18" charset="0"/>
              </a:rPr>
              <a:t>Вывод 1</a:t>
            </a:r>
            <a:endParaRPr lang="ru-RU" sz="1600" smtClean="0">
              <a:latin typeface="Bookman Old Style" pitchFamily="18" charset="0"/>
            </a:endParaRPr>
          </a:p>
          <a:p>
            <a:endParaRPr lang="ru-RU" sz="1600" i="1" u="sng" smtClean="0">
              <a:latin typeface="Bookman Old Style" pitchFamily="18" charset="0"/>
            </a:endParaRPr>
          </a:p>
          <a:p>
            <a:r>
              <a:rPr lang="ru-RU" sz="1400" smtClean="0">
                <a:cs typeface="Arial" pitchFamily="34" charset="0"/>
              </a:rPr>
              <a:t>При равном количестве вещества график  расположен тем выше, чем выше температура.</a:t>
            </a:r>
            <a:endParaRPr lang="ru-RU" sz="140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643314"/>
            <a:ext cx="217726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u="sng" smtClean="0">
                <a:latin typeface="Bookman Old Style" pitchFamily="18" charset="0"/>
              </a:rPr>
              <a:t>Вывод 2</a:t>
            </a:r>
          </a:p>
          <a:p>
            <a:endParaRPr lang="ru-RU" sz="1600" i="1" u="sng" smtClean="0">
              <a:latin typeface="Bookman Old Style" pitchFamily="18" charset="0"/>
            </a:endParaRPr>
          </a:p>
          <a:p>
            <a:r>
              <a:rPr lang="ru-RU" sz="1400" smtClean="0">
                <a:cs typeface="Arial" pitchFamily="34" charset="0"/>
              </a:rPr>
              <a:t>При одинаковой </a:t>
            </a:r>
            <a:br>
              <a:rPr lang="ru-RU" sz="1400" smtClean="0">
                <a:cs typeface="Arial" pitchFamily="34" charset="0"/>
              </a:rPr>
            </a:br>
            <a:r>
              <a:rPr lang="ru-RU" sz="1400" smtClean="0">
                <a:cs typeface="Arial" pitchFamily="34" charset="0"/>
              </a:rPr>
              <a:t>температуре график </a:t>
            </a:r>
            <a:br>
              <a:rPr lang="ru-RU" sz="1400" smtClean="0">
                <a:cs typeface="Arial" pitchFamily="34" charset="0"/>
              </a:rPr>
            </a:br>
            <a:r>
              <a:rPr lang="ru-RU" sz="1400" smtClean="0">
                <a:cs typeface="Arial" pitchFamily="34" charset="0"/>
              </a:rPr>
              <a:t>проходит  тем выше, </a:t>
            </a:r>
            <a:br>
              <a:rPr lang="ru-RU" sz="1400" smtClean="0">
                <a:cs typeface="Arial" pitchFamily="34" charset="0"/>
              </a:rPr>
            </a:br>
            <a:r>
              <a:rPr lang="ru-RU" sz="1400" smtClean="0">
                <a:cs typeface="Arial" pitchFamily="34" charset="0"/>
              </a:rPr>
              <a:t>чем больше количество</a:t>
            </a:r>
            <a:br>
              <a:rPr lang="ru-RU" sz="1400" smtClean="0">
                <a:cs typeface="Arial" pitchFamily="34" charset="0"/>
              </a:rPr>
            </a:br>
            <a:r>
              <a:rPr lang="ru-RU" sz="1400" smtClean="0">
                <a:cs typeface="Arial" pitchFamily="34" charset="0"/>
              </a:rPr>
              <a:t>вещества.</a:t>
            </a:r>
            <a:endParaRPr lang="ru-RU" sz="14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571612"/>
            <a:ext cx="8229600" cy="2643206"/>
          </a:xfrm>
        </p:spPr>
        <p:txBody>
          <a:bodyPr/>
          <a:lstStyle/>
          <a:p>
            <a:pPr algn="ctr">
              <a:buNone/>
            </a:pPr>
            <a:r>
              <a:rPr lang="ru-RU" sz="3000" smtClean="0"/>
              <a:t>   </a:t>
            </a:r>
            <a:r>
              <a:rPr lang="en-US" sz="3000" smtClean="0"/>
              <a:t>- </a:t>
            </a:r>
            <a:r>
              <a:rPr lang="ru-RU" sz="3000" smtClean="0"/>
              <a:t>процессы изменения состояния газов так, что один из трех макроскопических параметров (объем, давление, температура) остается постоянным, а два других параметра при этом изменяются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2071670" y="500042"/>
            <a:ext cx="500066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0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</a:rPr>
              <a:t>Изопроцессы</a:t>
            </a:r>
            <a:endParaRPr lang="ru-RU" sz="50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71736" y="4000504"/>
          <a:ext cx="407196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785794"/>
            <a:ext cx="8229600" cy="904875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Уравнение Клапейрона</a:t>
            </a:r>
            <a:endParaRPr lang="ru-RU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2071678"/>
          <a:ext cx="3751286" cy="2057157"/>
        </p:xfrm>
        <a:graphic>
          <a:graphicData uri="http://schemas.openxmlformats.org/presentationml/2006/ole">
            <p:oleObj spid="_x0000_s47106" name="Формула" r:id="rId3" imgW="78732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7356" y="471488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en-US" sz="40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 = const !!!</a:t>
            </a:r>
            <a:endParaRPr lang="ru-RU" sz="40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857232"/>
            <a:ext cx="67067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Изотермический</a:t>
            </a:r>
          </a:p>
          <a:p>
            <a:pPr algn="ctr"/>
            <a:r>
              <a:rPr lang="ru-RU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процесс</a:t>
            </a:r>
            <a:endParaRPr lang="ru-RU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CANDE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928934"/>
            <a:ext cx="4135438" cy="3101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857364"/>
            <a:ext cx="68580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smtClean="0">
                <a:solidFill>
                  <a:srgbClr val="FFC000"/>
                </a:solidFill>
                <a:latin typeface="Monotype Corsiva" pitchFamily="66" charset="0"/>
              </a:rPr>
              <a:t>Процесс в газе, </a:t>
            </a:r>
            <a:br>
              <a:rPr lang="ru-RU" sz="4400" smtClean="0"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4400" smtClean="0">
                <a:solidFill>
                  <a:srgbClr val="FFC000"/>
                </a:solidFill>
                <a:latin typeface="Monotype Corsiva" pitchFamily="66" charset="0"/>
              </a:rPr>
              <a:t>происходящий при неизменной температуре</a:t>
            </a:r>
            <a:br>
              <a:rPr lang="ru-RU" sz="4400" smtClean="0"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4400" smtClean="0">
                <a:solidFill>
                  <a:srgbClr val="FFC000"/>
                </a:solidFill>
                <a:latin typeface="Monotype Corsiva" pitchFamily="66" charset="0"/>
              </a:rPr>
              <a:t>называется </a:t>
            </a:r>
            <a:r>
              <a:rPr lang="ru-RU" sz="4400" u="sng" smtClean="0">
                <a:solidFill>
                  <a:srgbClr val="FFC000"/>
                </a:solidFill>
                <a:latin typeface="Monotype Corsiva" pitchFamily="66" charset="0"/>
              </a:rPr>
              <a:t>изотермическим</a:t>
            </a:r>
            <a:endParaRPr lang="ru-RU" sz="4400" u="sng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00100" y="1928802"/>
          <a:ext cx="7075531" cy="785818"/>
        </p:xfrm>
        <a:graphic>
          <a:graphicData uri="http://schemas.openxmlformats.org/presentationml/2006/ole">
            <p:oleObj spid="_x0000_s46083" name="Формула" r:id="rId3" imgW="1942920" imgH="21564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44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Рассмотрим случай, когда                                   , 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smtClean="0">
                <a:latin typeface="Arial" pitchFamily="34" charset="0"/>
                <a:cs typeface="Arial" pitchFamily="34" charset="0"/>
              </a:rPr>
            </a:br>
            <a:r>
              <a:rPr lang="ru-RU" sz="2400" smtClean="0">
                <a:latin typeface="Arial" pitchFamily="34" charset="0"/>
                <a:cs typeface="Arial" pitchFamily="34" charset="0"/>
              </a:rPr>
              <a:t>тогда   из                          следует,  что</a:t>
            </a: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14750" y="571480"/>
            <a:ext cx="3677132" cy="1130320"/>
            <a:chOff x="3714750" y="571480"/>
            <a:chExt cx="3677132" cy="1130320"/>
          </a:xfrm>
        </p:grpSpPr>
        <p:graphicFrame>
          <p:nvGraphicFramePr>
            <p:cNvPr id="4" name="Содержимое 3"/>
            <p:cNvGraphicFramePr>
              <a:graphicFrameLocks noChangeAspect="1"/>
            </p:cNvGraphicFramePr>
            <p:nvPr>
              <p:ph idx="1"/>
            </p:nvPr>
          </p:nvGraphicFramePr>
          <p:xfrm flipV="1">
            <a:off x="3714750" y="1000125"/>
            <a:ext cx="1403350" cy="701675"/>
          </p:xfrm>
          <a:graphic>
            <a:graphicData uri="http://schemas.openxmlformats.org/presentationml/2006/ole">
              <p:oleObj spid="_x0000_s46082" name="Формула" r:id="rId4" imgW="863280" imgH="431640" progId="Equation.3">
                <p:embed/>
              </p:oleObj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5214942" y="571480"/>
            <a:ext cx="2176940" cy="393702"/>
          </p:xfrm>
          <a:graphic>
            <a:graphicData uri="http://schemas.openxmlformats.org/presentationml/2006/ole">
              <p:oleObj spid="_x0000_s46084" name="Формула" r:id="rId5" imgW="1193760" imgH="215640" progId="Equation.3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357158" y="3000372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Для  данной  массы  газа  произведение  </a:t>
            </a:r>
          </a:p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его  давления  на  объём  есть  величина  постоянная, </a:t>
            </a:r>
          </a:p>
          <a:p>
            <a:pPr algn="ctr"/>
            <a:r>
              <a:rPr lang="ru-RU" sz="2800" b="1" smtClean="0">
                <a:solidFill>
                  <a:srgbClr val="FFFF00"/>
                </a:solidFill>
                <a:latin typeface="Monotype Corsiva" pitchFamily="66" charset="0"/>
              </a:rPr>
              <a:t>если  температура не меняется.</a:t>
            </a:r>
            <a:endParaRPr lang="ru-RU" sz="280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2000232" y="4572008"/>
            <a:ext cx="4929222" cy="1857388"/>
          </a:xfrm>
          <a:prstGeom prst="upArrow">
            <a:avLst>
              <a:gd name="adj1" fmla="val 61341"/>
              <a:gd name="adj2" fmla="val 50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smtClean="0"/>
              <a:t>Закон </a:t>
            </a:r>
          </a:p>
          <a:p>
            <a:pPr algn="ctr"/>
            <a:r>
              <a:rPr lang="ru-RU" sz="2400" smtClean="0"/>
              <a:t>Бойля-Мариотта</a:t>
            </a:r>
            <a:endParaRPr lang="ru-RU" sz="2400"/>
          </a:p>
        </p:txBody>
      </p:sp>
      <p:pic>
        <p:nvPicPr>
          <p:cNvPr id="9" name="Рисунок 8" descr="Эдме Мариотт.jpg"/>
          <p:cNvPicPr>
            <a:picLocks noChangeAspect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>
          <a:xfrm>
            <a:off x="357158" y="4143381"/>
            <a:ext cx="1594496" cy="1928826"/>
          </a:xfrm>
          <a:prstGeom prst="rect">
            <a:avLst/>
          </a:prstGeom>
        </p:spPr>
      </p:pic>
      <p:pic>
        <p:nvPicPr>
          <p:cNvPr id="10" name="Рисунок 9" descr="мариотт.jpg"/>
          <p:cNvPicPr>
            <a:picLocks noChangeAspect="1"/>
          </p:cNvPicPr>
          <p:nvPr/>
        </p:nvPicPr>
        <p:blipFill>
          <a:blip r:embed="rId7">
            <a:lum bright="-9000" contrast="16000"/>
          </a:blip>
          <a:stretch>
            <a:fillRect/>
          </a:stretch>
        </p:blipFill>
        <p:spPr>
          <a:xfrm>
            <a:off x="7000892" y="4071942"/>
            <a:ext cx="1377733" cy="19288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0034" y="6072206"/>
            <a:ext cx="133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smtClean="0"/>
              <a:t>Роберт Бойль</a:t>
            </a:r>
            <a:endParaRPr lang="ru-RU" sz="1400"/>
          </a:p>
        </p:txBody>
      </p:sp>
      <p:sp>
        <p:nvSpPr>
          <p:cNvPr id="14" name="TextBox 13"/>
          <p:cNvSpPr txBox="1"/>
          <p:nvPr/>
        </p:nvSpPr>
        <p:spPr>
          <a:xfrm>
            <a:off x="7000892" y="6000768"/>
            <a:ext cx="1295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smtClean="0"/>
              <a:t>Эдм Мариотт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3" grpId="1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аготовка50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857364"/>
            <a:ext cx="4572032" cy="4500594"/>
          </a:xfrm>
          <a:prstGeom prst="rect">
            <a:avLst/>
          </a:prstGeom>
        </p:spPr>
      </p:pic>
      <p:pic>
        <p:nvPicPr>
          <p:cNvPr id="14" name="Рисунок 13" descr="заготовка400K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1857364"/>
            <a:ext cx="4572032" cy="4502758"/>
          </a:xfrm>
          <a:prstGeom prst="rect">
            <a:avLst/>
          </a:prstGeom>
        </p:spPr>
      </p:pic>
      <p:pic>
        <p:nvPicPr>
          <p:cNvPr id="15" name="Рисунок 14" descr="заготовка300K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1857364"/>
            <a:ext cx="4572032" cy="4500594"/>
          </a:xfrm>
          <a:prstGeom prst="rect">
            <a:avLst/>
          </a:prstGeom>
        </p:spPr>
      </p:pic>
      <p:pic>
        <p:nvPicPr>
          <p:cNvPr id="16" name="Рисунок 15" descr="заготовка200K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1857364"/>
            <a:ext cx="4572032" cy="4500594"/>
          </a:xfrm>
          <a:prstGeom prst="rect">
            <a:avLst/>
          </a:prstGeom>
        </p:spPr>
      </p:pic>
      <p:pic>
        <p:nvPicPr>
          <p:cNvPr id="17" name="Рисунок 16" descr="заготовка100K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1857364"/>
            <a:ext cx="4572032" cy="4500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14414" y="357166"/>
            <a:ext cx="681170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График изотермического процесса</a:t>
            </a:r>
            <a:endParaRPr lang="ru-RU" sz="28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071670" y="857232"/>
          <a:ext cx="5148186" cy="696916"/>
        </p:xfrm>
        <a:graphic>
          <a:graphicData uri="http://schemas.openxmlformats.org/presentationml/2006/ole">
            <p:oleObj spid="_x0000_s63490" name="Формула" r:id="rId8" imgW="290808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2428868"/>
            <a:ext cx="238405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smtClean="0"/>
              <a:t>Рассмотрим  1 моль </a:t>
            </a:r>
          </a:p>
          <a:p>
            <a:pPr algn="ctr"/>
            <a:r>
              <a:rPr lang="ru-RU" sz="1400" smtClean="0"/>
              <a:t>гелия  и построим </a:t>
            </a:r>
            <a:br>
              <a:rPr lang="ru-RU" sz="1400" smtClean="0"/>
            </a:br>
            <a:r>
              <a:rPr lang="ru-RU" sz="1400" smtClean="0"/>
              <a:t>график зависимости</a:t>
            </a:r>
            <a:br>
              <a:rPr lang="ru-RU" sz="1400" smtClean="0"/>
            </a:br>
            <a:r>
              <a:rPr lang="ru-RU" sz="1400" smtClean="0"/>
              <a:t>давления от объёма</a:t>
            </a:r>
            <a:br>
              <a:rPr lang="ru-RU" sz="1400" smtClean="0"/>
            </a:br>
            <a:r>
              <a:rPr lang="ru-RU" sz="1400" smtClean="0"/>
              <a:t>при разных температурах:</a:t>
            </a:r>
          </a:p>
          <a:p>
            <a:endParaRPr lang="ru-RU" sz="1400" smtClean="0"/>
          </a:p>
          <a:p>
            <a:pPr algn="ctr"/>
            <a:r>
              <a:rPr lang="ru-RU" sz="1400" smtClean="0"/>
              <a:t>Т</a:t>
            </a:r>
            <a:r>
              <a:rPr lang="ru-RU" sz="1000" smtClean="0"/>
              <a:t>1</a:t>
            </a:r>
            <a:r>
              <a:rPr lang="ru-RU" sz="1400" smtClean="0"/>
              <a:t> = 400 К</a:t>
            </a:r>
          </a:p>
          <a:p>
            <a:endParaRPr lang="ru-RU" sz="1400" smtClean="0"/>
          </a:p>
          <a:p>
            <a:pPr algn="ctr"/>
            <a:r>
              <a:rPr lang="ru-RU" sz="1400" smtClean="0"/>
              <a:t>Т</a:t>
            </a:r>
            <a:r>
              <a:rPr lang="ru-RU" sz="1000" smtClean="0"/>
              <a:t>2</a:t>
            </a:r>
            <a:r>
              <a:rPr lang="ru-RU" sz="1400" smtClean="0"/>
              <a:t> = 300 К</a:t>
            </a:r>
          </a:p>
          <a:p>
            <a:endParaRPr lang="ru-RU" sz="1400" smtClean="0"/>
          </a:p>
          <a:p>
            <a:pPr algn="ctr"/>
            <a:r>
              <a:rPr lang="ru-RU" sz="1400" smtClean="0"/>
              <a:t>Т</a:t>
            </a:r>
            <a:r>
              <a:rPr lang="ru-RU" sz="1000" smtClean="0"/>
              <a:t>3</a:t>
            </a:r>
            <a:r>
              <a:rPr lang="ru-RU" sz="1400" smtClean="0"/>
              <a:t> = 200 К</a:t>
            </a:r>
          </a:p>
          <a:p>
            <a:endParaRPr lang="ru-RU" sz="1400" smtClean="0"/>
          </a:p>
          <a:p>
            <a:pPr algn="ctr"/>
            <a:r>
              <a:rPr lang="ru-RU" sz="1400" smtClean="0"/>
              <a:t>Т</a:t>
            </a:r>
            <a:r>
              <a:rPr lang="ru-RU" sz="1000" smtClean="0"/>
              <a:t>4</a:t>
            </a:r>
            <a:r>
              <a:rPr lang="ru-RU" sz="1400" smtClean="0"/>
              <a:t> = 100 К</a:t>
            </a:r>
            <a:endParaRPr lang="ru-RU" sz="1400"/>
          </a:p>
        </p:txBody>
      </p:sp>
      <p:sp>
        <p:nvSpPr>
          <p:cNvPr id="18" name="TextBox 17"/>
          <p:cNvSpPr txBox="1"/>
          <p:nvPr/>
        </p:nvSpPr>
        <p:spPr>
          <a:xfrm>
            <a:off x="6072198" y="2500306"/>
            <a:ext cx="21547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u="sng" smtClean="0">
                <a:solidFill>
                  <a:srgbClr val="002060"/>
                </a:solidFill>
              </a:rPr>
              <a:t>ИЗОТЕРМЫ </a:t>
            </a:r>
            <a:r>
              <a:rPr lang="ru-RU" sz="1100" smtClean="0">
                <a:solidFill>
                  <a:srgbClr val="002060"/>
                </a:solidFill>
              </a:rPr>
              <a:t>  1 моля  гелия  </a:t>
            </a:r>
            <a:br>
              <a:rPr lang="ru-RU" sz="1100" smtClean="0">
                <a:solidFill>
                  <a:srgbClr val="002060"/>
                </a:solidFill>
              </a:rPr>
            </a:br>
            <a:r>
              <a:rPr lang="ru-RU" sz="1100" smtClean="0">
                <a:solidFill>
                  <a:srgbClr val="002060"/>
                </a:solidFill>
              </a:rPr>
              <a:t>при  различных температурах</a:t>
            </a:r>
            <a:endParaRPr lang="ru-RU" sz="1100" u="sng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178592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smtClean="0">
                <a:solidFill>
                  <a:schemeClr val="bg1"/>
                </a:solidFill>
              </a:rPr>
              <a:t>р</a:t>
            </a: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58214" y="607220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</a:rPr>
              <a:t>V</a:t>
            </a:r>
            <a:endParaRPr lang="ru-RU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00042"/>
            <a:ext cx="844814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smtClean="0"/>
              <a:t>Вывод:</a:t>
            </a:r>
          </a:p>
          <a:p>
            <a:endParaRPr lang="ru-RU" smtClean="0"/>
          </a:p>
          <a:p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График  изотермического  процесса  расположен  </a:t>
            </a:r>
            <a:r>
              <a:rPr lang="ru-RU" sz="2800" u="sng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тем  выше</a:t>
            </a:r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, </a:t>
            </a:r>
            <a:b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2800" u="sng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чем  выше </a:t>
            </a:r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температура, при которой протекает процесс.</a:t>
            </a:r>
            <a:endParaRPr lang="ru-RU" sz="280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7143800" cy="423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864</TotalTime>
  <Words>255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Бумажная</vt:lpstr>
      <vt:lpstr>Формула</vt:lpstr>
      <vt:lpstr>Слайд 1</vt:lpstr>
      <vt:lpstr>Проверка  домашнего задания</vt:lpstr>
      <vt:lpstr>Слайд 3</vt:lpstr>
      <vt:lpstr>Уравнение Клапейрона</vt:lpstr>
      <vt:lpstr>Слайд 5</vt:lpstr>
      <vt:lpstr>Слайд 6</vt:lpstr>
      <vt:lpstr>Рассмотрим случай, когда                                   ,  тогда   из                          следует,  что</vt:lpstr>
      <vt:lpstr>Слайд 8</vt:lpstr>
      <vt:lpstr>Слайд 9</vt:lpstr>
      <vt:lpstr>Слайд 10</vt:lpstr>
      <vt:lpstr>Слайд 11</vt:lpstr>
      <vt:lpstr>Слайд 12</vt:lpstr>
      <vt:lpstr> Процесс в газе,  происходящий при неизменном  давлении называется изобарическим </vt:lpstr>
      <vt:lpstr>Слайд 14</vt:lpstr>
      <vt:lpstr>Слайд 15</vt:lpstr>
      <vt:lpstr>Слайд 16</vt:lpstr>
      <vt:lpstr>Слайд 17</vt:lpstr>
    </vt:vector>
  </TitlesOfParts>
  <Company>Дедовичская школа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Петрова</dc:creator>
  <cp:lastModifiedBy>Alex</cp:lastModifiedBy>
  <cp:revision>81</cp:revision>
  <dcterms:created xsi:type="dcterms:W3CDTF">2007-01-14T08:46:31Z</dcterms:created>
  <dcterms:modified xsi:type="dcterms:W3CDTF">2009-11-29T10:44:12Z</dcterms:modified>
</cp:coreProperties>
</file>