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FF0000"/>
    <a:srgbClr val="1C210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62" autoAdjust="0"/>
    <p:restoredTop sz="94660"/>
  </p:normalViewPr>
  <p:slideViewPr>
    <p:cSldViewPr>
      <p:cViewPr varScale="1">
        <p:scale>
          <a:sx n="69" d="100"/>
          <a:sy n="69" d="100"/>
        </p:scale>
        <p:origin x="-5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FF1DD-1893-4F2C-BDBB-50C31742F1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B87D14-6354-4EDC-BFE9-F9A6D606DC9E}">
      <dgm:prSet custT="1"/>
      <dgm:spPr/>
      <dgm:t>
        <a:bodyPr/>
        <a:lstStyle/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/>
        </a:p>
        <a:p>
          <a:pPr algn="ctr" rtl="0"/>
          <a:endParaRPr lang="ru-RU" sz="3600" dirty="0" smtClean="0">
            <a:solidFill>
              <a:srgbClr val="FFFF00"/>
            </a:solidFill>
          </a:endParaRPr>
        </a:p>
        <a:p>
          <a:pPr algn="ctr" rtl="0"/>
          <a:r>
            <a:rPr lang="ru-RU" sz="3600" dirty="0" smtClean="0">
              <a:solidFill>
                <a:srgbClr val="FFFF00"/>
              </a:solidFill>
            </a:rPr>
            <a:t>Общие проблемные задачи</a:t>
          </a:r>
        </a:p>
        <a:p>
          <a:pPr algn="ctr" rtl="0"/>
          <a:r>
            <a:rPr lang="ru-RU" sz="2400" dirty="0" smtClean="0">
              <a:solidFill>
                <a:srgbClr val="FFFF00"/>
              </a:solidFill>
            </a:rPr>
            <a:t>1.Ограничить беспредметные крики на площадке</a:t>
          </a:r>
        </a:p>
        <a:p>
          <a:pPr algn="l" rtl="0"/>
          <a:r>
            <a:rPr lang="ru-RU" sz="2400" dirty="0" smtClean="0">
              <a:solidFill>
                <a:srgbClr val="FFFF00"/>
              </a:solidFill>
            </a:rPr>
            <a:t>2.Установить только «рабочий» шум</a:t>
          </a:r>
        </a:p>
        <a:p>
          <a:pPr algn="l" rtl="0"/>
          <a:r>
            <a:rPr lang="ru-RU" sz="2400" dirty="0" smtClean="0">
              <a:solidFill>
                <a:srgbClr val="FFFF00"/>
              </a:solidFill>
            </a:rPr>
            <a:t>3.Ограничить бестолковую :беготню и борьбу за     мяч.</a:t>
          </a:r>
        </a:p>
        <a:p>
          <a:pPr algn="l" rtl="0"/>
          <a:endParaRPr lang="ru-RU" sz="3600" dirty="0"/>
        </a:p>
      </dgm:t>
    </dgm:pt>
    <dgm:pt modelId="{64BBEA7B-2968-401B-B451-ED1C8518B248}" type="sibTrans" cxnId="{2C036A0E-6792-42DA-9074-CB788AED99E2}">
      <dgm:prSet/>
      <dgm:spPr/>
      <dgm:t>
        <a:bodyPr/>
        <a:lstStyle/>
        <a:p>
          <a:endParaRPr lang="ru-RU"/>
        </a:p>
      </dgm:t>
    </dgm:pt>
    <dgm:pt modelId="{02AC6113-DD0E-4B2B-AC27-ABDA5BF38B00}" type="parTrans" cxnId="{2C036A0E-6792-42DA-9074-CB788AED99E2}">
      <dgm:prSet/>
      <dgm:spPr/>
      <dgm:t>
        <a:bodyPr/>
        <a:lstStyle/>
        <a:p>
          <a:endParaRPr lang="ru-RU"/>
        </a:p>
      </dgm:t>
    </dgm:pt>
    <dgm:pt modelId="{68BD645F-9E01-4780-A5CF-BFF73EB0DAA4}" type="pres">
      <dgm:prSet presAssocID="{B7DFF1DD-1893-4F2C-BDBB-50C31742F1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90442-ADBD-4E49-9763-2700CC28769A}" type="pres">
      <dgm:prSet presAssocID="{CCB87D14-6354-4EDC-BFE9-F9A6D606DC9E}" presName="parentText" presStyleLbl="node1" presStyleIdx="0" presStyleCnt="1" custScaleY="129427" custLinFactNeighborX="911" custLinFactNeighborY="-63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40D1A-67F5-463D-B640-DB12C4F26D84}" type="presOf" srcId="{B7DFF1DD-1893-4F2C-BDBB-50C31742F1B8}" destId="{68BD645F-9E01-4780-A5CF-BFF73EB0DAA4}" srcOrd="0" destOrd="0" presId="urn:microsoft.com/office/officeart/2005/8/layout/vList2"/>
    <dgm:cxn modelId="{2C036A0E-6792-42DA-9074-CB788AED99E2}" srcId="{B7DFF1DD-1893-4F2C-BDBB-50C31742F1B8}" destId="{CCB87D14-6354-4EDC-BFE9-F9A6D606DC9E}" srcOrd="0" destOrd="0" parTransId="{02AC6113-DD0E-4B2B-AC27-ABDA5BF38B00}" sibTransId="{64BBEA7B-2968-401B-B451-ED1C8518B248}"/>
    <dgm:cxn modelId="{C5B55BBC-48AC-4878-9650-DEF103D2732C}" type="presOf" srcId="{CCB87D14-6354-4EDC-BFE9-F9A6D606DC9E}" destId="{82790442-ADBD-4E49-9763-2700CC28769A}" srcOrd="0" destOrd="0" presId="urn:microsoft.com/office/officeart/2005/8/layout/vList2"/>
    <dgm:cxn modelId="{AA7897EE-2398-41F5-8F36-AE5284BF9188}" type="presParOf" srcId="{68BD645F-9E01-4780-A5CF-BFF73EB0DAA4}" destId="{82790442-ADBD-4E49-9763-2700CC28769A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88614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6" y="-156278"/>
            <a:ext cx="9364061" cy="70142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929066"/>
            <a:ext cx="500066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000504"/>
            <a:ext cx="8286776" cy="200026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u="sng" dirty="0" smtClean="0">
                <a:solidFill>
                  <a:srgbClr val="002060"/>
                </a:solidFill>
              </a:rPr>
              <a:t>муниципальной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бюджетной  образовательной организации  гимназии </a:t>
            </a:r>
            <a:r>
              <a:rPr lang="ru-RU" sz="1800" b="1" i="1" u="sng" dirty="0" smtClean="0">
                <a:solidFill>
                  <a:srgbClr val="002060"/>
                </a:solidFill>
              </a:rPr>
              <a:t>№</a:t>
            </a:r>
            <a:r>
              <a:rPr lang="ru-RU" sz="3600" b="1" i="1" u="sng" dirty="0" smtClean="0">
                <a:solidFill>
                  <a:srgbClr val="002060"/>
                </a:solidFill>
              </a:rPr>
              <a:t>136</a:t>
            </a:r>
            <a:r>
              <a:rPr lang="en-US" sz="3600" b="1" i="1" u="sng" dirty="0" smtClean="0">
                <a:solidFill>
                  <a:srgbClr val="002060"/>
                </a:solidFill>
              </a:rPr>
              <a:t> 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г.Нижнего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Новгорода</a:t>
            </a:r>
            <a:endParaRPr lang="en-US" sz="2000" b="1" i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</a:rPr>
              <a:t/>
            </a:r>
            <a:br>
              <a:rPr lang="ru-RU" sz="3600" b="1" i="1" u="sng" dirty="0" smtClean="0">
                <a:solidFill>
                  <a:srgbClr val="002060"/>
                </a:solidFill>
              </a:rPr>
            </a:br>
            <a:endParaRPr lang="ru-RU" sz="1800" b="1" i="1" dirty="0">
              <a:solidFill>
                <a:srgbClr val="00206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847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071546"/>
            <a:ext cx="82153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Моисеенко Андрей Владимирович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учитель физической культуры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высшей категории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357718" cy="507209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ЗАДАЧА</a:t>
            </a:r>
          </a:p>
          <a:p>
            <a:pPr algn="ctr"/>
            <a:r>
              <a:rPr lang="ru-RU" sz="1400" u="sng" dirty="0" smtClean="0">
                <a:solidFill>
                  <a:srgbClr val="FFFF00"/>
                </a:solidFill>
              </a:rPr>
              <a:t>Содействовать расширению технического диапазона при бросках в движении.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Решение задач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1.Включать в урок игры 3на 3 и 4 на 4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2. Включать игру «Дальше в кольцо</a:t>
            </a:r>
            <a:r>
              <a:rPr lang="ru-RU" sz="1600" dirty="0" smtClean="0">
                <a:solidFill>
                  <a:srgbClr val="00B0F0"/>
                </a:solidFill>
              </a:rPr>
              <a:t>»</a:t>
            </a:r>
          </a:p>
          <a:p>
            <a:pPr algn="ctr"/>
            <a:r>
              <a:rPr lang="ru-RU" sz="1600" b="1" u="sng" dirty="0" smtClean="0">
                <a:solidFill>
                  <a:srgbClr val="92D050"/>
                </a:solidFill>
              </a:rPr>
              <a:t>ИГРА</a:t>
            </a:r>
          </a:p>
          <a:p>
            <a:r>
              <a:rPr lang="ru-RU" sz="1400" dirty="0" smtClean="0">
                <a:solidFill>
                  <a:srgbClr val="92D050"/>
                </a:solidFill>
              </a:rPr>
              <a:t>Игра ведётся по правилам баскетбола, но с некоторыми изменениями. Здесь нет постоянного своего или чужого кольца. Кольцо соперника определяется ситуацией сложившейся в игре. Так, игрок перехвативший мяч у соперника, начинает атаку дальнего кольца(от себя)даже если был произведён удачный или неудачный бросок, первый же игрок подхвативший мяч, атакует уже другое кольцо. </a:t>
            </a:r>
            <a:r>
              <a:rPr lang="ru-RU" sz="1400" u="sng" dirty="0" smtClean="0">
                <a:solidFill>
                  <a:srgbClr val="92D050"/>
                </a:solidFill>
              </a:rPr>
              <a:t>Таким образом, в одной атаке два броска выполнять в одно кольцо правилами запрещено.</a:t>
            </a:r>
          </a:p>
          <a:p>
            <a:r>
              <a:rPr lang="ru-RU" sz="1400" u="sng" dirty="0" smtClean="0">
                <a:solidFill>
                  <a:srgbClr val="FFC000"/>
                </a:solidFill>
              </a:rPr>
              <a:t>Ситуация в такой игре меняется быстро, что способствует повышению выносливости и техническому совершенствованию бросков в </a:t>
            </a:r>
            <a:r>
              <a:rPr lang="ru-RU" sz="1400" u="sng" dirty="0" err="1" smtClean="0">
                <a:solidFill>
                  <a:srgbClr val="FFC000"/>
                </a:solidFill>
              </a:rPr>
              <a:t>движении.Ученики</a:t>
            </a:r>
            <a:r>
              <a:rPr lang="ru-RU" sz="1400" u="sng" dirty="0" smtClean="0">
                <a:solidFill>
                  <a:srgbClr val="FFC000"/>
                </a:solidFill>
              </a:rPr>
              <a:t> так же учатся стремительно переходить от обороны к атаке5 и наоборот, учатся мгновенно реагировать на быстро меняющиеся ситуации</a:t>
            </a:r>
            <a:endParaRPr lang="ru-RU" sz="1400" u="sng" dirty="0">
              <a:solidFill>
                <a:srgbClr val="FFC000"/>
              </a:solidFill>
            </a:endParaRPr>
          </a:p>
        </p:txBody>
      </p:sp>
      <p:pic>
        <p:nvPicPr>
          <p:cNvPr id="8" name="Содержимое 7" descr="53e077f34e942dfdd6f162df5c4a28a1_bi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43050"/>
            <a:ext cx="4071966" cy="4214842"/>
          </a:xfrm>
        </p:spPr>
      </p:pic>
      <p:pic>
        <p:nvPicPr>
          <p:cNvPr id="5" name="Рисунок 4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28"/>
            <a:ext cx="1071570" cy="105135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7143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90000"/>
                  </a:schemeClr>
                </a:solidFill>
              </a:rPr>
              <a:t>8 КЛАСС</a:t>
            </a:r>
            <a:endParaRPr lang="ru-RU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281518" cy="592935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sz="2300" b="1" u="sng" dirty="0" smtClean="0">
                <a:solidFill>
                  <a:srgbClr val="FF0000"/>
                </a:solidFill>
              </a:rPr>
              <a:t>ЗАДАЧИ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Учить персональной защите.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Учить уходу от опеки защитника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Учить выходу на свободное место</a:t>
            </a:r>
            <a:r>
              <a:rPr lang="ru-RU" sz="2600" b="1" dirty="0" smtClean="0"/>
              <a:t>.</a:t>
            </a:r>
          </a:p>
          <a:p>
            <a:pPr algn="ctr"/>
            <a:r>
              <a:rPr lang="ru-RU" sz="2900" b="1" u="sng" dirty="0" smtClean="0">
                <a:solidFill>
                  <a:srgbClr val="002060"/>
                </a:solidFill>
              </a:rPr>
              <a:t>Решение поставленных задач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        </a:t>
            </a:r>
            <a:r>
              <a:rPr lang="ru-RU" sz="1900" dirty="0" smtClean="0">
                <a:solidFill>
                  <a:srgbClr val="002060"/>
                </a:solidFill>
              </a:rPr>
              <a:t>Во время игр, соперники должны осуществлять персональную защиту. Надо постоянно напоминать защитникам, что они должны находиться между нападающим и своим щитом. 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При этом нужно соблюдать правила треугольника: </a:t>
            </a:r>
            <a:r>
              <a:rPr lang="ru-RU" sz="1900" b="1" dirty="0" smtClean="0">
                <a:solidFill>
                  <a:srgbClr val="002060"/>
                </a:solidFill>
              </a:rPr>
              <a:t>мяч-нападающий-защитник</a:t>
            </a:r>
            <a:r>
              <a:rPr lang="ru-RU" sz="1900" dirty="0" smtClean="0">
                <a:solidFill>
                  <a:srgbClr val="002060"/>
                </a:solidFill>
              </a:rPr>
              <a:t>. Если нападающий "убежал" от защитника, в силу его невнимательности, то нужно тут же </a:t>
            </a:r>
            <a:r>
              <a:rPr lang="ru-RU" sz="1900" b="1" dirty="0" smtClean="0">
                <a:solidFill>
                  <a:srgbClr val="002060"/>
                </a:solidFill>
              </a:rPr>
              <a:t>обсудить эту ситуацию</a:t>
            </a:r>
            <a:r>
              <a:rPr lang="ru-RU" sz="1900" dirty="0" smtClean="0">
                <a:solidFill>
                  <a:srgbClr val="002060"/>
                </a:solidFill>
              </a:rPr>
              <a:t>. Это займет немного времени, но принесет какую-то пользу в понимании роли защитника</a:t>
            </a:r>
            <a:r>
              <a:rPr lang="ru-RU" sz="1900" b="1" dirty="0" smtClean="0">
                <a:solidFill>
                  <a:srgbClr val="002060"/>
                </a:solidFill>
              </a:rPr>
              <a:t>. Если нападающий поразит корзину, то опекающий его игрок должен понести наказание </a:t>
            </a:r>
            <a:r>
              <a:rPr lang="ru-RU" sz="1900" dirty="0" smtClean="0">
                <a:solidFill>
                  <a:srgbClr val="002060"/>
                </a:solidFill>
              </a:rPr>
              <a:t>(например, присесть 5 раз). Наказание небольшое, но заставляет играть более   внимательно в защите.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         Для обучения ухода от защитника в планах заложено несколько упражнений. Вначале они выполняются отдельными группами, а дальнейшее усвоение процесса происходит в играх. </a:t>
            </a:r>
          </a:p>
          <a:p>
            <a:r>
              <a:rPr lang="ru-RU" sz="1900" b="1" dirty="0" smtClean="0">
                <a:solidFill>
                  <a:srgbClr val="002060"/>
                </a:solidFill>
              </a:rPr>
              <a:t>Для того чтобы дать возможность игрокам осмыслить ситуацию и выполнить действия по освобождению от опеки отменяю правило "5 сек" при вбрасывании мяча из-за линии. В этом случае игрок, вводящий мяч в игру, имеет возмож­ность дождаться благоприятной ситуации и отдать мяч открывшемуся игроку. Когда игроки начнут уверенно уходить от опеки защитника, пра­вило "5 сек" опять ввожу в действие. </a:t>
            </a:r>
          </a:p>
          <a:p>
            <a:endParaRPr lang="ru-RU" sz="1800" b="1" u="sng" dirty="0" smtClean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1269420273_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714356"/>
            <a:ext cx="4500594" cy="5857916"/>
          </a:xfrm>
        </p:spPr>
      </p:pic>
      <p:pic>
        <p:nvPicPr>
          <p:cNvPr id="5" name="Рисунок 4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0"/>
            <a:ext cx="714380" cy="71435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8581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9КЛАСС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1546"/>
            <a:ext cx="5072098" cy="578645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                  1. Учить обманным движениям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                  2. Учить постановке «заслона»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                  3.Учить «быстрому прорыву»</a:t>
            </a:r>
          </a:p>
          <a:p>
            <a:pPr algn="ctr"/>
            <a:r>
              <a:rPr lang="ru-RU" sz="1800" b="1" u="sng" dirty="0" smtClean="0">
                <a:solidFill>
                  <a:srgbClr val="7030A0"/>
                </a:solidFill>
              </a:rPr>
              <a:t>Решение задач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  1.  Учить обманным движениям начинаю в группах (2-4 чел.). Если же ситуация в игре требовала обманного движения, а игрок действовал прямолинейно, то прошу повторить ситуацию с применением финта. Рекомендуя все начальные движения проводить с обманными движениями, маскируя тем самым истинное направление атаки. Об этом постоянно напоминаю во время игр.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      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2.  Для обучения заслонам провожу игры 2x3. Так   как тройки нападающих должны забросить мяч в корзину с использованием заслона, они должны имитировать, импровизировать, советоваться, что-то придумывать. В то же время, если   защитники овладеют мячом и выведут его за среднюю линию, то они меняются ролями с нападающими.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3.   </a:t>
            </a:r>
            <a:r>
              <a:rPr lang="ru-RU" sz="1400" dirty="0" smtClean="0">
                <a:solidFill>
                  <a:srgbClr val="0000FF"/>
                </a:solidFill>
              </a:rPr>
              <a:t>Для того, чтобы выполнить быстрый прорыв, нужно обладать мячом под своим щитом и сбросить мяч вправо или влево разыгрывающему. Ни в коем случае не пытаться вывести мяч из-под щита. Этому очень способствует игра в баскетбол без ведения. Такая игра заставляет продвигаться игроков без мяча, отрываться на свободное место, своевременно выполнять пас, мгновенно оценивать создавшуюся ситуацию.</a:t>
            </a:r>
          </a:p>
          <a:p>
            <a:endParaRPr lang="ru-RU" sz="1400" dirty="0">
              <a:solidFill>
                <a:srgbClr val="0000FF"/>
              </a:solidFill>
            </a:endParaRPr>
          </a:p>
        </p:txBody>
      </p:sp>
      <p:pic>
        <p:nvPicPr>
          <p:cNvPr id="5" name="Содержимое 4" descr="116295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000108"/>
            <a:ext cx="3786182" cy="5857892"/>
          </a:xfrm>
        </p:spPr>
      </p:pic>
      <p:pic>
        <p:nvPicPr>
          <p:cNvPr id="7" name="Рисунок 6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52"/>
            <a:ext cx="785818" cy="72477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-m3f127id10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966"/>
            <a:ext cx="6072198" cy="5126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2858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10 класс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71612"/>
            <a:ext cx="4281518" cy="52863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rgbClr val="0000FF"/>
                </a:solidFill>
              </a:rPr>
              <a:t>Основная задача</a:t>
            </a:r>
          </a:p>
          <a:p>
            <a:r>
              <a:rPr lang="ru-RU" sz="1400" b="1" u="sng" dirty="0" smtClean="0">
                <a:solidFill>
                  <a:srgbClr val="0000FF"/>
                </a:solidFill>
              </a:rPr>
              <a:t>Учить групповым взаимодействиям»              </a:t>
            </a:r>
          </a:p>
          <a:p>
            <a:endParaRPr lang="ru-RU" sz="1400" b="1" u="sng" dirty="0" smtClean="0">
              <a:solidFill>
                <a:srgbClr val="0000FF"/>
              </a:solidFill>
            </a:endParaRPr>
          </a:p>
          <a:p>
            <a:r>
              <a:rPr lang="ru-RU" sz="1600" b="1" u="sng" dirty="0" smtClean="0">
                <a:solidFill>
                  <a:srgbClr val="0000FF"/>
                </a:solidFill>
              </a:rPr>
              <a:t> </a:t>
            </a:r>
            <a:r>
              <a:rPr lang="ru-RU" sz="1600" dirty="0" smtClean="0">
                <a:solidFill>
                  <a:srgbClr val="0000FF"/>
                </a:solidFill>
              </a:rPr>
              <a:t>   </a:t>
            </a:r>
            <a:r>
              <a:rPr lang="ru-RU" sz="1600" dirty="0" smtClean="0">
                <a:solidFill>
                  <a:srgbClr val="002060"/>
                </a:solidFill>
              </a:rPr>
              <a:t>Для того, чтобы игроки учились применять изученные тактические приемы в игре, ввожу правило: атака считается </a:t>
            </a:r>
            <a:r>
              <a:rPr lang="ru-RU" sz="1600" dirty="0" smtClean="0">
                <a:solidFill>
                  <a:srgbClr val="FF0000"/>
                </a:solidFill>
              </a:rPr>
              <a:t>завершенной, если во время ее проведения был использован один из изученных приемов группового взаимодействия.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    Это заставляет игроков оценивать ситуацию и не спешить с завершением атаки. То есть </a:t>
            </a:r>
            <a:r>
              <a:rPr lang="ru-RU" sz="1600" dirty="0" smtClean="0">
                <a:solidFill>
                  <a:srgbClr val="FF0000"/>
                </a:solidFill>
              </a:rPr>
              <a:t>игра уходит из русла "бей-беги" и становится более осмысленной</a:t>
            </a:r>
            <a:r>
              <a:rPr lang="ru-RU" sz="1600" dirty="0" smtClean="0">
                <a:solidFill>
                  <a:srgbClr val="FFFF00"/>
                </a:solidFill>
              </a:rPr>
              <a:t>.  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    </a:t>
            </a:r>
            <a:r>
              <a:rPr lang="ru-RU" sz="1600" dirty="0" smtClean="0">
                <a:solidFill>
                  <a:srgbClr val="002060"/>
                </a:solidFill>
              </a:rPr>
              <a:t>Использую так же игры 3x2,3x4, где также нужно показать элементы группового взаимодействия. </a:t>
            </a:r>
          </a:p>
          <a:p>
            <a:endParaRPr lang="ru-RU" sz="1600" dirty="0" smtClean="0">
              <a:solidFill>
                <a:srgbClr val="FFFF00"/>
              </a:solidFill>
            </a:endParaRPr>
          </a:p>
          <a:p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1214414" cy="112007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643438" cy="52863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аск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8929718" cy="5500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1214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11 КЛАСС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9"/>
            <a:ext cx="8686800" cy="5500702"/>
          </a:xfrm>
        </p:spPr>
        <p:txBody>
          <a:bodyPr>
            <a:normAutofit fontScale="25000" lnSpcReduction="20000"/>
          </a:bodyPr>
          <a:lstStyle/>
          <a:p>
            <a:pPr lvl="8" algn="ctr"/>
            <a:r>
              <a:rPr lang="ru-RU" sz="8600" b="1" u="sng" dirty="0" smtClean="0">
                <a:solidFill>
                  <a:srgbClr val="FFC000"/>
                </a:solidFill>
              </a:rPr>
              <a:t>ЗАДАЧИ</a:t>
            </a:r>
          </a:p>
          <a:p>
            <a:pPr marL="434340" indent="-342900" algn="ctr">
              <a:buAutoNum type="arabicPeriod"/>
            </a:pPr>
            <a:r>
              <a:rPr lang="ru-RU" sz="8600" dirty="0" smtClean="0">
                <a:solidFill>
                  <a:srgbClr val="FFC000"/>
                </a:solidFill>
              </a:rPr>
              <a:t>Учить зонной защите.</a:t>
            </a:r>
          </a:p>
          <a:p>
            <a:pPr marL="434340" indent="-342900" algn="ctr">
              <a:buAutoNum type="arabicPeriod"/>
            </a:pPr>
            <a:r>
              <a:rPr lang="ru-RU" sz="8600" dirty="0" smtClean="0">
                <a:solidFill>
                  <a:srgbClr val="FFC000"/>
                </a:solidFill>
              </a:rPr>
              <a:t>Учить преодолевать зонную защиту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9600" b="1" dirty="0" smtClean="0">
                <a:solidFill>
                  <a:srgbClr val="FFFF00"/>
                </a:solidFill>
              </a:rPr>
              <a:t>Получив понятие зонной защиты</a:t>
            </a:r>
            <a:endParaRPr lang="en-US" sz="9600" b="1" dirty="0" smtClean="0">
              <a:solidFill>
                <a:srgbClr val="FFFF00"/>
              </a:solidFill>
            </a:endParaRPr>
          </a:p>
          <a:p>
            <a:r>
              <a:rPr lang="ru-RU" sz="9600" b="1" dirty="0" smtClean="0">
                <a:solidFill>
                  <a:srgbClr val="FFFF00"/>
                </a:solidFill>
              </a:rPr>
              <a:t> игроки получают задание играть</a:t>
            </a:r>
          </a:p>
          <a:p>
            <a:r>
              <a:rPr lang="ru-RU" sz="9600" b="1" dirty="0" smtClean="0">
                <a:solidFill>
                  <a:srgbClr val="FFFF00"/>
                </a:solidFill>
              </a:rPr>
              <a:t> персонально. Но если мяч вышел </a:t>
            </a:r>
          </a:p>
          <a:p>
            <a:r>
              <a:rPr lang="ru-RU" sz="9600" b="1" dirty="0" smtClean="0">
                <a:solidFill>
                  <a:srgbClr val="FFFF00"/>
                </a:solidFill>
              </a:rPr>
              <a:t>за пределы площадки, то они обязаны </a:t>
            </a:r>
          </a:p>
          <a:p>
            <a:r>
              <a:rPr lang="ru-RU" sz="9600" b="1" dirty="0" smtClean="0">
                <a:solidFill>
                  <a:srgbClr val="FFFF00"/>
                </a:solidFill>
              </a:rPr>
              <a:t>отойти в зону. </a:t>
            </a:r>
            <a:endParaRPr lang="en-US" sz="9600" b="1" dirty="0" smtClean="0">
              <a:solidFill>
                <a:srgbClr val="FFFF00"/>
              </a:solidFill>
            </a:endParaRPr>
          </a:p>
          <a:p>
            <a:r>
              <a:rPr lang="ru-RU" sz="9600" b="1" dirty="0" smtClean="0">
                <a:solidFill>
                  <a:srgbClr val="FFFF00"/>
                </a:solidFill>
              </a:rPr>
              <a:t>В начальной стадии обучения защитники </a:t>
            </a:r>
          </a:p>
          <a:p>
            <a:r>
              <a:rPr lang="ru-RU" sz="9600" b="1" dirty="0" smtClean="0">
                <a:solidFill>
                  <a:srgbClr val="FFFF00"/>
                </a:solidFill>
              </a:rPr>
              <a:t>ведут себя пассивно. </a:t>
            </a:r>
            <a:endParaRPr lang="en-US" sz="9600" b="1" dirty="0" smtClean="0">
              <a:solidFill>
                <a:srgbClr val="FFFF00"/>
              </a:solidFill>
            </a:endParaRPr>
          </a:p>
          <a:p>
            <a:r>
              <a:rPr lang="ru-RU" sz="9600" b="1" dirty="0" smtClean="0">
                <a:solidFill>
                  <a:srgbClr val="FFFF00"/>
                </a:solidFill>
              </a:rPr>
              <a:t>По мере усвоения технических действий </a:t>
            </a:r>
          </a:p>
          <a:p>
            <a:r>
              <a:rPr lang="ru-RU" sz="9600" b="1" dirty="0" smtClean="0">
                <a:solidFill>
                  <a:srgbClr val="FFFF00"/>
                </a:solidFill>
              </a:rPr>
              <a:t>игроки могут изменять стандартные ситуации </a:t>
            </a:r>
          </a:p>
          <a:p>
            <a:r>
              <a:rPr lang="ru-RU" sz="9600" b="1" dirty="0" smtClean="0">
                <a:solidFill>
                  <a:srgbClr val="FFFF00"/>
                </a:solidFill>
              </a:rPr>
              <a:t>  действуя импровизированно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214414" cy="112007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252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ОБЩАЯ ПРОБЛЕМНАЯ ЗАДАЧА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СОДЕЙСТВОВАТЬ ПРИОБРЕТЕНИЮ СУДЕЙСКИХ НАВЫКОВ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1324727015_068653_4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357718" cy="485778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041775" cy="41434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0000FF"/>
                </a:solidFill>
              </a:rPr>
              <a:t>Решения данной задачи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5-7 класс 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привлекать учащихся для судейства в качестве помощников;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8-9 класс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25000"/>
                  </a:schemeClr>
                </a:solidFill>
              </a:rPr>
              <a:t>кроме судей-помощников привлекать учеников для ведения протоколов игр</a:t>
            </a:r>
            <a:r>
              <a:rPr lang="ru-RU" sz="1800" dirty="0" smtClean="0"/>
              <a:t>;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</a:rPr>
              <a:t>10 -11 класс</a:t>
            </a:r>
          </a:p>
          <a:p>
            <a:pPr algn="ctr"/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</a:rPr>
              <a:t>Из числа учеников создавать судейские бригады: старший судья, судьи на площадке, секретари, секундометристы.</a:t>
            </a:r>
          </a:p>
          <a:p>
            <a:pPr algn="ctr"/>
            <a:endParaRPr lang="ru-RU" sz="1800" dirty="0"/>
          </a:p>
        </p:txBody>
      </p:sp>
      <p:pic>
        <p:nvPicPr>
          <p:cNvPr id="10" name="Рисунок 9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785786" cy="93903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ПРОСМОТР</a:t>
            </a:r>
            <a:endParaRPr lang="ru-RU" dirty="0"/>
          </a:p>
        </p:txBody>
      </p:sp>
      <p:pic>
        <p:nvPicPr>
          <p:cNvPr id="4" name="Содержимое 3" descr="baschet-copii111-shutt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78581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Блок-схема: перфолента 5"/>
          <p:cNvSpPr/>
          <p:nvPr/>
        </p:nvSpPr>
        <p:spPr>
          <a:xfrm>
            <a:off x="5214942" y="214290"/>
            <a:ext cx="3929058" cy="7358114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0000FF"/>
                </a:solidFill>
                <a:latin typeface="Monotype Corsiva" pitchFamily="66" charset="0"/>
              </a:rPr>
              <a:t>СПАСИБО ЗА ВНИМАНИЕ</a:t>
            </a:r>
            <a:endParaRPr lang="ru-RU" sz="5400" b="1" i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50515529_x_e224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" y="0"/>
            <a:ext cx="90995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Дифференциация в обучении элементам баскетбола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32324"/>
          </a:xfr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/>
              </a:rPr>
              <a:t>цель</a:t>
            </a:r>
            <a:endParaRPr lang="ru-RU" sz="54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3757610" cy="5072098"/>
          </a:xfr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Выстроить логическую цепочку процесса обучения игре в баскетбол с целью учить более профессиональной игре на ранних этапах обучения и увеличения двигательной активности на уроках физической культуры адаптируя программу по разделу «Баскетбол» для обучающихся в 5 – 11 классах.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As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587" y="2175669"/>
            <a:ext cx="3933825" cy="3467100"/>
          </a:xfrm>
        </p:spPr>
      </p:pic>
      <p:pic>
        <p:nvPicPr>
          <p:cNvPr id="6" name="Рисунок 5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428604"/>
            <a:ext cx="785786" cy="72474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501222" cy="107154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 конце каждого урока планировать игру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" y="1000108"/>
            <a:ext cx="9488450" cy="6087058"/>
          </a:xfrm>
          <a:prstGeom prst="rect">
            <a:avLst/>
          </a:prstGeom>
        </p:spPr>
      </p:pic>
      <p:pic>
        <p:nvPicPr>
          <p:cNvPr id="4" name="Рисунок 3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1090" y="0"/>
            <a:ext cx="542161" cy="5000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658128" cy="630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5 класс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2910" y="1142984"/>
          <a:ext cx="8058152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100202101251-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071547"/>
            <a:ext cx="8215370" cy="3248716"/>
          </a:xfrm>
          <a:prstGeom prst="rect">
            <a:avLst/>
          </a:prstGeom>
        </p:spPr>
      </p:pic>
      <p:pic>
        <p:nvPicPr>
          <p:cNvPr id="6" name="Рисунок 5" descr="534952487796545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8148" y="357166"/>
            <a:ext cx="785786" cy="72474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78581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Недостатки во время игры и решение их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428736"/>
            <a:ext cx="4857784" cy="5140666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u="sng" dirty="0" smtClean="0">
                <a:solidFill>
                  <a:srgbClr val="FFFF00"/>
                </a:solidFill>
              </a:rPr>
              <a:t>НЕДОСТАТКИ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1.Вырывание мяча у своего партнера.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2. Крики со всех сторон в адрес владеющего мячом «Дай мяч!»,»Пасуй!» и часто от тех кто совсем в не выгодном положении.</a:t>
            </a:r>
          </a:p>
          <a:p>
            <a:r>
              <a:rPr lang="ru-RU" sz="1600" u="sng" dirty="0" smtClean="0">
                <a:solidFill>
                  <a:srgbClr val="FF0000"/>
                </a:solidFill>
              </a:rPr>
              <a:t>Подобные крики снижают самоконтроль занимающихся, что может привести к травмам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1600" b="1" u="sng" dirty="0" smtClean="0">
                <a:solidFill>
                  <a:srgbClr val="0000FF"/>
                </a:solidFill>
              </a:rPr>
              <a:t>Решение</a:t>
            </a:r>
          </a:p>
          <a:p>
            <a:r>
              <a:rPr lang="ru-RU" sz="1600" dirty="0" smtClean="0">
                <a:solidFill>
                  <a:srgbClr val="0000FF"/>
                </a:solidFill>
              </a:rPr>
              <a:t>1.После каждого  не нужного выкрика остановить игру и отдать мяч сопернику.</a:t>
            </a:r>
          </a:p>
          <a:p>
            <a:r>
              <a:rPr lang="ru-RU" sz="1600" dirty="0" smtClean="0">
                <a:solidFill>
                  <a:srgbClr val="0000FF"/>
                </a:solidFill>
              </a:rPr>
              <a:t>2. Если это не останавливает крикуна, то можно удалить с поля на 2 минуты. .(жестоко но и не противоречит правилам)</a:t>
            </a:r>
          </a:p>
          <a:p>
            <a:pPr algn="ctr"/>
            <a:endParaRPr lang="ru-RU" sz="1400" b="1" dirty="0" smtClean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1245347138_4557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85581"/>
            <a:ext cx="4038600" cy="2647276"/>
          </a:xfrm>
        </p:spPr>
      </p:pic>
      <p:pic>
        <p:nvPicPr>
          <p:cNvPr id="6" name="Рисунок 5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500066" cy="46121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2844" y="285728"/>
            <a:ext cx="5143536" cy="114300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357158" y="2786058"/>
            <a:ext cx="4714908" cy="3714776"/>
          </a:xfrm>
        </p:spPr>
        <p:txBody>
          <a:bodyPr>
            <a:noAutofit/>
          </a:bodyPr>
          <a:lstStyle/>
          <a:p>
            <a:r>
              <a:rPr lang="ru-RU" sz="1600" u="sng" dirty="0" smtClean="0">
                <a:solidFill>
                  <a:srgbClr val="002060"/>
                </a:solidFill>
              </a:rPr>
              <a:t>Для организации порядка ввожу </a:t>
            </a:r>
            <a:r>
              <a:rPr lang="ru-RU" sz="1600" b="1" u="sng" dirty="0" smtClean="0">
                <a:solidFill>
                  <a:srgbClr val="002060"/>
                </a:solidFill>
              </a:rPr>
              <a:t>ПРАВИЛО: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 мячу или к игроку с мячом может приближаться только тот соперник, который расположен к нему ближе других. Остальные соперники к мячу приближаться не имеют право. Они могут двигаться от мяча или параллельным курсом. Виновные в нарушении правил- удаляются на 30 секунд.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Эта мера заставляет играть учеников более широко,»растягивая» защиту противника, позволяет создавать угрозу на флангах </a:t>
            </a:r>
            <a:r>
              <a:rPr lang="ru-RU" sz="1600" dirty="0" err="1" smtClean="0">
                <a:solidFill>
                  <a:srgbClr val="FFFF00"/>
                </a:solidFill>
              </a:rPr>
              <a:t>атаки.А</a:t>
            </a:r>
            <a:r>
              <a:rPr lang="ru-RU" sz="1600" dirty="0" smtClean="0">
                <a:solidFill>
                  <a:srgbClr val="FFFF00"/>
                </a:solidFill>
              </a:rPr>
              <a:t> оставшиеся друг против друга соперники вступают в единоборство.</a:t>
            </a:r>
          </a:p>
          <a:p>
            <a:r>
              <a:rPr lang="ru-RU" sz="1600" u="sng" dirty="0" smtClean="0">
                <a:solidFill>
                  <a:srgbClr val="FF0000"/>
                </a:solidFill>
              </a:rPr>
              <a:t>Такие ограничения только в начальной фазе обучения.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куча мал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3006934"/>
            <a:ext cx="3571900" cy="3565338"/>
          </a:xfrm>
        </p:spPr>
      </p:pic>
      <p:sp>
        <p:nvSpPr>
          <p:cNvPr id="21" name="Прямоугольник 20"/>
          <p:cNvSpPr/>
          <p:nvPr/>
        </p:nvSpPr>
        <p:spPr>
          <a:xfrm>
            <a:off x="642910" y="5000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 желания овладеть мячом возникает ещё один недостаток, присущий первым занятиям. </a:t>
            </a:r>
            <a:r>
              <a:rPr lang="ru-RU" u="sng" dirty="0" smtClean="0">
                <a:solidFill>
                  <a:srgbClr val="FFFF00"/>
                </a:solidFill>
              </a:rPr>
              <a:t>Где бы ни был мяч, все игроки устремляются к нему. </a:t>
            </a:r>
            <a:r>
              <a:rPr lang="ru-RU" dirty="0" smtClean="0"/>
              <a:t>Возникает «</a:t>
            </a:r>
            <a:r>
              <a:rPr lang="ru-RU" dirty="0" err="1" smtClean="0"/>
              <a:t>Куча-мала</a:t>
            </a:r>
            <a:r>
              <a:rPr lang="ru-RU" dirty="0" smtClean="0"/>
              <a:t>» Определить в этой схватке виновного практически не возможно так как за частую виновны все участники.</a:t>
            </a:r>
            <a:endParaRPr lang="ru-RU" dirty="0"/>
          </a:p>
        </p:txBody>
      </p:sp>
      <p:pic>
        <p:nvPicPr>
          <p:cNvPr id="8" name="Рисунок 7" descr="паралельное передвиж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14290"/>
            <a:ext cx="3648071" cy="268045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basketball_1_20101208_15747229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-504415"/>
            <a:ext cx="9858412" cy="73624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857628"/>
            <a:ext cx="8501122" cy="2571768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1.Научить бросать мяч в корзину в движении.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2.Научить использовать это умение в игре</a:t>
            </a:r>
            <a:br>
              <a:rPr lang="ru-RU" sz="4400" dirty="0" smtClean="0">
                <a:solidFill>
                  <a:srgbClr val="FFFF00"/>
                </a:solidFill>
              </a:rPr>
            </a:b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5500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ea typeface="+mj-ea"/>
                <a:cs typeface="+mj-cs"/>
              </a:rPr>
              <a:t>6 Класс</a:t>
            </a:r>
            <a:endParaRPr lang="ru-RU" sz="8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42852"/>
            <a:ext cx="1006149" cy="99942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Использование броска в движении </a:t>
            </a:r>
            <a:br>
              <a:rPr lang="ru-RU" sz="3200" dirty="0" smtClean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C000"/>
                </a:solidFill>
              </a:rPr>
              <a:t>во время игры.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4814902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FF9900"/>
                </a:solidFill>
              </a:rPr>
              <a:t>Дети научившись выполнять бросок в движении, не всегда решаются использовать его в игре.</a:t>
            </a:r>
          </a:p>
          <a:p>
            <a:r>
              <a:rPr lang="ru-RU" sz="1400" dirty="0" smtClean="0">
                <a:solidFill>
                  <a:srgbClr val="FF9900"/>
                </a:solidFill>
              </a:rPr>
              <a:t>Очень часто в игре возникает момент когда игрок получает мяч в 5-6 метрах от корзины и вместо того, чтобы ударить мяч в пол, сделать 2 шага и выполнить бросок, бросает мяч с места.</a:t>
            </a:r>
          </a:p>
          <a:p>
            <a:pPr algn="ctr"/>
            <a:r>
              <a:rPr lang="ru-RU" sz="1800" b="1" u="sng" dirty="0" smtClean="0">
                <a:solidFill>
                  <a:srgbClr val="FFFF00"/>
                </a:solidFill>
              </a:rPr>
              <a:t>Решение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1.Остановить игру и предложить игроку выполнить необходимое движение(если повторная попытка реализована  то на первых парах засчитать как одно очко)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2.Засчитывать 3 очка после попадания в корзину при выполнении атаки и броска в движении.</a:t>
            </a:r>
          </a:p>
          <a:p>
            <a:r>
              <a:rPr lang="ru-RU" sz="1400" dirty="0" smtClean="0">
                <a:solidFill>
                  <a:srgbClr val="FFFF00"/>
                </a:solidFill>
              </a:rPr>
              <a:t>3. Включать в урок игры 2на 2, 3 на 3, 4 на 4</a:t>
            </a:r>
          </a:p>
          <a:p>
            <a:r>
              <a:rPr lang="ru-RU" sz="1400" u="sng" dirty="0" smtClean="0">
                <a:solidFill>
                  <a:srgbClr val="00B0F0"/>
                </a:solidFill>
              </a:rPr>
              <a:t>(Такие игры уменьшают количество столкновений, способствуют усвоению скоростного дриблинга, способствуют большому количеству бросков в движении. Темп игры возрастает. Быстрее наступает усталость И как следствие чаще бывают замены)</a:t>
            </a:r>
            <a:endParaRPr lang="ru-RU" sz="1400" u="sng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214842" cy="5286412"/>
          </a:xfrm>
        </p:spPr>
      </p:pic>
      <p:pic>
        <p:nvPicPr>
          <p:cNvPr id="5" name="Рисунок 4" descr="534952487796545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88942"/>
            <a:ext cx="785786" cy="72474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763</TotalTime>
  <Words>1002</Words>
  <PresentationFormat>Экран (4:3)</PresentationFormat>
  <Paragraphs>129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        </vt:lpstr>
      <vt:lpstr>Дифференциация в обучении элементам баскетбола</vt:lpstr>
      <vt:lpstr>цель</vt:lpstr>
      <vt:lpstr>В конце каждого урока планировать игру</vt:lpstr>
      <vt:lpstr>5 класс</vt:lpstr>
      <vt:lpstr>Недостатки во время игры и решение их</vt:lpstr>
      <vt:lpstr>         </vt:lpstr>
      <vt:lpstr> 1.Научить бросать мяч в корзину в движении.  2.Научить использовать это умение в игре </vt:lpstr>
      <vt:lpstr>Использование броска в движении  во время игры.</vt:lpstr>
      <vt:lpstr>7 класс</vt:lpstr>
      <vt:lpstr>8 КЛАСС</vt:lpstr>
      <vt:lpstr>9КЛАСС</vt:lpstr>
      <vt:lpstr>10 класс</vt:lpstr>
      <vt:lpstr>11 КЛАСС</vt:lpstr>
      <vt:lpstr>ОБЩАЯ ПРОБЛЕМНАЯ ЗАДАЧА</vt:lpstr>
      <vt:lpstr>СПАСИБО ЗА ПРОСМОТР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88</cp:revision>
  <dcterms:created xsi:type="dcterms:W3CDTF">2013-04-02T13:08:34Z</dcterms:created>
  <dcterms:modified xsi:type="dcterms:W3CDTF">2014-12-19T18:08:23Z</dcterms:modified>
</cp:coreProperties>
</file>