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5" autoAdjust="0"/>
    <p:restoredTop sz="94660"/>
  </p:normalViewPr>
  <p:slideViewPr>
    <p:cSldViewPr>
      <p:cViewPr varScale="1">
        <p:scale>
          <a:sx n="52" d="100"/>
          <a:sy n="52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D:\wiki\%25D0%2598%25D0%25B7%25D0%25BE%25D0%25B1%25D1%2580%25D0%25B0%25D0%25B6%25D0%25B5%25D0%25BD%25D0%25B8%25D0%25B5:Abu_Abdullah_Muhammad_bin_Musa_al-Khwarizmi_edit.png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58166" cy="251302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Алгоритмизация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программирование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0"/>
            <a:ext cx="8820150" cy="2071678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0">
            <a:normAutofit/>
          </a:bodyPr>
          <a:lstStyle/>
          <a:p>
            <a:pPr marL="342900" indent="-342900">
              <a:lnSpc>
                <a:spcPct val="150000"/>
              </a:lnSpc>
              <a:tabLst>
                <a:tab pos="266700" algn="l"/>
              </a:tabLst>
            </a:pP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Блок схема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схема, состоящая из древнегреческих фигур, каждая из которых отвечает за определенное действие алгоритма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34963" y="3660775"/>
            <a:ext cx="914400" cy="6096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34963" y="2794000"/>
            <a:ext cx="912812" cy="6096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82588" y="2222500"/>
            <a:ext cx="912812" cy="3048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34963" y="4508500"/>
            <a:ext cx="914400" cy="60960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220663" y="5308600"/>
            <a:ext cx="1062037" cy="609600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46888" y="2054225"/>
            <a:ext cx="914400" cy="3848100"/>
            <a:chOff x="6447" y="1314"/>
            <a:chExt cx="1441" cy="6060"/>
          </a:xfrm>
        </p:grpSpPr>
        <p:sp>
          <p:nvSpPr>
            <p:cNvPr id="12307" name="AutoShape 13"/>
            <p:cNvSpPr>
              <a:spLocks noChangeArrowheads="1"/>
            </p:cNvSpPr>
            <p:nvPr/>
          </p:nvSpPr>
          <p:spPr bwMode="auto">
            <a:xfrm>
              <a:off x="6448" y="1314"/>
              <a:ext cx="1438" cy="48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dirty="0"/>
                <a:t>Начало</a:t>
              </a:r>
              <a:endParaRPr lang="ru-RU" dirty="0"/>
            </a:p>
          </p:txBody>
        </p:sp>
        <p:sp>
          <p:nvSpPr>
            <p:cNvPr id="12308" name="AutoShape 14"/>
            <p:cNvSpPr>
              <a:spLocks noChangeArrowheads="1"/>
            </p:cNvSpPr>
            <p:nvPr/>
          </p:nvSpPr>
          <p:spPr bwMode="auto">
            <a:xfrm>
              <a:off x="6447" y="2394"/>
              <a:ext cx="1436" cy="96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Ввод</a:t>
              </a:r>
            </a:p>
            <a:p>
              <a:pPr algn="ctr"/>
              <a:r>
                <a:rPr lang="ru-RU" sz="1200"/>
                <a:t>А, В</a:t>
              </a:r>
              <a:endParaRPr lang="ru-RU"/>
            </a:p>
          </p:txBody>
        </p:sp>
        <p:sp>
          <p:nvSpPr>
            <p:cNvPr id="12309" name="AutoShape 15"/>
            <p:cNvSpPr>
              <a:spLocks noChangeArrowheads="1"/>
            </p:cNvSpPr>
            <p:nvPr/>
          </p:nvSpPr>
          <p:spPr bwMode="auto">
            <a:xfrm>
              <a:off x="6447" y="3834"/>
              <a:ext cx="1441" cy="95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000"/>
            </a:p>
            <a:p>
              <a:pPr algn="ctr"/>
              <a:r>
                <a:rPr lang="ru-RU" sz="1200"/>
                <a:t>С:=А+В</a:t>
              </a:r>
              <a:endParaRPr lang="ru-RU"/>
            </a:p>
          </p:txBody>
        </p:sp>
        <p:sp>
          <p:nvSpPr>
            <p:cNvPr id="12310" name="AutoShape 16"/>
            <p:cNvSpPr>
              <a:spLocks noChangeArrowheads="1"/>
            </p:cNvSpPr>
            <p:nvPr/>
          </p:nvSpPr>
          <p:spPr bwMode="auto">
            <a:xfrm>
              <a:off x="6447" y="5274"/>
              <a:ext cx="1438" cy="96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/>
              <a:endParaRPr lang="ru-RU" sz="800"/>
            </a:p>
            <a:p>
              <a:pPr algn="ctr"/>
              <a:r>
                <a:rPr lang="ru-RU" sz="1200"/>
                <a:t>Вывод</a:t>
              </a:r>
            </a:p>
            <a:p>
              <a:pPr algn="ctr"/>
              <a:r>
                <a:rPr lang="ru-RU" sz="1200"/>
                <a:t>С</a:t>
              </a:r>
            </a:p>
          </p:txBody>
        </p:sp>
        <p:sp>
          <p:nvSpPr>
            <p:cNvPr id="12311" name="AutoShape 17"/>
            <p:cNvSpPr>
              <a:spLocks noChangeArrowheads="1"/>
            </p:cNvSpPr>
            <p:nvPr/>
          </p:nvSpPr>
          <p:spPr bwMode="auto">
            <a:xfrm>
              <a:off x="6447" y="6894"/>
              <a:ext cx="1438" cy="48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Конец</a:t>
              </a:r>
              <a:endParaRPr lang="ru-RU"/>
            </a:p>
          </p:txBody>
        </p:sp>
        <p:cxnSp>
          <p:nvCxnSpPr>
            <p:cNvPr id="12312" name="AutoShape 18"/>
            <p:cNvCxnSpPr>
              <a:cxnSpLocks noChangeShapeType="1"/>
              <a:stCxn id="12307" idx="2"/>
              <a:endCxn id="12308" idx="1"/>
            </p:cNvCxnSpPr>
            <p:nvPr/>
          </p:nvCxnSpPr>
          <p:spPr bwMode="auto">
            <a:xfrm flipH="1">
              <a:off x="7165" y="1794"/>
              <a:ext cx="2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313" name="AutoShape 19"/>
            <p:cNvCxnSpPr>
              <a:cxnSpLocks noChangeShapeType="1"/>
              <a:stCxn id="12308" idx="4"/>
              <a:endCxn id="12309" idx="0"/>
            </p:cNvCxnSpPr>
            <p:nvPr/>
          </p:nvCxnSpPr>
          <p:spPr bwMode="auto">
            <a:xfrm>
              <a:off x="7165" y="3354"/>
              <a:ext cx="3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314" name="AutoShape 20"/>
            <p:cNvCxnSpPr>
              <a:cxnSpLocks noChangeShapeType="1"/>
              <a:stCxn id="12309" idx="2"/>
              <a:endCxn id="12310" idx="1"/>
            </p:cNvCxnSpPr>
            <p:nvPr/>
          </p:nvCxnSpPr>
          <p:spPr bwMode="auto">
            <a:xfrm flipH="1">
              <a:off x="7166" y="4793"/>
              <a:ext cx="2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315" name="AutoShape 21"/>
            <p:cNvCxnSpPr>
              <a:cxnSpLocks noChangeShapeType="1"/>
              <a:stCxn id="12310" idx="4"/>
              <a:endCxn id="12311" idx="0"/>
            </p:cNvCxnSpPr>
            <p:nvPr/>
          </p:nvCxnSpPr>
          <p:spPr bwMode="auto">
            <a:xfrm>
              <a:off x="7166" y="6234"/>
              <a:ext cx="1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2301" name="Text Box 22"/>
          <p:cNvSpPr txBox="1">
            <a:spLocks noChangeArrowheads="1"/>
          </p:cNvSpPr>
          <p:nvPr/>
        </p:nvSpPr>
        <p:spPr bwMode="auto">
          <a:xfrm>
            <a:off x="1492250" y="3760788"/>
            <a:ext cx="3700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/>
              <a:t>Процесс (Вычислительный блок)</a:t>
            </a:r>
          </a:p>
        </p:txBody>
      </p:sp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1485900" y="2901950"/>
            <a:ext cx="2500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/>
              <a:t>Ввод – вывод данных</a:t>
            </a:r>
          </a:p>
        </p:txBody>
      </p:sp>
      <p:sp>
        <p:nvSpPr>
          <p:cNvPr id="12303" name="Text Box 24"/>
          <p:cNvSpPr txBox="1">
            <a:spLocks noChangeArrowheads="1"/>
          </p:cNvSpPr>
          <p:nvPr/>
        </p:nvSpPr>
        <p:spPr bwMode="auto">
          <a:xfrm>
            <a:off x="1495425" y="2181225"/>
            <a:ext cx="3671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/>
              <a:t>Пуск – остановка (начало-конец)</a:t>
            </a:r>
          </a:p>
        </p:txBody>
      </p:sp>
      <p:sp>
        <p:nvSpPr>
          <p:cNvPr id="12304" name="Text Box 25"/>
          <p:cNvSpPr txBox="1">
            <a:spLocks noChangeArrowheads="1"/>
          </p:cNvSpPr>
          <p:nvPr/>
        </p:nvSpPr>
        <p:spPr bwMode="auto">
          <a:xfrm>
            <a:off x="1485900" y="4619625"/>
            <a:ext cx="312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/>
              <a:t>Решение (Логический блок)</a:t>
            </a:r>
          </a:p>
        </p:txBody>
      </p:sp>
      <p:sp>
        <p:nvSpPr>
          <p:cNvPr id="12305" name="Text Box 26"/>
          <p:cNvSpPr txBox="1">
            <a:spLocks noChangeArrowheads="1"/>
          </p:cNvSpPr>
          <p:nvPr/>
        </p:nvSpPr>
        <p:spPr bwMode="auto">
          <a:xfrm>
            <a:off x="1497013" y="5373688"/>
            <a:ext cx="3633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/>
              <a:t>Модификация (заголовок цикла)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754813" y="1557338"/>
            <a:ext cx="10144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l">
              <a:lnSpc>
                <a:spcPct val="150000"/>
              </a:lnSpc>
              <a:tabLst>
                <a:tab pos="266700" algn="l"/>
              </a:tabLst>
            </a:pPr>
            <a:r>
              <a:rPr lang="ru-RU" dirty="0"/>
              <a:t>Пример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Язык программирования (Паскаль)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857364"/>
            <a:ext cx="521495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="1" dirty="0" err="1" smtClean="0">
                <a:latin typeface="Courier New" pitchFamily="49" charset="0"/>
              </a:rPr>
              <a:t>program</a:t>
            </a:r>
            <a:r>
              <a:rPr lang="ru-RU" dirty="0" smtClean="0">
                <a:latin typeface="Courier New" pitchFamily="49" charset="0"/>
              </a:rPr>
              <a:t> </a:t>
            </a:r>
            <a:r>
              <a:rPr lang="ru-RU" dirty="0" err="1" smtClean="0">
                <a:latin typeface="Courier New" pitchFamily="49" charset="0"/>
              </a:rPr>
              <a:t>massiv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b="1" dirty="0" err="1" smtClean="0">
                <a:latin typeface="Courier New" pitchFamily="49" charset="0"/>
              </a:rPr>
              <a:t>uses</a:t>
            </a:r>
            <a:r>
              <a:rPr lang="ru-RU" dirty="0" smtClean="0">
                <a:latin typeface="Courier New" pitchFamily="49" charset="0"/>
              </a:rPr>
              <a:t> </a:t>
            </a:r>
            <a:r>
              <a:rPr lang="ru-RU" dirty="0" err="1" smtClean="0">
                <a:latin typeface="Courier New" pitchFamily="49" charset="0"/>
              </a:rPr>
              <a:t>crt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b="1" dirty="0" err="1" smtClean="0">
                <a:latin typeface="Courier New" pitchFamily="49" charset="0"/>
              </a:rPr>
              <a:t>var</a:t>
            </a:r>
            <a:endParaRPr lang="ru-RU" b="1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X : </a:t>
            </a:r>
            <a:r>
              <a:rPr lang="ru-RU" dirty="0" err="1" smtClean="0">
                <a:latin typeface="Courier New" pitchFamily="49" charset="0"/>
              </a:rPr>
              <a:t>array</a:t>
            </a:r>
            <a:r>
              <a:rPr lang="ru-RU" dirty="0" smtClean="0">
                <a:latin typeface="Courier New" pitchFamily="49" charset="0"/>
              </a:rPr>
              <a:t> [1..100] </a:t>
            </a:r>
            <a:r>
              <a:rPr lang="ru-RU" dirty="0" err="1" smtClean="0">
                <a:latin typeface="Courier New" pitchFamily="49" charset="0"/>
              </a:rPr>
              <a:t>of</a:t>
            </a:r>
            <a:r>
              <a:rPr lang="ru-RU" dirty="0" smtClean="0">
                <a:latin typeface="Courier New" pitchFamily="49" charset="0"/>
              </a:rPr>
              <a:t> </a:t>
            </a:r>
            <a:r>
              <a:rPr lang="ru-RU" dirty="0" err="1" smtClean="0">
                <a:latin typeface="Courier New" pitchFamily="49" charset="0"/>
              </a:rPr>
              <a:t>real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i: </a:t>
            </a:r>
            <a:r>
              <a:rPr lang="ru-RU" dirty="0" err="1" smtClean="0">
                <a:latin typeface="Courier New" pitchFamily="49" charset="0"/>
              </a:rPr>
              <a:t>integer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</a:t>
            </a:r>
            <a:r>
              <a:rPr lang="ru-RU" dirty="0" err="1" smtClean="0">
                <a:latin typeface="Courier New" pitchFamily="49" charset="0"/>
              </a:rPr>
              <a:t>summa</a:t>
            </a:r>
            <a:r>
              <a:rPr lang="ru-RU" dirty="0" smtClean="0">
                <a:latin typeface="Courier New" pitchFamily="49" charset="0"/>
              </a:rPr>
              <a:t>: </a:t>
            </a:r>
            <a:r>
              <a:rPr lang="ru-RU" dirty="0" err="1" smtClean="0">
                <a:latin typeface="Courier New" pitchFamily="49" charset="0"/>
              </a:rPr>
              <a:t>real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b="1" dirty="0" err="1" smtClean="0">
                <a:latin typeface="Courier New" pitchFamily="49" charset="0"/>
              </a:rPr>
              <a:t>begin</a:t>
            </a:r>
            <a:endParaRPr lang="ru-RU" b="1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</a:t>
            </a:r>
            <a:r>
              <a:rPr lang="ru-RU" dirty="0" err="1" smtClean="0">
                <a:latin typeface="Courier New" pitchFamily="49" charset="0"/>
              </a:rPr>
              <a:t>randomize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b="1" dirty="0" smtClean="0">
                <a:latin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</a:rPr>
              <a:t>for</a:t>
            </a:r>
            <a:r>
              <a:rPr lang="ru-RU" dirty="0" smtClean="0">
                <a:latin typeface="Courier New" pitchFamily="49" charset="0"/>
              </a:rPr>
              <a:t> i:=1 </a:t>
            </a:r>
            <a:r>
              <a:rPr lang="ru-RU" b="1" dirty="0" err="1" smtClean="0">
                <a:latin typeface="Courier New" pitchFamily="49" charset="0"/>
              </a:rPr>
              <a:t>to</a:t>
            </a:r>
            <a:r>
              <a:rPr lang="ru-RU" dirty="0" smtClean="0">
                <a:latin typeface="Courier New" pitchFamily="49" charset="0"/>
              </a:rPr>
              <a:t> 100 </a:t>
            </a:r>
            <a:r>
              <a:rPr lang="ru-RU" b="1" dirty="0" err="1" smtClean="0">
                <a:latin typeface="Courier New" pitchFamily="49" charset="0"/>
              </a:rPr>
              <a:t>do</a:t>
            </a:r>
            <a:endParaRPr lang="ru-RU" b="1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</a:rPr>
              <a:t>begin</a:t>
            </a:r>
            <a:endParaRPr lang="ru-RU" b="1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  X[</a:t>
            </a:r>
            <a:r>
              <a:rPr lang="ru-RU" dirty="0" err="1" smtClean="0">
                <a:latin typeface="Courier New" pitchFamily="49" charset="0"/>
              </a:rPr>
              <a:t>i</a:t>
            </a:r>
            <a:r>
              <a:rPr lang="ru-RU" dirty="0" smtClean="0">
                <a:latin typeface="Courier New" pitchFamily="49" charset="0"/>
              </a:rPr>
              <a:t>]:</a:t>
            </a:r>
            <a:r>
              <a:rPr lang="ru-RU" dirty="0" err="1" smtClean="0">
                <a:latin typeface="Courier New" pitchFamily="49" charset="0"/>
              </a:rPr>
              <a:t>=random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  </a:t>
            </a:r>
            <a:r>
              <a:rPr lang="ru-RU" dirty="0" err="1" smtClean="0">
                <a:latin typeface="Courier New" pitchFamily="49" charset="0"/>
              </a:rPr>
              <a:t>writeln</a:t>
            </a:r>
            <a:r>
              <a:rPr lang="ru-RU" dirty="0" smtClean="0">
                <a:latin typeface="Courier New" pitchFamily="49" charset="0"/>
              </a:rPr>
              <a:t>(X[</a:t>
            </a:r>
            <a:r>
              <a:rPr lang="ru-RU" dirty="0" err="1" smtClean="0">
                <a:latin typeface="Courier New" pitchFamily="49" charset="0"/>
              </a:rPr>
              <a:t>i</a:t>
            </a:r>
            <a:r>
              <a:rPr lang="ru-RU" dirty="0" smtClean="0">
                <a:latin typeface="Courier New" pitchFamily="49" charset="0"/>
              </a:rPr>
              <a:t>]);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  </a:t>
            </a:r>
            <a:r>
              <a:rPr lang="ru-RU" dirty="0" err="1" smtClean="0">
                <a:latin typeface="Courier New" pitchFamily="49" charset="0"/>
              </a:rPr>
              <a:t>summa:=summa+X</a:t>
            </a:r>
            <a:r>
              <a:rPr lang="ru-RU" dirty="0" smtClean="0">
                <a:latin typeface="Courier New" pitchFamily="49" charset="0"/>
              </a:rPr>
              <a:t>[</a:t>
            </a:r>
            <a:r>
              <a:rPr lang="ru-RU" dirty="0" err="1" smtClean="0">
                <a:latin typeface="Courier New" pitchFamily="49" charset="0"/>
              </a:rPr>
              <a:t>i</a:t>
            </a:r>
            <a:r>
              <a:rPr lang="ru-RU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</a:t>
            </a:r>
            <a:r>
              <a:rPr lang="ru-RU" b="1" dirty="0" err="1" smtClean="0">
                <a:latin typeface="Courier New" pitchFamily="49" charset="0"/>
              </a:rPr>
              <a:t>end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</a:t>
            </a:r>
            <a:r>
              <a:rPr lang="ru-RU" dirty="0" err="1" smtClean="0">
                <a:latin typeface="Courier New" pitchFamily="49" charset="0"/>
              </a:rPr>
              <a:t>writeln</a:t>
            </a:r>
            <a:r>
              <a:rPr lang="ru-RU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latin typeface="Courier New" pitchFamily="49" charset="0"/>
              </a:rPr>
              <a:t>  </a:t>
            </a:r>
            <a:r>
              <a:rPr lang="ru-RU" dirty="0" err="1" smtClean="0">
                <a:latin typeface="Courier New" pitchFamily="49" charset="0"/>
              </a:rPr>
              <a:t>writeln</a:t>
            </a:r>
            <a:r>
              <a:rPr lang="ru-RU" dirty="0" smtClean="0">
                <a:latin typeface="Courier New" pitchFamily="49" charset="0"/>
              </a:rPr>
              <a:t>(</a:t>
            </a:r>
            <a:r>
              <a:rPr lang="ru-RU" dirty="0" err="1" smtClean="0">
                <a:latin typeface="Courier New" pitchFamily="49" charset="0"/>
              </a:rPr>
              <a:t>summa</a:t>
            </a:r>
            <a:r>
              <a:rPr lang="ru-RU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</a:pPr>
            <a:r>
              <a:rPr lang="ru-RU" b="1" dirty="0" err="1" smtClean="0">
                <a:latin typeface="Courier New" pitchFamily="49" charset="0"/>
              </a:rPr>
              <a:t>end</a:t>
            </a:r>
            <a:r>
              <a:rPr lang="ru-RU" dirty="0" smtClean="0">
                <a:latin typeface="Courier New" pitchFamily="49" charset="0"/>
              </a:rPr>
              <a:t>.</a:t>
            </a:r>
            <a:endParaRPr lang="ru-RU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алгоритмов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Линейный </a:t>
            </a:r>
            <a:r>
              <a:rPr lang="ru-RU" dirty="0" smtClean="0"/>
              <a:t>– обеспечивает последовательность действий, при котором команды выполняются в порядке следования.</a:t>
            </a:r>
            <a:endParaRPr lang="ru-RU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143768" y="2857496"/>
            <a:ext cx="914400" cy="2743200"/>
            <a:chOff x="2705" y="7185"/>
            <a:chExt cx="1129" cy="3344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2705" y="7185"/>
              <a:ext cx="1129" cy="74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000"/>
            </a:p>
            <a:p>
              <a:pPr algn="ctr"/>
              <a:r>
                <a:rPr lang="en-US" sz="1200"/>
                <a:t>S1</a:t>
              </a:r>
              <a:endParaRPr lang="ru-RU"/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2705" y="8300"/>
              <a:ext cx="1129" cy="74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000"/>
            </a:p>
            <a:p>
              <a:pPr algn="ctr"/>
              <a:r>
                <a:rPr lang="en-US" sz="1200"/>
                <a:t>S2</a:t>
              </a:r>
            </a:p>
            <a:p>
              <a:pPr algn="l"/>
              <a:endParaRPr lang="ru-RU"/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2705" y="9414"/>
              <a:ext cx="1129" cy="74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000"/>
            </a:p>
            <a:p>
              <a:pPr algn="ctr"/>
              <a:r>
                <a:rPr lang="en-US" sz="1200"/>
                <a:t>S3</a:t>
              </a:r>
            </a:p>
            <a:p>
              <a:pPr algn="l"/>
              <a:endParaRPr lang="ru-RU"/>
            </a:p>
          </p:txBody>
        </p:sp>
        <p:cxnSp>
          <p:nvCxnSpPr>
            <p:cNvPr id="8" name="AutoShape 11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>
              <a:off x="3270" y="7928"/>
              <a:ext cx="1" cy="3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" name="AutoShape 12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>
              <a:off x="3270" y="9041"/>
              <a:ext cx="1" cy="3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13"/>
            <p:cNvCxnSpPr>
              <a:cxnSpLocks noChangeShapeType="1"/>
              <a:stCxn id="7" idx="2"/>
            </p:cNvCxnSpPr>
            <p:nvPr/>
          </p:nvCxnSpPr>
          <p:spPr bwMode="auto">
            <a:xfrm flipH="1">
              <a:off x="3269" y="10157"/>
              <a:ext cx="1" cy="3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алгоритмов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Разветвляющийся</a:t>
            </a:r>
            <a:r>
              <a:rPr lang="ru-RU" dirty="0" smtClean="0"/>
              <a:t> – обеспечивает выполнение серии команд в зависимости от результата проверки истинности условия.</a:t>
            </a:r>
            <a:endParaRPr lang="ru-RU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57224" y="3214686"/>
            <a:ext cx="2514600" cy="2057400"/>
            <a:chOff x="4963" y="7185"/>
            <a:chExt cx="3106" cy="2508"/>
          </a:xfrm>
        </p:grpSpPr>
        <p:sp>
          <p:nvSpPr>
            <p:cNvPr id="5" name="AutoShape 15"/>
            <p:cNvSpPr>
              <a:spLocks noChangeArrowheads="1"/>
            </p:cNvSpPr>
            <p:nvPr/>
          </p:nvSpPr>
          <p:spPr bwMode="auto">
            <a:xfrm>
              <a:off x="5952" y="7185"/>
              <a:ext cx="1128" cy="744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P</a:t>
              </a:r>
              <a:endParaRPr lang="ru-RU"/>
            </a:p>
          </p:txBody>
        </p:sp>
        <p:sp>
          <p:nvSpPr>
            <p:cNvPr id="6" name="AutoShape 16"/>
            <p:cNvSpPr>
              <a:spLocks noChangeArrowheads="1"/>
            </p:cNvSpPr>
            <p:nvPr/>
          </p:nvSpPr>
          <p:spPr bwMode="auto">
            <a:xfrm>
              <a:off x="6940" y="8021"/>
              <a:ext cx="1129" cy="742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000"/>
            </a:p>
            <a:p>
              <a:pPr algn="ctr"/>
              <a:r>
                <a:rPr lang="en-US" sz="1200"/>
                <a:t>S2</a:t>
              </a:r>
            </a:p>
            <a:p>
              <a:pPr algn="l"/>
              <a:endParaRPr lang="ru-RU"/>
            </a:p>
          </p:txBody>
        </p:sp>
        <p:sp>
          <p:nvSpPr>
            <p:cNvPr id="7" name="AutoShape 17"/>
            <p:cNvSpPr>
              <a:spLocks noChangeArrowheads="1"/>
            </p:cNvSpPr>
            <p:nvPr/>
          </p:nvSpPr>
          <p:spPr bwMode="auto">
            <a:xfrm>
              <a:off x="4963" y="8021"/>
              <a:ext cx="1130" cy="742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000"/>
            </a:p>
            <a:p>
              <a:pPr algn="ctr"/>
              <a:r>
                <a:rPr lang="en-US" sz="1200"/>
                <a:t>S1</a:t>
              </a:r>
            </a:p>
            <a:p>
              <a:pPr algn="l"/>
              <a:endParaRPr lang="ru-RU"/>
            </a:p>
          </p:txBody>
        </p:sp>
        <p:cxnSp>
          <p:nvCxnSpPr>
            <p:cNvPr id="8" name="AutoShape 18"/>
            <p:cNvCxnSpPr>
              <a:cxnSpLocks noChangeShapeType="1"/>
              <a:stCxn id="5" idx="1"/>
              <a:endCxn id="7" idx="0"/>
            </p:cNvCxnSpPr>
            <p:nvPr/>
          </p:nvCxnSpPr>
          <p:spPr bwMode="auto">
            <a:xfrm rot="10800000" flipV="1">
              <a:off x="5528" y="7557"/>
              <a:ext cx="424" cy="46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" name="AutoShape 19"/>
            <p:cNvCxnSpPr>
              <a:cxnSpLocks noChangeShapeType="1"/>
              <a:stCxn id="5" idx="3"/>
              <a:endCxn id="6" idx="0"/>
            </p:cNvCxnSpPr>
            <p:nvPr/>
          </p:nvCxnSpPr>
          <p:spPr bwMode="auto">
            <a:xfrm>
              <a:off x="7080" y="7557"/>
              <a:ext cx="425" cy="46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" name="AutoShape 20"/>
            <p:cNvCxnSpPr>
              <a:cxnSpLocks noChangeShapeType="1"/>
              <a:stCxn id="7" idx="2"/>
              <a:endCxn id="12" idx="1"/>
            </p:cNvCxnSpPr>
            <p:nvPr/>
          </p:nvCxnSpPr>
          <p:spPr bwMode="auto">
            <a:xfrm rot="16200000" flipH="1">
              <a:off x="5558" y="8733"/>
              <a:ext cx="930" cy="989"/>
            </a:xfrm>
            <a:prstGeom prst="bentConnector3">
              <a:avLst>
                <a:gd name="adj1" fmla="val 2989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1" name="AutoShape 21"/>
            <p:cNvCxnSpPr>
              <a:cxnSpLocks noChangeShapeType="1"/>
              <a:stCxn id="6" idx="2"/>
              <a:endCxn id="12" idx="1"/>
            </p:cNvCxnSpPr>
            <p:nvPr/>
          </p:nvCxnSpPr>
          <p:spPr bwMode="auto">
            <a:xfrm rot="5400000">
              <a:off x="6546" y="8734"/>
              <a:ext cx="930" cy="988"/>
            </a:xfrm>
            <a:prstGeom prst="bentConnector3">
              <a:avLst>
                <a:gd name="adj1" fmla="val 2989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>
              <a:off x="6516" y="9275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5528" y="7324"/>
              <a:ext cx="423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000"/>
                <a:t>да</a:t>
              </a:r>
              <a:endParaRPr lang="ru-RU"/>
            </a:p>
          </p:txBody>
        </p:sp>
        <p:sp>
          <p:nvSpPr>
            <p:cNvPr id="14" name="Text Box 24"/>
            <p:cNvSpPr txBox="1">
              <a:spLocks noChangeArrowheads="1"/>
            </p:cNvSpPr>
            <p:nvPr/>
          </p:nvSpPr>
          <p:spPr bwMode="auto">
            <a:xfrm>
              <a:off x="7081" y="7324"/>
              <a:ext cx="42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000"/>
                <a:t>нет</a:t>
              </a:r>
              <a:endParaRPr lang="ru-RU"/>
            </a:p>
          </p:txBody>
        </p:sp>
      </p:grp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142976" y="5429264"/>
            <a:ext cx="206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dirty="0"/>
              <a:t>Условие (полное)</a:t>
            </a:r>
          </a:p>
        </p:txBody>
      </p:sp>
      <p:grpSp>
        <p:nvGrpSpPr>
          <p:cNvPr id="16" name="Group 25"/>
          <p:cNvGrpSpPr>
            <a:grpSpLocks/>
          </p:cNvGrpSpPr>
          <p:nvPr/>
        </p:nvGrpSpPr>
        <p:grpSpPr bwMode="auto">
          <a:xfrm>
            <a:off x="4929190" y="3214686"/>
            <a:ext cx="2058987" cy="2057400"/>
            <a:chOff x="4963" y="9926"/>
            <a:chExt cx="2542" cy="2508"/>
          </a:xfrm>
        </p:grpSpPr>
        <p:sp>
          <p:nvSpPr>
            <p:cNvPr id="17" name="AutoShape 26"/>
            <p:cNvSpPr>
              <a:spLocks noChangeArrowheads="1"/>
            </p:cNvSpPr>
            <p:nvPr/>
          </p:nvSpPr>
          <p:spPr bwMode="auto">
            <a:xfrm>
              <a:off x="5952" y="9926"/>
              <a:ext cx="1127" cy="745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P</a:t>
              </a:r>
              <a:endParaRPr lang="ru-RU"/>
            </a:p>
          </p:txBody>
        </p:sp>
        <p:sp>
          <p:nvSpPr>
            <p:cNvPr id="18" name="AutoShape 27"/>
            <p:cNvSpPr>
              <a:spLocks noChangeArrowheads="1"/>
            </p:cNvSpPr>
            <p:nvPr/>
          </p:nvSpPr>
          <p:spPr bwMode="auto">
            <a:xfrm>
              <a:off x="4963" y="10762"/>
              <a:ext cx="1128" cy="742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000"/>
            </a:p>
            <a:p>
              <a:pPr algn="ctr"/>
              <a:r>
                <a:rPr lang="en-US" sz="1200"/>
                <a:t>S1</a:t>
              </a:r>
            </a:p>
            <a:p>
              <a:pPr algn="l"/>
              <a:endParaRPr lang="ru-RU"/>
            </a:p>
          </p:txBody>
        </p:sp>
        <p:cxnSp>
          <p:nvCxnSpPr>
            <p:cNvPr id="19" name="AutoShape 28"/>
            <p:cNvCxnSpPr>
              <a:cxnSpLocks noChangeShapeType="1"/>
            </p:cNvCxnSpPr>
            <p:nvPr/>
          </p:nvCxnSpPr>
          <p:spPr bwMode="auto">
            <a:xfrm rot="10800000" flipV="1">
              <a:off x="5527" y="10298"/>
              <a:ext cx="425" cy="46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0" name="AutoShape 29"/>
            <p:cNvCxnSpPr>
              <a:cxnSpLocks noChangeShapeType="1"/>
            </p:cNvCxnSpPr>
            <p:nvPr/>
          </p:nvCxnSpPr>
          <p:spPr bwMode="auto">
            <a:xfrm rot="16200000" flipH="1">
              <a:off x="5557" y="11474"/>
              <a:ext cx="930" cy="989"/>
            </a:xfrm>
            <a:prstGeom prst="bentConnector3">
              <a:avLst>
                <a:gd name="adj1" fmla="val 2989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1" name="AutoShape 30"/>
            <p:cNvCxnSpPr>
              <a:cxnSpLocks noChangeShapeType="1"/>
            </p:cNvCxnSpPr>
            <p:nvPr/>
          </p:nvCxnSpPr>
          <p:spPr bwMode="auto">
            <a:xfrm rot="5400000">
              <a:off x="6337" y="11265"/>
              <a:ext cx="1348" cy="989"/>
            </a:xfrm>
            <a:prstGeom prst="bentConnector3">
              <a:avLst>
                <a:gd name="adj1" fmla="val 5175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2" name="Line 31"/>
            <p:cNvSpPr>
              <a:spLocks noChangeShapeType="1"/>
            </p:cNvSpPr>
            <p:nvPr/>
          </p:nvSpPr>
          <p:spPr bwMode="auto">
            <a:xfrm>
              <a:off x="6516" y="12016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5527" y="10065"/>
              <a:ext cx="424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000"/>
                <a:t>да</a:t>
              </a:r>
              <a:endParaRPr lang="ru-RU"/>
            </a:p>
          </p:txBody>
        </p:sp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7080" y="10065"/>
              <a:ext cx="4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000"/>
                <a:t>нет</a:t>
              </a:r>
              <a:endParaRPr lang="ru-RU"/>
            </a:p>
          </p:txBody>
        </p:sp>
        <p:cxnSp>
          <p:nvCxnSpPr>
            <p:cNvPr id="25" name="AutoShape 34"/>
            <p:cNvCxnSpPr>
              <a:cxnSpLocks noChangeShapeType="1"/>
              <a:stCxn id="17" idx="3"/>
            </p:cNvCxnSpPr>
            <p:nvPr/>
          </p:nvCxnSpPr>
          <p:spPr bwMode="auto">
            <a:xfrm>
              <a:off x="7079" y="10298"/>
              <a:ext cx="426" cy="106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</p:grpSp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5143504" y="5357826"/>
            <a:ext cx="231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dirty="0"/>
              <a:t>Условие (неполное)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алгоритмов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r>
              <a:rPr lang="ru-RU" dirty="0" smtClean="0"/>
              <a:t>Циклический – обеспечивает многократное выполнение некоторой совокупности действий (тела цикла). </a:t>
            </a:r>
            <a:endParaRPr lang="ru-RU" dirty="0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1000100" y="3214686"/>
            <a:ext cx="1290638" cy="2020888"/>
            <a:chOff x="7221" y="14152"/>
            <a:chExt cx="1593" cy="2464"/>
          </a:xfrm>
        </p:grpSpPr>
        <p:sp>
          <p:nvSpPr>
            <p:cNvPr id="5" name="AutoShape 67"/>
            <p:cNvSpPr>
              <a:spLocks noChangeArrowheads="1"/>
            </p:cNvSpPr>
            <p:nvPr/>
          </p:nvSpPr>
          <p:spPr bwMode="auto">
            <a:xfrm>
              <a:off x="7505" y="14152"/>
              <a:ext cx="1309" cy="744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79388"/>
              <a:endParaRPr lang="en-US" sz="1000"/>
            </a:p>
            <a:p>
              <a:pPr marL="179388"/>
              <a:r>
                <a:rPr lang="en-US" sz="1000"/>
                <a:t>i:=1; n</a:t>
              </a:r>
              <a:endParaRPr lang="ru-RU" sz="1000"/>
            </a:p>
          </p:txBody>
        </p:sp>
        <p:sp>
          <p:nvSpPr>
            <p:cNvPr id="6" name="AutoShape 68"/>
            <p:cNvSpPr>
              <a:spLocks noChangeArrowheads="1"/>
            </p:cNvSpPr>
            <p:nvPr/>
          </p:nvSpPr>
          <p:spPr bwMode="auto">
            <a:xfrm>
              <a:off x="7604" y="15270"/>
              <a:ext cx="1131" cy="74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000"/>
            </a:p>
            <a:p>
              <a:pPr algn="ctr"/>
              <a:r>
                <a:rPr lang="en-US" sz="1200"/>
                <a:t>S1</a:t>
              </a:r>
              <a:endParaRPr lang="ru-RU"/>
            </a:p>
          </p:txBody>
        </p:sp>
        <p:cxnSp>
          <p:nvCxnSpPr>
            <p:cNvPr id="7" name="AutoShape 69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>
              <a:off x="8159" y="14896"/>
              <a:ext cx="11" cy="3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" name="AutoShape 70"/>
            <p:cNvCxnSpPr>
              <a:cxnSpLocks noChangeShapeType="1"/>
              <a:stCxn id="5" idx="3"/>
            </p:cNvCxnSpPr>
            <p:nvPr/>
          </p:nvCxnSpPr>
          <p:spPr bwMode="auto">
            <a:xfrm flipH="1">
              <a:off x="8159" y="14524"/>
              <a:ext cx="655" cy="2092"/>
            </a:xfrm>
            <a:prstGeom prst="bentConnector4">
              <a:avLst>
                <a:gd name="adj1" fmla="val -43116"/>
                <a:gd name="adj2" fmla="val 8993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" name="AutoShape 71"/>
            <p:cNvCxnSpPr>
              <a:cxnSpLocks noChangeShapeType="1"/>
              <a:stCxn id="6" idx="2"/>
            </p:cNvCxnSpPr>
            <p:nvPr/>
          </p:nvCxnSpPr>
          <p:spPr bwMode="auto">
            <a:xfrm rot="5400000">
              <a:off x="7583" y="15655"/>
              <a:ext cx="226" cy="94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" name="AutoShape 72"/>
            <p:cNvCxnSpPr>
              <a:cxnSpLocks noChangeShapeType="1"/>
              <a:endCxn id="5" idx="1"/>
            </p:cNvCxnSpPr>
            <p:nvPr/>
          </p:nvCxnSpPr>
          <p:spPr bwMode="auto">
            <a:xfrm rot="-5400000">
              <a:off x="6504" y="15241"/>
              <a:ext cx="1718" cy="28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928662" y="5286388"/>
            <a:ext cx="15097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400" b="1" dirty="0"/>
              <a:t>Цикл </a:t>
            </a:r>
          </a:p>
          <a:p>
            <a:pPr algn="ctr"/>
            <a:r>
              <a:rPr lang="ru-RU" sz="1400" b="1" dirty="0"/>
              <a:t>с параметрами</a:t>
            </a:r>
          </a:p>
          <a:p>
            <a:pPr algn="ctr"/>
            <a:r>
              <a:rPr lang="ru-RU" sz="1400" b="1" dirty="0"/>
              <a:t>(пошаговый)</a:t>
            </a: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3500430" y="3071810"/>
            <a:ext cx="1714500" cy="2744787"/>
            <a:chOff x="2705" y="14012"/>
            <a:chExt cx="2117" cy="3345"/>
          </a:xfrm>
        </p:grpSpPr>
        <p:sp>
          <p:nvSpPr>
            <p:cNvPr id="13" name="AutoShape 49"/>
            <p:cNvSpPr>
              <a:spLocks noChangeArrowheads="1"/>
            </p:cNvSpPr>
            <p:nvPr/>
          </p:nvSpPr>
          <p:spPr bwMode="auto">
            <a:xfrm>
              <a:off x="3269" y="14570"/>
              <a:ext cx="1130" cy="744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P</a:t>
              </a:r>
              <a:endParaRPr lang="ru-RU"/>
            </a:p>
          </p:txBody>
        </p:sp>
        <p:sp>
          <p:nvSpPr>
            <p:cNvPr id="14" name="AutoShape 50"/>
            <p:cNvSpPr>
              <a:spLocks noChangeArrowheads="1"/>
            </p:cNvSpPr>
            <p:nvPr/>
          </p:nvSpPr>
          <p:spPr bwMode="auto">
            <a:xfrm>
              <a:off x="3269" y="15684"/>
              <a:ext cx="1130" cy="74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000"/>
            </a:p>
            <a:p>
              <a:pPr algn="ctr"/>
              <a:r>
                <a:rPr lang="en-US" sz="1200"/>
                <a:t>S1</a:t>
              </a:r>
              <a:endParaRPr lang="ru-RU"/>
            </a:p>
          </p:txBody>
        </p:sp>
        <p:cxnSp>
          <p:nvCxnSpPr>
            <p:cNvPr id="15" name="AutoShape 51"/>
            <p:cNvCxnSpPr>
              <a:cxnSpLocks noChangeShapeType="1"/>
              <a:stCxn id="13" idx="2"/>
              <a:endCxn id="14" idx="0"/>
            </p:cNvCxnSpPr>
            <p:nvPr/>
          </p:nvCxnSpPr>
          <p:spPr bwMode="auto">
            <a:xfrm>
              <a:off x="3834" y="15314"/>
              <a:ext cx="1" cy="3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52"/>
            <p:cNvCxnSpPr>
              <a:cxnSpLocks noChangeShapeType="1"/>
              <a:stCxn id="13" idx="3"/>
            </p:cNvCxnSpPr>
            <p:nvPr/>
          </p:nvCxnSpPr>
          <p:spPr bwMode="auto">
            <a:xfrm>
              <a:off x="4399" y="14942"/>
              <a:ext cx="423" cy="143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7" name="AutoShape 53"/>
            <p:cNvCxnSpPr>
              <a:cxnSpLocks noChangeShapeType="1"/>
            </p:cNvCxnSpPr>
            <p:nvPr/>
          </p:nvCxnSpPr>
          <p:spPr bwMode="auto">
            <a:xfrm rot="5400000">
              <a:off x="3840" y="16375"/>
              <a:ext cx="976" cy="9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8" name="AutoShape 54"/>
            <p:cNvCxnSpPr>
              <a:cxnSpLocks noChangeShapeType="1"/>
              <a:stCxn id="14" idx="2"/>
            </p:cNvCxnSpPr>
            <p:nvPr/>
          </p:nvCxnSpPr>
          <p:spPr bwMode="auto">
            <a:xfrm rot="5400000">
              <a:off x="3153" y="15980"/>
              <a:ext cx="233" cy="112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9" name="AutoShape 55"/>
            <p:cNvCxnSpPr>
              <a:cxnSpLocks noChangeShapeType="1"/>
            </p:cNvCxnSpPr>
            <p:nvPr/>
          </p:nvCxnSpPr>
          <p:spPr bwMode="auto">
            <a:xfrm rot="5400000" flipH="1">
              <a:off x="1452" y="15405"/>
              <a:ext cx="2508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0" name="AutoShape 56"/>
            <p:cNvCxnSpPr>
              <a:cxnSpLocks noChangeShapeType="1"/>
            </p:cNvCxnSpPr>
            <p:nvPr/>
          </p:nvCxnSpPr>
          <p:spPr bwMode="auto">
            <a:xfrm>
              <a:off x="2705" y="14152"/>
              <a:ext cx="11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57"/>
            <p:cNvCxnSpPr>
              <a:cxnSpLocks noChangeShapeType="1"/>
              <a:endCxn id="13" idx="0"/>
            </p:cNvCxnSpPr>
            <p:nvPr/>
          </p:nvCxnSpPr>
          <p:spPr bwMode="auto">
            <a:xfrm>
              <a:off x="3833" y="14012"/>
              <a:ext cx="1" cy="5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3500430" y="5857892"/>
            <a:ext cx="1625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400" b="1" dirty="0"/>
              <a:t>Цикл </a:t>
            </a:r>
          </a:p>
          <a:p>
            <a:pPr algn="ctr"/>
            <a:r>
              <a:rPr lang="ru-RU" sz="1400" b="1" dirty="0"/>
              <a:t>с предусловием</a:t>
            </a:r>
          </a:p>
        </p:txBody>
      </p:sp>
      <p:grpSp>
        <p:nvGrpSpPr>
          <p:cNvPr id="23" name="Group 58"/>
          <p:cNvGrpSpPr>
            <a:grpSpLocks/>
          </p:cNvGrpSpPr>
          <p:nvPr/>
        </p:nvGrpSpPr>
        <p:grpSpPr bwMode="auto">
          <a:xfrm>
            <a:off x="6286512" y="3071810"/>
            <a:ext cx="1257300" cy="2173288"/>
            <a:chOff x="5669" y="14430"/>
            <a:chExt cx="1553" cy="2648"/>
          </a:xfrm>
        </p:grpSpPr>
        <p:sp>
          <p:nvSpPr>
            <p:cNvPr id="24" name="AutoShape 59"/>
            <p:cNvSpPr>
              <a:spLocks noChangeArrowheads="1"/>
            </p:cNvSpPr>
            <p:nvPr/>
          </p:nvSpPr>
          <p:spPr bwMode="auto">
            <a:xfrm>
              <a:off x="6093" y="14848"/>
              <a:ext cx="1129" cy="74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000"/>
            </a:p>
            <a:p>
              <a:pPr algn="ctr"/>
              <a:r>
                <a:rPr lang="en-US" sz="1200"/>
                <a:t>S1</a:t>
              </a:r>
              <a:endParaRPr lang="ru-RU"/>
            </a:p>
          </p:txBody>
        </p:sp>
        <p:sp>
          <p:nvSpPr>
            <p:cNvPr id="25" name="AutoShape 60"/>
            <p:cNvSpPr>
              <a:spLocks noChangeArrowheads="1"/>
            </p:cNvSpPr>
            <p:nvPr/>
          </p:nvSpPr>
          <p:spPr bwMode="auto">
            <a:xfrm>
              <a:off x="6093" y="15963"/>
              <a:ext cx="1129" cy="744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P</a:t>
              </a:r>
              <a:endParaRPr lang="ru-RU"/>
            </a:p>
          </p:txBody>
        </p:sp>
        <p:cxnSp>
          <p:nvCxnSpPr>
            <p:cNvPr id="26" name="AutoShape 61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>
              <a:off x="6657" y="15592"/>
              <a:ext cx="1" cy="3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62"/>
            <p:cNvCxnSpPr>
              <a:cxnSpLocks noChangeShapeType="1"/>
              <a:stCxn id="25" idx="2"/>
            </p:cNvCxnSpPr>
            <p:nvPr/>
          </p:nvCxnSpPr>
          <p:spPr bwMode="auto">
            <a:xfrm flipH="1">
              <a:off x="6657" y="16707"/>
              <a:ext cx="1" cy="3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63"/>
            <p:cNvCxnSpPr>
              <a:cxnSpLocks noChangeShapeType="1"/>
              <a:stCxn id="25" idx="1"/>
            </p:cNvCxnSpPr>
            <p:nvPr/>
          </p:nvCxnSpPr>
          <p:spPr bwMode="auto">
            <a:xfrm rot="10800000">
              <a:off x="5669" y="14570"/>
              <a:ext cx="424" cy="1766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9" name="AutoShape 64"/>
            <p:cNvCxnSpPr>
              <a:cxnSpLocks noChangeShapeType="1"/>
              <a:endCxn id="24" idx="0"/>
            </p:cNvCxnSpPr>
            <p:nvPr/>
          </p:nvCxnSpPr>
          <p:spPr bwMode="auto">
            <a:xfrm>
              <a:off x="6656" y="14430"/>
              <a:ext cx="1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65"/>
            <p:cNvCxnSpPr>
              <a:cxnSpLocks noChangeShapeType="1"/>
            </p:cNvCxnSpPr>
            <p:nvPr/>
          </p:nvCxnSpPr>
          <p:spPr bwMode="auto">
            <a:xfrm>
              <a:off x="5669" y="14570"/>
              <a:ext cx="98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1" name="Text Box 75"/>
          <p:cNvSpPr txBox="1">
            <a:spLocks noChangeArrowheads="1"/>
          </p:cNvSpPr>
          <p:nvPr/>
        </p:nvSpPr>
        <p:spPr bwMode="auto">
          <a:xfrm>
            <a:off x="6072198" y="5786454"/>
            <a:ext cx="1600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400" b="1" dirty="0"/>
              <a:t>Цикл </a:t>
            </a:r>
          </a:p>
          <a:p>
            <a:pPr algn="ctr"/>
            <a:r>
              <a:rPr lang="ru-RU" sz="1400" b="1" dirty="0"/>
              <a:t>с постусловием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программирования </a:t>
            </a:r>
            <a:r>
              <a:rPr lang="en-US" dirty="0" smtClean="0"/>
              <a:t>Pascal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широком смысле язык программирования – это фиксированная система обозначений и правил для алгоритмов и структур данных. Основой для языка программирования </a:t>
            </a:r>
            <a:r>
              <a:rPr lang="en-US" dirty="0" smtClean="0"/>
              <a:t>Pascal</a:t>
            </a:r>
            <a:r>
              <a:rPr lang="ru-RU" dirty="0" smtClean="0"/>
              <a:t> является латинский алфавит, десятичные цифры и правила, используемые для написания программ.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Основные понятия языка программирования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Идентификатор</a:t>
            </a:r>
            <a:r>
              <a:rPr lang="ru-RU" dirty="0" smtClean="0"/>
              <a:t> – имя объекта, устанавливающее соответствие объекта некоторому набору символов. </a:t>
            </a:r>
          </a:p>
          <a:p>
            <a:pPr>
              <a:buNone/>
            </a:pPr>
            <a:r>
              <a:rPr lang="ru-RU" i="1" dirty="0" smtClean="0"/>
              <a:t>Например:</a:t>
            </a:r>
            <a:r>
              <a:rPr lang="ru-RU" dirty="0" smtClean="0"/>
              <a:t> 	</a:t>
            </a:r>
            <a:r>
              <a:rPr lang="en-US" dirty="0" smtClean="0"/>
              <a:t>f</a:t>
            </a:r>
            <a:r>
              <a:rPr lang="ru-RU" dirty="0" smtClean="0"/>
              <a:t>	     </a:t>
            </a:r>
            <a:r>
              <a:rPr lang="en-US" dirty="0" err="1" smtClean="0"/>
              <a:t>gh</a:t>
            </a:r>
            <a:r>
              <a:rPr lang="ru-RU" dirty="0" smtClean="0"/>
              <a:t>		</a:t>
            </a:r>
            <a:r>
              <a:rPr lang="en-US" dirty="0" smtClean="0"/>
              <a:t>k</a:t>
            </a:r>
            <a:r>
              <a:rPr lang="ru-RU" dirty="0" smtClean="0"/>
              <a:t>1 </a:t>
            </a:r>
            <a:r>
              <a:rPr lang="ru-RU" strike="dblStrike" dirty="0" smtClean="0"/>
              <a:t>(1</a:t>
            </a:r>
            <a:r>
              <a:rPr lang="en-US" strike="dblStrike" dirty="0" smtClean="0"/>
              <a:t>k</a:t>
            </a:r>
            <a:r>
              <a:rPr lang="ru-RU" strike="dblStrike" dirty="0" smtClean="0"/>
              <a:t>) </a:t>
            </a:r>
            <a:r>
              <a:rPr lang="ru-RU" dirty="0" smtClean="0"/>
              <a:t>	</a:t>
            </a:r>
            <a:r>
              <a:rPr lang="en-US" dirty="0" smtClean="0"/>
              <a:t>d</a:t>
            </a:r>
            <a:r>
              <a:rPr lang="ru-RU" dirty="0" smtClean="0"/>
              <a:t>_</a:t>
            </a:r>
            <a:r>
              <a:rPr lang="en-US" dirty="0" smtClean="0"/>
              <a:t>r</a:t>
            </a:r>
            <a:r>
              <a:rPr lang="ru-RU" dirty="0" smtClean="0"/>
              <a:t>	</a:t>
            </a:r>
            <a:r>
              <a:rPr lang="ru-RU" strike="dblStrike" dirty="0" smtClean="0"/>
              <a:t>(</a:t>
            </a:r>
            <a:r>
              <a:rPr lang="en-US" strike="dblStrike" dirty="0" smtClean="0"/>
              <a:t>d</a:t>
            </a:r>
            <a:r>
              <a:rPr lang="ru-RU" strike="dblStrike" dirty="0" smtClean="0"/>
              <a:t>  </a:t>
            </a:r>
            <a:r>
              <a:rPr lang="en-US" strike="dblStrike" dirty="0" smtClean="0"/>
              <a:t>r</a:t>
            </a:r>
            <a:r>
              <a:rPr lang="ru-RU" strike="dblStrike" dirty="0" smtClean="0"/>
              <a:t>    </a:t>
            </a:r>
            <a:r>
              <a:rPr lang="en-US" strike="dblStrike" dirty="0" smtClean="0"/>
              <a:t>d</a:t>
            </a:r>
            <a:r>
              <a:rPr lang="ru-RU" strike="dblStrike" dirty="0" smtClean="0"/>
              <a:t>,</a:t>
            </a:r>
            <a:r>
              <a:rPr lang="en-US" strike="dblStrike" dirty="0" smtClean="0"/>
              <a:t>r</a:t>
            </a:r>
            <a:r>
              <a:rPr lang="ru-RU" strike="dblStrike" dirty="0" smtClean="0"/>
              <a:t> )</a:t>
            </a:r>
            <a:endParaRPr lang="ru-RU" dirty="0" smtClean="0"/>
          </a:p>
          <a:p>
            <a:r>
              <a:rPr lang="ru-RU" b="1" dirty="0" smtClean="0"/>
              <a:t>Константы</a:t>
            </a:r>
            <a:r>
              <a:rPr lang="ru-RU" dirty="0" smtClean="0"/>
              <a:t> – элементы данных, значения которых установлены в описательной части программы и в процессе выполнения программы не изменяются. Описание констант осуществляется в разделе </a:t>
            </a:r>
            <a:r>
              <a:rPr lang="en-US" dirty="0" smtClean="0"/>
              <a:t>const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i="1" dirty="0" smtClean="0"/>
              <a:t>Const</a:t>
            </a:r>
            <a:r>
              <a:rPr lang="ru-RU" i="1" dirty="0" smtClean="0"/>
              <a:t>  </a:t>
            </a:r>
            <a:r>
              <a:rPr lang="en-US" i="1" dirty="0" smtClean="0"/>
              <a:t>k</a:t>
            </a:r>
            <a:r>
              <a:rPr lang="ru-RU" i="1" dirty="0" smtClean="0"/>
              <a:t>=8;  </a:t>
            </a:r>
            <a:r>
              <a:rPr lang="en-US" i="1" dirty="0" smtClean="0"/>
              <a:t>m</a:t>
            </a:r>
            <a:r>
              <a:rPr lang="ru-RU" i="1" dirty="0" smtClean="0"/>
              <a:t>=19;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Основные понятия языка программирования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Переменные</a:t>
            </a:r>
            <a:r>
              <a:rPr lang="ru-RU" dirty="0" smtClean="0"/>
              <a:t> – величины, которые могут менять свои значения в процессе выполнения программы. Описание переменных осуществляется в разделе </a:t>
            </a:r>
            <a:r>
              <a:rPr lang="en-US" dirty="0" err="1" smtClean="0"/>
              <a:t>var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		</a:t>
            </a:r>
            <a:r>
              <a:rPr lang="en-US" i="1" dirty="0" smtClean="0"/>
              <a:t>Var</a:t>
            </a:r>
            <a:r>
              <a:rPr lang="ru-RU" i="1" dirty="0" smtClean="0"/>
              <a:t>  </a:t>
            </a:r>
            <a:r>
              <a:rPr lang="en-US" i="1" dirty="0" smtClean="0"/>
              <a:t>g</a:t>
            </a:r>
            <a:r>
              <a:rPr lang="ru-RU" i="1" dirty="0" smtClean="0"/>
              <a:t>: </a:t>
            </a:r>
            <a:r>
              <a:rPr lang="en-US" i="1" dirty="0" smtClean="0"/>
              <a:t>integer</a:t>
            </a:r>
            <a:r>
              <a:rPr lang="ru-RU" i="1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       </a:t>
            </a:r>
            <a:r>
              <a:rPr lang="en-US" i="1" dirty="0" err="1" smtClean="0"/>
              <a:t>st</a:t>
            </a:r>
            <a:r>
              <a:rPr lang="ru-RU" i="1" dirty="0" smtClean="0"/>
              <a:t>: </a:t>
            </a:r>
            <a:r>
              <a:rPr lang="en-US" i="1" dirty="0" smtClean="0"/>
              <a:t>string</a:t>
            </a:r>
            <a:r>
              <a:rPr lang="ru-RU" i="1" dirty="0" smtClean="0"/>
              <a:t>;</a:t>
            </a:r>
            <a:r>
              <a:rPr lang="ru-RU" dirty="0" smtClean="0"/>
              <a:t>	</a:t>
            </a:r>
          </a:p>
          <a:p>
            <a:r>
              <a:rPr lang="ru-RU" b="1" dirty="0" smtClean="0"/>
              <a:t>Тип данных</a:t>
            </a:r>
            <a:r>
              <a:rPr lang="ru-RU" dirty="0" smtClean="0"/>
              <a:t> – множество величин, объединенных определенной совокупностью допустимых операций.</a:t>
            </a:r>
          </a:p>
          <a:p>
            <a:pPr>
              <a:buNone/>
            </a:pPr>
            <a:r>
              <a:rPr lang="ru-RU" i="1" dirty="0" smtClean="0"/>
              <a:t>Например: </a:t>
            </a:r>
            <a:r>
              <a:rPr lang="ru-RU" dirty="0" smtClean="0"/>
              <a:t>5.9 и -7.456 относятся к вещественному типу (</a:t>
            </a:r>
            <a:r>
              <a:rPr lang="en-US" dirty="0" smtClean="0"/>
              <a:t>real</a:t>
            </a:r>
            <a:r>
              <a:rPr lang="ru-RU" dirty="0" smtClean="0"/>
              <a:t>), их можно складывать, вычитать, умножать, делить и т.д.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Типы данных делятся на </a:t>
            </a:r>
            <a:r>
              <a:rPr lang="ru-RU" i="1" dirty="0" smtClean="0">
                <a:solidFill>
                  <a:srgbClr val="FF0000"/>
                </a:solidFill>
              </a:rPr>
              <a:t>стандартные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</a:t>
            </a:r>
            <a:r>
              <a:rPr lang="ru-RU" i="1" dirty="0" smtClean="0">
                <a:solidFill>
                  <a:srgbClr val="FF0000"/>
                </a:solidFill>
              </a:rPr>
              <a:t>пользовательские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Стандартные типы предложены разработчиками системы программирования </a:t>
            </a:r>
            <a:r>
              <a:rPr lang="en-US" dirty="0" smtClean="0"/>
              <a:t>Turbo Pascal</a:t>
            </a:r>
            <a:r>
              <a:rPr lang="ru-RU" dirty="0" smtClean="0"/>
              <a:t>, например, </a:t>
            </a:r>
            <a:r>
              <a:rPr lang="en-US" i="1" dirty="0" smtClean="0"/>
              <a:t>Boolean</a:t>
            </a:r>
            <a:r>
              <a:rPr lang="ru-RU" i="1" dirty="0" smtClean="0"/>
              <a:t>, </a:t>
            </a:r>
            <a:r>
              <a:rPr lang="en-US" i="1" dirty="0" smtClean="0"/>
              <a:t>real</a:t>
            </a:r>
            <a:r>
              <a:rPr lang="ru-RU" i="1" dirty="0" smtClean="0"/>
              <a:t>, </a:t>
            </a:r>
            <a:r>
              <a:rPr lang="en-US" i="1" dirty="0" smtClean="0"/>
              <a:t>byte</a:t>
            </a:r>
            <a:r>
              <a:rPr lang="ru-RU" i="1" dirty="0" smtClean="0"/>
              <a:t>, </a:t>
            </a:r>
            <a:r>
              <a:rPr lang="en-US" i="1" dirty="0" smtClean="0"/>
              <a:t>string</a:t>
            </a:r>
            <a:r>
              <a:rPr lang="ru-RU" i="1" dirty="0" smtClean="0"/>
              <a:t>, </a:t>
            </a:r>
            <a:r>
              <a:rPr lang="en-US" i="1" dirty="0" smtClean="0"/>
              <a:t>char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Пользовательские типы данных</a:t>
            </a:r>
            <a:r>
              <a:rPr lang="ru-RU" dirty="0" smtClean="0"/>
              <a:t> разрабатывается пользователями системы, для обеспечения семантического контроля вводимых данных, значительного улучшения наглядности программы, более легкого поиска ошибок и экономии памяти. К пользовательским относят </a:t>
            </a:r>
            <a:r>
              <a:rPr lang="ru-RU" i="1" dirty="0" smtClean="0"/>
              <a:t>перечисляемый и интервальный </a:t>
            </a:r>
            <a:r>
              <a:rPr lang="ru-RU" dirty="0" smtClean="0"/>
              <a:t>типы.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i="1" dirty="0" smtClean="0"/>
              <a:t>Type</a:t>
            </a:r>
            <a:r>
              <a:rPr lang="ru-RU" i="1" dirty="0" smtClean="0"/>
              <a:t>  </a:t>
            </a:r>
            <a:r>
              <a:rPr lang="en-US" i="1" dirty="0" smtClean="0"/>
              <a:t>color</a:t>
            </a:r>
            <a:r>
              <a:rPr lang="ru-RU" i="1" dirty="0" smtClean="0"/>
              <a:t>=(</a:t>
            </a:r>
            <a:r>
              <a:rPr lang="en-US" i="1" dirty="0" smtClean="0"/>
              <a:t>red</a:t>
            </a:r>
            <a:r>
              <a:rPr lang="ru-RU" i="1" dirty="0" smtClean="0"/>
              <a:t>, </a:t>
            </a:r>
            <a:r>
              <a:rPr lang="en-US" i="1" dirty="0" smtClean="0"/>
              <a:t>blue</a:t>
            </a:r>
            <a:r>
              <a:rPr lang="ru-RU" i="1" dirty="0" smtClean="0"/>
              <a:t>, </a:t>
            </a:r>
            <a:r>
              <a:rPr lang="en-US" i="1" dirty="0" smtClean="0"/>
              <a:t>white</a:t>
            </a:r>
            <a:r>
              <a:rPr lang="ru-RU" i="1" dirty="0" smtClean="0"/>
              <a:t>, </a:t>
            </a:r>
            <a:r>
              <a:rPr lang="en-US" i="1" dirty="0" smtClean="0"/>
              <a:t>black</a:t>
            </a:r>
            <a:r>
              <a:rPr lang="ru-RU" i="1" dirty="0" smtClean="0"/>
              <a:t>, </a:t>
            </a:r>
            <a:r>
              <a:rPr lang="en-US" i="1" dirty="0" smtClean="0"/>
              <a:t>brown</a:t>
            </a:r>
            <a:r>
              <a:rPr lang="ru-RU" i="1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          </a:t>
            </a:r>
            <a:r>
              <a:rPr lang="en-US" i="1" dirty="0" smtClean="0"/>
              <a:t>month</a:t>
            </a:r>
            <a:r>
              <a:rPr lang="ru-RU" i="1" dirty="0" smtClean="0"/>
              <a:t>=1..12;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57158" y="1500174"/>
            <a:ext cx="4643470" cy="464347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ru-RU" dirty="0" smtClean="0"/>
              <a:t>Исторически термин </a:t>
            </a:r>
            <a:r>
              <a:rPr lang="ru-RU" i="1" dirty="0" smtClean="0"/>
              <a:t>«алгоритм»</a:t>
            </a:r>
            <a:r>
              <a:rPr lang="ru-RU" dirty="0" smtClean="0"/>
              <a:t> произошел от фамилии арабского (узбекского) математика IX века</a:t>
            </a:r>
            <a:r>
              <a:rPr lang="en-US" dirty="0" smtClean="0"/>
              <a:t> </a:t>
            </a:r>
            <a:r>
              <a:rPr lang="ru-RU" b="1" dirty="0" err="1" smtClean="0"/>
              <a:t>аль-Хорезми</a:t>
            </a:r>
            <a:r>
              <a:rPr lang="ru-RU" b="1" dirty="0" smtClean="0"/>
              <a:t> (полное имя — Абу Абдулла (или Абу </a:t>
            </a:r>
            <a:r>
              <a:rPr lang="ru-RU" b="1" dirty="0" err="1" smtClean="0"/>
              <a:t>Джафар</a:t>
            </a:r>
            <a:r>
              <a:rPr lang="ru-RU" b="1" dirty="0" smtClean="0"/>
              <a:t>) Мухаммед ибн </a:t>
            </a:r>
            <a:r>
              <a:rPr lang="ru-RU" b="1" dirty="0" err="1" smtClean="0"/>
              <a:t>Муса</a:t>
            </a:r>
            <a:r>
              <a:rPr lang="ru-RU" b="1" dirty="0" smtClean="0"/>
              <a:t> </a:t>
            </a:r>
            <a:r>
              <a:rPr lang="ru-RU" b="1" dirty="0" err="1" smtClean="0"/>
              <a:t>аль-Хорезми</a:t>
            </a:r>
            <a:r>
              <a:rPr lang="ru-RU" b="1" dirty="0" smtClean="0"/>
              <a:t>).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lnSpc>
                <a:spcPct val="130000"/>
              </a:lnSpc>
              <a:buNone/>
            </a:pPr>
            <a:r>
              <a:rPr lang="ru-RU" dirty="0" smtClean="0"/>
              <a:t>Сведений о жизни учёного сохранилось крайне мало. Имя </a:t>
            </a:r>
            <a:r>
              <a:rPr lang="ru-RU" dirty="0" err="1" smtClean="0"/>
              <a:t>аль-Хорезми</a:t>
            </a:r>
            <a:r>
              <a:rPr lang="ru-RU" dirty="0" smtClean="0"/>
              <a:t> указывает на его родину — среднеазиатское государство Хорезм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pPr>
              <a:lnSpc>
                <a:spcPct val="130000"/>
              </a:lnSpc>
              <a:buNone/>
            </a:pPr>
            <a:r>
              <a:rPr lang="ru-RU" dirty="0" smtClean="0"/>
              <a:t>Им было написано первое руководство по арифметике, основанное на позиционном принципе. </a:t>
            </a:r>
          </a:p>
          <a:p>
            <a:endParaRPr lang="ru-RU" dirty="0"/>
          </a:p>
        </p:txBody>
      </p:sp>
      <p:pic>
        <p:nvPicPr>
          <p:cNvPr id="8" name="Picture 33" descr="250px-Abu_Abdullah_Muhammad_bin_Musa_al-Khwarizmi_edit">
            <a:hlinkClick r:id="rId2" action="ppaction://hlinkfile" tooltip="Abu Abdullah Muhammad bin Musa al-Khwarizmi edit.png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00174"/>
            <a:ext cx="3786214" cy="476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Основные понятия языка программирования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Выражение</a:t>
            </a:r>
            <a:r>
              <a:rPr lang="ru-RU" dirty="0" smtClean="0"/>
              <a:t> – конструкция языка, задающая порядок выполнения действий над элементами данных. </a:t>
            </a:r>
          </a:p>
          <a:p>
            <a:r>
              <a:rPr lang="ru-RU" b="1" dirty="0" smtClean="0"/>
              <a:t>Операнд</a:t>
            </a:r>
            <a:r>
              <a:rPr lang="ru-RU" dirty="0" smtClean="0"/>
              <a:t> – элемент данных, над которыми производиться операция.</a:t>
            </a:r>
          </a:p>
          <a:p>
            <a:r>
              <a:rPr lang="ru-RU" b="1" dirty="0" smtClean="0"/>
              <a:t>Операция</a:t>
            </a:r>
            <a:r>
              <a:rPr lang="ru-RU" dirty="0" smtClean="0"/>
              <a:t> – действия, которые необходимо выполнить над операндом.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Основные понятия языка программирования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Оператор </a:t>
            </a:r>
            <a:r>
              <a:rPr lang="ru-RU" dirty="0" smtClean="0"/>
              <a:t>– предложение языка </a:t>
            </a:r>
            <a:r>
              <a:rPr lang="en-US" dirty="0" smtClean="0"/>
              <a:t>Pascal</a:t>
            </a:r>
            <a:r>
              <a:rPr lang="ru-RU" dirty="0" smtClean="0"/>
              <a:t>, задающее полное описание некоторого действия, которое необходимо выполнить. </a:t>
            </a:r>
          </a:p>
          <a:p>
            <a:pPr>
              <a:buNone/>
            </a:pPr>
            <a:r>
              <a:rPr lang="ru-RU" dirty="0" smtClean="0"/>
              <a:t>Операторы в </a:t>
            </a:r>
            <a:r>
              <a:rPr lang="en-US" dirty="0" smtClean="0"/>
              <a:t>Pascal</a:t>
            </a:r>
            <a:r>
              <a:rPr lang="ru-RU" dirty="0" smtClean="0"/>
              <a:t> разделяются точкой с запятой (;). </a:t>
            </a:r>
          </a:p>
          <a:p>
            <a:pPr>
              <a:buNone/>
            </a:pPr>
            <a:r>
              <a:rPr lang="ru-RU" dirty="0" smtClean="0"/>
              <a:t>Оператор присваивания (:=)   	</a:t>
            </a:r>
            <a:r>
              <a:rPr lang="ru-RU" i="1" dirty="0" smtClean="0"/>
              <a:t>А:=78;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Оператор вызова процедуры    </a:t>
            </a:r>
            <a:r>
              <a:rPr lang="en-US" i="1" dirty="0" err="1" smtClean="0"/>
              <a:t>ClrScr</a:t>
            </a:r>
            <a:r>
              <a:rPr lang="ru-RU" i="1" dirty="0" smtClean="0"/>
              <a:t>;</a:t>
            </a:r>
            <a:r>
              <a:rPr lang="ru-RU" dirty="0" smtClean="0"/>
              <a:t>  {вызов стандартной процедуры    очистки экрана}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Операторы ввода-вывода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Read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обеспечивает </a:t>
            </a:r>
            <a:r>
              <a:rPr lang="ru-RU" dirty="0" smtClean="0">
                <a:solidFill>
                  <a:srgbClr val="FF0000"/>
                </a:solidFill>
              </a:rPr>
              <a:t>ввод</a:t>
            </a:r>
            <a:r>
              <a:rPr lang="ru-RU" dirty="0" smtClean="0"/>
              <a:t> данных в память ЭВМ, при этом курсор остается на месте. </a:t>
            </a:r>
            <a:r>
              <a:rPr lang="en-US" i="1" dirty="0" err="1" smtClean="0"/>
              <a:t>Readln</a:t>
            </a:r>
            <a:r>
              <a:rPr lang="ru-RU" dirty="0" smtClean="0"/>
              <a:t> обеспечивает ввод данных в память ЭВМ, при этом курсор осуществляется перевод курсора на новую строку.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Write</a:t>
            </a:r>
            <a:r>
              <a:rPr lang="ru-RU" dirty="0" smtClean="0"/>
              <a:t> предназначена для </a:t>
            </a:r>
            <a:r>
              <a:rPr lang="ru-RU" dirty="0" smtClean="0">
                <a:solidFill>
                  <a:srgbClr val="FF0000"/>
                </a:solidFill>
              </a:rPr>
              <a:t>вывода</a:t>
            </a:r>
            <a:r>
              <a:rPr lang="ru-RU" dirty="0" smtClean="0"/>
              <a:t> значений на экран. </a:t>
            </a:r>
            <a:r>
              <a:rPr lang="en-US" i="1" dirty="0" err="1" smtClean="0"/>
              <a:t>Writeln</a:t>
            </a:r>
            <a:r>
              <a:rPr lang="ru-RU" dirty="0" smtClean="0"/>
              <a:t> выводит значения данных на экран и </a:t>
            </a:r>
            <a:r>
              <a:rPr lang="ru-RU" dirty="0" err="1" smtClean="0"/>
              <a:t>перводит</a:t>
            </a:r>
            <a:r>
              <a:rPr lang="ru-RU" dirty="0" smtClean="0"/>
              <a:t> курсор в начало следующей строки.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Вычисление площади треугольника по трем </a:t>
            </a:r>
            <a:r>
              <a:rPr lang="ru-RU" dirty="0" smtClean="0"/>
              <a:t>сторонам.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en-US" dirty="0" smtClean="0"/>
              <a:t> (input, output);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a, b, c, p, s: real 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ru-RU" dirty="0" smtClean="0"/>
              <a:t> (‘вв. знач. Сторон треугольника’);</a:t>
            </a:r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 (a, b, c);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p:=(</a:t>
            </a:r>
            <a:r>
              <a:rPr lang="en-US" dirty="0" err="1" smtClean="0"/>
              <a:t>a+b+c</a:t>
            </a:r>
            <a:r>
              <a:rPr lang="en-US" dirty="0" smtClean="0"/>
              <a:t>)/2;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s:=</a:t>
            </a:r>
            <a:r>
              <a:rPr lang="en-US" dirty="0" err="1" smtClean="0"/>
              <a:t>sqrt</a:t>
            </a:r>
            <a:r>
              <a:rPr lang="en-US" dirty="0" smtClean="0"/>
              <a:t>(p*(p-a)*(p-b)*(p-c));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ru-RU" dirty="0" smtClean="0"/>
              <a:t> (‘площадь </a:t>
            </a:r>
            <a:r>
              <a:rPr lang="ru-RU" dirty="0" err="1" smtClean="0"/>
              <a:t>треугольника=</a:t>
            </a:r>
            <a:r>
              <a:rPr lang="ru-RU" dirty="0" smtClean="0"/>
              <a:t>’,</a:t>
            </a:r>
            <a:r>
              <a:rPr lang="en-US" dirty="0" smtClean="0"/>
              <a:t>s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en-US" dirty="0" smtClean="0"/>
              <a:t>end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Найти среднее геометрическое и среднее арифметическое двух чисел.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en-US" dirty="0" smtClean="0"/>
              <a:t> (input, output);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a, b, </a:t>
            </a:r>
            <a:r>
              <a:rPr lang="en-US" dirty="0" err="1" smtClean="0"/>
              <a:t>sa</a:t>
            </a:r>
            <a:r>
              <a:rPr lang="en-US" dirty="0" smtClean="0"/>
              <a:t>, sq: real;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 (‘введите значение двух чисел’);</a:t>
            </a:r>
          </a:p>
          <a:p>
            <a:pPr>
              <a:buNone/>
            </a:pPr>
            <a:r>
              <a:rPr lang="en-US" dirty="0" smtClean="0"/>
              <a:t>Readln 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Sa:=(</a:t>
            </a:r>
            <a:r>
              <a:rPr lang="en-US" dirty="0" err="1" smtClean="0"/>
              <a:t>a+b</a:t>
            </a:r>
            <a:r>
              <a:rPr lang="en-US" dirty="0" smtClean="0"/>
              <a:t>)/2;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Sq:=</a:t>
            </a:r>
            <a:r>
              <a:rPr lang="en-US" dirty="0" err="1" smtClean="0"/>
              <a:t>sqrt</a:t>
            </a:r>
            <a:r>
              <a:rPr lang="en-US" dirty="0" smtClean="0"/>
              <a:t>(a*b);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 (‘среднее арифметическое =’,</a:t>
            </a:r>
            <a:r>
              <a:rPr lang="en-US" dirty="0" err="1" smtClean="0"/>
              <a:t>sa</a:t>
            </a:r>
            <a:r>
              <a:rPr lang="ru-RU" dirty="0" smtClean="0"/>
              <a:t>, ‘среднее геометрическое =’,</a:t>
            </a:r>
            <a:r>
              <a:rPr lang="en-US" dirty="0" smtClean="0"/>
              <a:t>sq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en-US" dirty="0" smtClean="0"/>
              <a:t>End.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Вычисление </a:t>
            </a:r>
            <a:r>
              <a:rPr lang="ru-RU" dirty="0" smtClean="0"/>
              <a:t>гипотенузы и площади треугольника</a:t>
            </a:r>
          </a:p>
          <a:p>
            <a:pPr>
              <a:buNone/>
            </a:pPr>
            <a:r>
              <a:rPr lang="ru-RU" dirty="0" smtClean="0"/>
              <a:t>Паскаль  </a:t>
            </a: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en-US" dirty="0" smtClean="0"/>
              <a:t> (input, output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a,d,s,g:real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err="1" smtClean="0"/>
              <a:t>writeln</a:t>
            </a:r>
            <a:r>
              <a:rPr lang="ru-RU" dirty="0" smtClean="0"/>
              <a:t> ( `введите значения двух катетов `);</a:t>
            </a:r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 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s:=a*b/2;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g:= </a:t>
            </a:r>
            <a:r>
              <a:rPr lang="en-US" dirty="0" err="1" smtClean="0"/>
              <a:t>sqrt</a:t>
            </a:r>
            <a:r>
              <a:rPr lang="en-US" dirty="0" smtClean="0"/>
              <a:t>(a*</a:t>
            </a:r>
            <a:r>
              <a:rPr lang="en-US" dirty="0" err="1" smtClean="0"/>
              <a:t>a+b</a:t>
            </a:r>
            <a:r>
              <a:rPr lang="en-US" dirty="0" smtClean="0"/>
              <a:t>*b)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smtClean="0"/>
              <a:t>площадь</a:t>
            </a:r>
            <a:r>
              <a:rPr lang="en-US" dirty="0" smtClean="0"/>
              <a:t> = ‘,s, ’</a:t>
            </a:r>
            <a:r>
              <a:rPr lang="ru-RU" dirty="0" smtClean="0"/>
              <a:t>гипотенуза</a:t>
            </a:r>
            <a:r>
              <a:rPr lang="en-US" dirty="0" smtClean="0"/>
              <a:t> =’,g);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Вычислить длины медиан треугольника, заданного длинами сторон.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</a:t>
            </a:r>
            <a:r>
              <a:rPr lang="ru-RU" dirty="0" smtClean="0"/>
              <a:t>,</a:t>
            </a:r>
            <a:r>
              <a:rPr lang="en-US" dirty="0" smtClean="0"/>
              <a:t>output</a:t>
            </a:r>
            <a:r>
              <a:rPr lang="ru-RU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a,b,c,m1,m2,m3:real;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err="1" smtClean="0"/>
              <a:t>вв</a:t>
            </a:r>
            <a:r>
              <a:rPr lang="en-US" dirty="0" smtClean="0"/>
              <a:t>.</a:t>
            </a:r>
            <a:r>
              <a:rPr lang="ru-RU" dirty="0" err="1" smtClean="0"/>
              <a:t>знач</a:t>
            </a:r>
            <a:r>
              <a:rPr lang="en-US" dirty="0" smtClean="0"/>
              <a:t>. </a:t>
            </a:r>
            <a:r>
              <a:rPr lang="ru-RU" dirty="0" err="1" smtClean="0"/>
              <a:t>трез</a:t>
            </a:r>
            <a:r>
              <a:rPr lang="ru-RU" dirty="0" smtClean="0"/>
              <a:t> сторон треугольника</a:t>
            </a:r>
            <a:r>
              <a:rPr lang="en-US" dirty="0" smtClean="0"/>
              <a:t>’);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 (</a:t>
            </a:r>
            <a:r>
              <a:rPr lang="en-US" dirty="0" err="1" smtClean="0"/>
              <a:t>a,b,c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m1:=</a:t>
            </a:r>
            <a:r>
              <a:rPr lang="en-US" dirty="0" err="1" smtClean="0"/>
              <a:t>sqrt</a:t>
            </a:r>
            <a:r>
              <a:rPr lang="en-US" dirty="0" smtClean="0"/>
              <a:t>(2*a*a+2*b*b-c*c)/2;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m2:=</a:t>
            </a:r>
            <a:r>
              <a:rPr lang="en-US" dirty="0" err="1" smtClean="0"/>
              <a:t>sqrt</a:t>
            </a:r>
            <a:r>
              <a:rPr lang="en-US" dirty="0" smtClean="0"/>
              <a:t>(2*a*a+2*c*c-b*b)/2;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m3:=</a:t>
            </a:r>
            <a:r>
              <a:rPr lang="en-US" dirty="0" err="1" smtClean="0"/>
              <a:t>sqrt</a:t>
            </a:r>
            <a:r>
              <a:rPr lang="en-US" dirty="0" smtClean="0"/>
              <a:t>(2*b*b+2*c*c-a*a)/2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smtClean="0"/>
              <a:t>медианы</a:t>
            </a:r>
            <a:r>
              <a:rPr lang="en-US" dirty="0" smtClean="0"/>
              <a:t>= ’, m1,m2,m3);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Треугольник задан величинами своих углов и радиусом описанной окружности. Вычислить длины сторон треугольника.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</a:t>
            </a:r>
            <a:r>
              <a:rPr lang="ru-RU" dirty="0" smtClean="0"/>
              <a:t>, </a:t>
            </a:r>
            <a:r>
              <a:rPr lang="en-US" dirty="0" smtClean="0"/>
              <a:t>output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en-US" dirty="0" err="1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a1,b1,c1,r,a,b,c:real;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smtClean="0"/>
              <a:t>введите значения </a:t>
            </a:r>
            <a:r>
              <a:rPr lang="en-US" dirty="0" smtClean="0"/>
              <a:t>a1,b1,c1,r’);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 (a1,b1,c1,r);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a:=2*r*sin(a1);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b:=2*r*sin(b1);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c:=2*r*sin(c1);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smtClean="0"/>
              <a:t>длины сторон</a:t>
            </a:r>
            <a:r>
              <a:rPr lang="en-US" dirty="0" smtClean="0"/>
              <a:t>= ’, a, b, c);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Смешали </a:t>
            </a:r>
            <a:r>
              <a:rPr lang="en-US" dirty="0" smtClean="0"/>
              <a:t>V</a:t>
            </a:r>
            <a:r>
              <a:rPr lang="ru-RU" dirty="0" smtClean="0"/>
              <a:t>1 литров воды с температурой Т1 с </a:t>
            </a:r>
            <a:r>
              <a:rPr lang="en-US" dirty="0" smtClean="0"/>
              <a:t>V</a:t>
            </a:r>
            <a:r>
              <a:rPr lang="ru-RU" dirty="0" smtClean="0"/>
              <a:t>2 литрами с </a:t>
            </a:r>
            <a:r>
              <a:rPr lang="en-US" dirty="0" smtClean="0"/>
              <a:t>t </a:t>
            </a:r>
            <a:r>
              <a:rPr lang="en-US" dirty="0" err="1" smtClean="0"/>
              <a:t>T</a:t>
            </a:r>
            <a:r>
              <a:rPr lang="ru-RU" dirty="0" smtClean="0"/>
              <a:t>2. Вычислить </a:t>
            </a:r>
            <a:r>
              <a:rPr lang="en-US" dirty="0" smtClean="0"/>
              <a:t>t </a:t>
            </a:r>
            <a:r>
              <a:rPr lang="ru-RU" dirty="0" smtClean="0"/>
              <a:t>и объем полученной </a:t>
            </a:r>
            <a:r>
              <a:rPr lang="ru-RU" dirty="0" smtClean="0"/>
              <a:t>смеси.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en-US" dirty="0" smtClean="0"/>
              <a:t> (input, output);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</a:t>
            </a:r>
            <a:r>
              <a:rPr lang="ru-RU" dirty="0" smtClean="0"/>
              <a:t>1, </a:t>
            </a:r>
            <a:r>
              <a:rPr lang="en-US" dirty="0" smtClean="0"/>
              <a:t>t</a:t>
            </a:r>
            <a:r>
              <a:rPr lang="ru-RU" dirty="0" smtClean="0"/>
              <a:t>1, </a:t>
            </a:r>
            <a:r>
              <a:rPr lang="en-US" dirty="0" smtClean="0"/>
              <a:t>v</a:t>
            </a:r>
            <a:r>
              <a:rPr lang="ru-RU" dirty="0" smtClean="0"/>
              <a:t>2, </a:t>
            </a:r>
            <a:r>
              <a:rPr lang="en-US" dirty="0" smtClean="0"/>
              <a:t>t</a:t>
            </a:r>
            <a:r>
              <a:rPr lang="ru-RU" dirty="0" smtClean="0"/>
              <a:t>2, </a:t>
            </a:r>
            <a:r>
              <a:rPr lang="en-US" dirty="0" smtClean="0"/>
              <a:t>v</a:t>
            </a:r>
            <a:r>
              <a:rPr lang="ru-RU" dirty="0" smtClean="0"/>
              <a:t>, </a:t>
            </a:r>
            <a:r>
              <a:rPr lang="en-US" dirty="0" smtClean="0"/>
              <a:t>t</a:t>
            </a:r>
            <a:r>
              <a:rPr lang="ru-RU" dirty="0" smtClean="0"/>
              <a:t>:</a:t>
            </a:r>
            <a:r>
              <a:rPr lang="en-US" dirty="0" smtClean="0"/>
              <a:t>real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 </a:t>
            </a:r>
            <a:r>
              <a:rPr lang="ru-RU" dirty="0" smtClean="0"/>
              <a:t>(‘введите значения </a:t>
            </a:r>
            <a:r>
              <a:rPr lang="en-US" dirty="0" smtClean="0"/>
              <a:t>v</a:t>
            </a:r>
            <a:r>
              <a:rPr lang="ru-RU" dirty="0" smtClean="0"/>
              <a:t>1, </a:t>
            </a:r>
            <a:r>
              <a:rPr lang="en-US" dirty="0" smtClean="0"/>
              <a:t>t</a:t>
            </a:r>
            <a:r>
              <a:rPr lang="ru-RU" dirty="0" smtClean="0"/>
              <a:t>1, </a:t>
            </a:r>
            <a:r>
              <a:rPr lang="en-US" dirty="0" smtClean="0"/>
              <a:t>v</a:t>
            </a:r>
            <a:r>
              <a:rPr lang="ru-RU" dirty="0" smtClean="0"/>
              <a:t>2,</a:t>
            </a:r>
            <a:r>
              <a:rPr lang="en-US" dirty="0" smtClean="0"/>
              <a:t>t</a:t>
            </a:r>
            <a:r>
              <a:rPr lang="ru-RU" dirty="0" smtClean="0"/>
              <a:t>2’);</a:t>
            </a:r>
          </a:p>
          <a:p>
            <a:pPr>
              <a:buNone/>
            </a:pPr>
            <a:r>
              <a:rPr lang="en-US" dirty="0" smtClean="0"/>
              <a:t>Readln </a:t>
            </a:r>
            <a:r>
              <a:rPr lang="en-US" dirty="0" smtClean="0"/>
              <a:t>(v1, t1, v2, t2);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v:-v1+v2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t: = (v1*t1+v2*t2)/(v1+v2);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 </a:t>
            </a:r>
            <a:r>
              <a:rPr lang="en-US" dirty="0" smtClean="0"/>
              <a:t>(‘V </a:t>
            </a:r>
            <a:r>
              <a:rPr lang="ru-RU" dirty="0" smtClean="0"/>
              <a:t>смеси </a:t>
            </a:r>
            <a:r>
              <a:rPr lang="en-US" dirty="0" smtClean="0"/>
              <a:t>= ’, v, ‘T </a:t>
            </a:r>
            <a:r>
              <a:rPr lang="ru-RU" dirty="0" smtClean="0"/>
              <a:t>смеси </a:t>
            </a:r>
            <a:r>
              <a:rPr lang="en-US" dirty="0" smtClean="0"/>
              <a:t>= ’, t);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Выделение </a:t>
            </a:r>
            <a:r>
              <a:rPr lang="ru-RU" dirty="0" smtClean="0"/>
              <a:t>цифр из заданного числа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en-US" dirty="0" smtClean="0"/>
              <a:t> (input, output);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a, a1, c , d: integer;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ru-RU" dirty="0" smtClean="0"/>
              <a:t> (‘введите трехзначное число </a:t>
            </a:r>
            <a:r>
              <a:rPr lang="en-US" dirty="0" smtClean="0"/>
              <a:t>a</a:t>
            </a:r>
            <a:r>
              <a:rPr lang="ru-RU" dirty="0" smtClean="0"/>
              <a:t>’);</a:t>
            </a:r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 (a);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a1: = a mod 10;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d:=a div 10 mod 10;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c: = a div 100;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ru-RU" dirty="0" smtClean="0"/>
              <a:t> (‘число единиц = ’, </a:t>
            </a:r>
            <a:r>
              <a:rPr lang="en-US" dirty="0" smtClean="0"/>
              <a:t>a</a:t>
            </a:r>
            <a:r>
              <a:rPr lang="ru-RU" dirty="0" smtClean="0"/>
              <a:t>1 , ‘ число десятков =’, </a:t>
            </a:r>
            <a:r>
              <a:rPr lang="en-US" dirty="0" smtClean="0"/>
              <a:t>d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ru-RU" dirty="0" smtClean="0"/>
              <a:t> (‘  число сотен = ‘ , </a:t>
            </a:r>
            <a:r>
              <a:rPr lang="en-US" dirty="0" smtClean="0"/>
              <a:t>c</a:t>
            </a:r>
            <a:r>
              <a:rPr lang="ru-RU" dirty="0" smtClean="0"/>
              <a:t>) ;</a:t>
            </a:r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понятное и точное предписание исполнителю выполнить конечную последовательность команд, приводящих от исходных данных к искомому результату.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точно определенная последовательность простых действий, обеспечивающих решение любой задачи из некоторого класса.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Вычислить сумму членов арифметической прогрессии, зная её первый член, разность прогрессии и число </a:t>
            </a:r>
            <a:r>
              <a:rPr lang="ru-RU" dirty="0" smtClean="0"/>
              <a:t>членов.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</a:t>
            </a:r>
            <a:r>
              <a:rPr lang="ru-RU" dirty="0" smtClean="0"/>
              <a:t>, </a:t>
            </a:r>
            <a:r>
              <a:rPr lang="en-US" dirty="0" smtClean="0"/>
              <a:t>output</a:t>
            </a:r>
            <a:r>
              <a:rPr lang="ru-RU" dirty="0" smtClean="0"/>
              <a:t>);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var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en-US" dirty="0" smtClean="0"/>
              <a:t>n</a:t>
            </a:r>
            <a:r>
              <a:rPr lang="ru-RU" dirty="0" smtClean="0"/>
              <a:t>: </a:t>
            </a:r>
            <a:r>
              <a:rPr lang="en-US" dirty="0" smtClean="0"/>
              <a:t>integer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en-US" dirty="0" smtClean="0"/>
              <a:t>a</a:t>
            </a:r>
            <a:r>
              <a:rPr lang="ru-RU" dirty="0" smtClean="0"/>
              <a:t>1,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s</a:t>
            </a:r>
            <a:r>
              <a:rPr lang="ru-RU" dirty="0" smtClean="0"/>
              <a:t>:</a:t>
            </a:r>
            <a:r>
              <a:rPr lang="en-US" dirty="0" smtClean="0"/>
              <a:t>real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en-US" dirty="0" smtClean="0"/>
              <a:t>begin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writeln</a:t>
            </a:r>
            <a:r>
              <a:rPr lang="ru-RU" dirty="0" smtClean="0"/>
              <a:t> (‘введите первый член, разность и число членов </a:t>
            </a:r>
            <a:r>
              <a:rPr lang="ru-RU" dirty="0" err="1" smtClean="0"/>
              <a:t>ариф</a:t>
            </a:r>
            <a:r>
              <a:rPr lang="ru-RU" dirty="0" smtClean="0"/>
              <a:t>. прогрессии’);</a:t>
            </a:r>
            <a:br>
              <a:rPr lang="ru-RU" dirty="0" smtClean="0"/>
            </a:br>
            <a:r>
              <a:rPr lang="en-US" dirty="0" err="1" smtClean="0"/>
              <a:t>readln</a:t>
            </a:r>
            <a:r>
              <a:rPr lang="ru-RU" dirty="0" smtClean="0"/>
              <a:t> (</a:t>
            </a:r>
            <a:r>
              <a:rPr lang="en-US" dirty="0" smtClean="0"/>
              <a:t>a</a:t>
            </a:r>
            <a:r>
              <a:rPr lang="ru-RU" dirty="0" smtClean="0"/>
              <a:t>1,</a:t>
            </a:r>
            <a:r>
              <a:rPr lang="en-US" dirty="0" smtClean="0"/>
              <a:t>d</a:t>
            </a:r>
            <a:r>
              <a:rPr lang="ru-RU" dirty="0" smtClean="0"/>
              <a:t>,</a:t>
            </a:r>
            <a:r>
              <a:rPr lang="en-US" dirty="0" smtClean="0"/>
              <a:t>n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en-US" dirty="0" smtClean="0"/>
              <a:t>s</a:t>
            </a:r>
            <a:r>
              <a:rPr lang="ru-RU" dirty="0" smtClean="0"/>
              <a:t>:=(2*</a:t>
            </a:r>
            <a:r>
              <a:rPr lang="en-US" dirty="0" smtClean="0"/>
              <a:t>a</a:t>
            </a:r>
            <a:r>
              <a:rPr lang="ru-RU" dirty="0" smtClean="0"/>
              <a:t>1 +</a:t>
            </a:r>
            <a:r>
              <a:rPr lang="en-US" dirty="0" smtClean="0"/>
              <a:t>d</a:t>
            </a:r>
            <a:r>
              <a:rPr lang="ru-RU" dirty="0" smtClean="0"/>
              <a:t>*(</a:t>
            </a:r>
            <a:r>
              <a:rPr lang="en-US" dirty="0" smtClean="0"/>
              <a:t>n</a:t>
            </a:r>
            <a:r>
              <a:rPr lang="ru-RU" dirty="0" smtClean="0"/>
              <a:t>-1))/2*</a:t>
            </a:r>
            <a:r>
              <a:rPr lang="en-US" dirty="0" smtClean="0"/>
              <a:t>n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en-US" dirty="0" err="1" smtClean="0"/>
              <a:t>writlen</a:t>
            </a:r>
            <a:r>
              <a:rPr lang="ru-RU" dirty="0" smtClean="0"/>
              <a:t> (‘сумма членов арифметической </a:t>
            </a:r>
            <a:r>
              <a:rPr lang="ru-RU" dirty="0" smtClean="0"/>
              <a:t>прогрессии’,</a:t>
            </a:r>
            <a:r>
              <a:rPr lang="en-US" dirty="0" smtClean="0"/>
              <a:t>s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Определить давление на грунт опоры, имеющей форму основания в виде круга радиусом </a:t>
            </a:r>
            <a:r>
              <a:rPr lang="en-US" dirty="0" smtClean="0"/>
              <a:t>R </a:t>
            </a:r>
            <a:r>
              <a:rPr lang="ru-RU" dirty="0" smtClean="0"/>
              <a:t>с вырезанный из центра квадратом со стороной А. Масса опоры М.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en-US" dirty="0" smtClean="0"/>
              <a:t> (input, output);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m,r,a,d</a:t>
            </a:r>
            <a:r>
              <a:rPr lang="en-US" dirty="0" smtClean="0"/>
              <a:t> :real;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 </a:t>
            </a:r>
            <a:r>
              <a:rPr lang="ru-RU" dirty="0" smtClean="0"/>
              <a:t>(‘вв.  массу, </a:t>
            </a:r>
            <a:r>
              <a:rPr lang="en-US" dirty="0" smtClean="0"/>
              <a:t>R </a:t>
            </a:r>
            <a:r>
              <a:rPr lang="ru-RU" dirty="0" err="1" smtClean="0"/>
              <a:t>осн</a:t>
            </a:r>
            <a:r>
              <a:rPr lang="ru-RU" dirty="0" smtClean="0"/>
              <a:t>., сторону опоры’);</a:t>
            </a:r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  (</a:t>
            </a:r>
            <a:r>
              <a:rPr lang="en-US" dirty="0" err="1" smtClean="0"/>
              <a:t>m,r,a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d:=9.8*m/(pi*r*r-a*a);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 </a:t>
            </a:r>
            <a:r>
              <a:rPr lang="ru-RU" dirty="0" smtClean="0"/>
              <a:t>(‘давление на </a:t>
            </a:r>
            <a:r>
              <a:rPr lang="ru-RU" dirty="0" err="1" smtClean="0"/>
              <a:t>грунт=</a:t>
            </a:r>
            <a:r>
              <a:rPr lang="ru-RU" dirty="0" smtClean="0"/>
              <a:t>’,</a:t>
            </a:r>
            <a:r>
              <a:rPr lang="en-US" dirty="0" smtClean="0"/>
              <a:t>d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линейного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Дана,  длина ребра куба. Найти площадь грани, площадь полной поверхности и объем этого куба.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 output</a:t>
            </a:r>
            <a:r>
              <a:rPr lang="ru-RU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a, </a:t>
            </a:r>
            <a:r>
              <a:rPr lang="en-US" dirty="0" err="1" smtClean="0"/>
              <a:t>sg</a:t>
            </a:r>
            <a:r>
              <a:rPr lang="en-US" dirty="0" smtClean="0"/>
              <a:t>, sp, v, real;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 (`введите длину ребра куда);</a:t>
            </a:r>
          </a:p>
          <a:p>
            <a:pPr>
              <a:buNone/>
            </a:pPr>
            <a:r>
              <a:rPr lang="en-US" dirty="0" smtClean="0"/>
              <a:t>Readln (a);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Sg</a:t>
            </a:r>
            <a:r>
              <a:rPr lang="en-US" dirty="0" smtClean="0"/>
              <a:t>: =a*a;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Sp: = 6*</a:t>
            </a:r>
            <a:r>
              <a:rPr lang="en-US" dirty="0" err="1" smtClean="0"/>
              <a:t>sg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V: = a*a*a;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 ( `S </a:t>
            </a:r>
            <a:r>
              <a:rPr lang="ru-RU" dirty="0" err="1" smtClean="0"/>
              <a:t>гр</a:t>
            </a:r>
            <a:r>
              <a:rPr lang="en-US" dirty="0" smtClean="0"/>
              <a:t>.= `, </a:t>
            </a:r>
            <a:r>
              <a:rPr lang="en-US" dirty="0" err="1" smtClean="0"/>
              <a:t>sg</a:t>
            </a:r>
            <a:r>
              <a:rPr lang="en-US" dirty="0" smtClean="0"/>
              <a:t>, `S</a:t>
            </a:r>
            <a:r>
              <a:rPr lang="ru-RU" dirty="0" err="1" smtClean="0"/>
              <a:t>пов</a:t>
            </a:r>
            <a:r>
              <a:rPr lang="en-US" dirty="0" smtClean="0"/>
              <a:t>.= `, sp, 	`V </a:t>
            </a:r>
            <a:r>
              <a:rPr lang="ru-RU" dirty="0" smtClean="0"/>
              <a:t>куба</a:t>
            </a:r>
            <a:r>
              <a:rPr lang="en-US" dirty="0" smtClean="0"/>
              <a:t> = `, v) 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Оператор условия </a:t>
            </a:r>
            <a:r>
              <a:rPr lang="en-US" i="1" dirty="0" smtClean="0"/>
              <a:t>If</a:t>
            </a:r>
            <a:r>
              <a:rPr lang="ru-RU" i="1" dirty="0" smtClean="0"/>
              <a:t>  &lt;условие&gt; </a:t>
            </a:r>
            <a:r>
              <a:rPr lang="en-US" i="1" dirty="0" smtClean="0"/>
              <a:t>then</a:t>
            </a:r>
            <a:r>
              <a:rPr lang="ru-RU" i="1" dirty="0" smtClean="0"/>
              <a:t> &lt;оператор - да&gt; </a:t>
            </a:r>
            <a:r>
              <a:rPr lang="en-US" i="1" dirty="0" smtClean="0"/>
              <a:t>else</a:t>
            </a:r>
            <a:r>
              <a:rPr lang="ru-RU" i="1" dirty="0" smtClean="0"/>
              <a:t> &lt;оператор - нет&gt;;  </a:t>
            </a:r>
            <a:r>
              <a:rPr lang="ru-RU" dirty="0" smtClean="0"/>
              <a:t>предназначен для реализации простого ветвления алгоритма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Оператор выбора </a:t>
            </a:r>
            <a:r>
              <a:rPr lang="en-US" i="1" dirty="0" smtClean="0"/>
              <a:t>Case</a:t>
            </a:r>
            <a:r>
              <a:rPr lang="en-US" dirty="0" smtClean="0"/>
              <a:t> </a:t>
            </a:r>
            <a:r>
              <a:rPr lang="ru-RU" i="1" dirty="0" smtClean="0"/>
              <a:t>&lt;селектор&gt; </a:t>
            </a:r>
            <a:r>
              <a:rPr lang="en-US" i="1" dirty="0" smtClean="0"/>
              <a:t>of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	&lt;значение1&gt;:&lt;оператор1&gt;;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</a:t>
            </a:r>
            <a:r>
              <a:rPr lang="ru-RU" i="1" dirty="0" smtClean="0"/>
              <a:t>           &lt;</a:t>
            </a:r>
            <a:r>
              <a:rPr lang="ru-RU" i="1" dirty="0" smtClean="0"/>
              <a:t>значение2&gt;:&lt;оператор2&gt;;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dirty="0" smtClean="0"/>
              <a:t>	………………………………;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ru-RU" i="1" dirty="0" smtClean="0"/>
              <a:t>&lt;значение</a:t>
            </a:r>
            <a:r>
              <a:rPr lang="en-US" i="1" dirty="0" smtClean="0"/>
              <a:t>N</a:t>
            </a:r>
            <a:r>
              <a:rPr lang="ru-RU" i="1" dirty="0" smtClean="0"/>
              <a:t>&gt;:&lt;оператор</a:t>
            </a:r>
            <a:r>
              <a:rPr lang="en-US" i="1" dirty="0" smtClean="0"/>
              <a:t>N</a:t>
            </a:r>
            <a:r>
              <a:rPr lang="ru-RU" i="1" dirty="0" smtClean="0"/>
              <a:t>&gt;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i="1" dirty="0" smtClean="0"/>
              <a:t>		</a:t>
            </a:r>
            <a:r>
              <a:rPr lang="en-US" i="1" dirty="0" smtClean="0"/>
              <a:t>Else</a:t>
            </a:r>
            <a:r>
              <a:rPr lang="ru-RU" i="1" dirty="0" smtClean="0"/>
              <a:t> &lt;оператор - нет&gt;;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Оператор </a:t>
            </a:r>
            <a:r>
              <a:rPr lang="en-US" i="1" dirty="0" smtClean="0"/>
              <a:t>Case</a:t>
            </a:r>
            <a:r>
              <a:rPr lang="ru-RU" dirty="0" smtClean="0"/>
              <a:t> используется при множественном разветвлении алгоритма, например, если необходимо по числовому значению месяца указать время года (1, 2, 12 – зима; 3, 4, 5 – весна и т.д.).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sezon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n</a:t>
            </a:r>
            <a:r>
              <a:rPr lang="ru-RU" dirty="0" smtClean="0"/>
              <a:t>: 1..12;  {перечисляемый тип, здесь допускает только значения от 1 до 12 }</a:t>
            </a:r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ru-RU" dirty="0" smtClean="0"/>
              <a:t>(‘Введите числовое значение месяца’);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err="1" smtClean="0"/>
              <a:t>readln</a:t>
            </a:r>
            <a:r>
              <a:rPr lang="en-US" dirty="0" smtClean="0"/>
              <a:t>(n);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case</a:t>
            </a:r>
            <a:r>
              <a:rPr lang="en-US" dirty="0" smtClean="0"/>
              <a:t> </a:t>
            </a:r>
            <a:r>
              <a:rPr lang="en-US" dirty="0" smtClean="0"/>
              <a:t>n </a:t>
            </a:r>
            <a:r>
              <a:rPr lang="en-US" b="1" dirty="0" smtClean="0"/>
              <a:t>of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1, 2, 12: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зима</a:t>
            </a:r>
            <a:r>
              <a:rPr lang="en-US" dirty="0" smtClean="0"/>
              <a:t>’);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3..5: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весна</a:t>
            </a:r>
            <a:r>
              <a:rPr lang="en-US" dirty="0" smtClean="0"/>
              <a:t>’);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6..8: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лето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осень</a:t>
            </a:r>
            <a:r>
              <a:rPr lang="en-US" dirty="0" smtClean="0"/>
              <a:t>’);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</a:t>
            </a:r>
            <a:r>
              <a:rPr lang="ru-RU" dirty="0" smtClean="0"/>
              <a:t>ветвления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Вычислить </a:t>
            </a:r>
            <a:r>
              <a:rPr lang="en-US" dirty="0" smtClean="0"/>
              <a:t>y=1/x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en-US" dirty="0" smtClean="0"/>
              <a:t> (</a:t>
            </a:r>
            <a:r>
              <a:rPr lang="en-US" dirty="0" err="1" smtClean="0"/>
              <a:t>input,output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x</a:t>
            </a:r>
            <a:r>
              <a:rPr lang="ru-RU" dirty="0" smtClean="0"/>
              <a:t>,</a:t>
            </a:r>
            <a:r>
              <a:rPr lang="en-US" dirty="0" smtClean="0"/>
              <a:t>y</a:t>
            </a:r>
            <a:r>
              <a:rPr lang="ru-RU" dirty="0" smtClean="0"/>
              <a:t>:</a:t>
            </a:r>
            <a:r>
              <a:rPr lang="en-US" dirty="0" smtClean="0"/>
              <a:t>real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 (‘введите значение переменной </a:t>
            </a:r>
            <a:r>
              <a:rPr lang="en-US" dirty="0" smtClean="0"/>
              <a:t>x</a:t>
            </a:r>
            <a:r>
              <a:rPr lang="ru-RU" dirty="0" smtClean="0"/>
              <a:t>’);</a:t>
            </a:r>
          </a:p>
          <a:p>
            <a:pPr>
              <a:buNone/>
            </a:pPr>
            <a:r>
              <a:rPr lang="en-US" dirty="0" smtClean="0"/>
              <a:t>Readln (x);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x=0 then </a:t>
            </a: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smtClean="0"/>
              <a:t>при </a:t>
            </a:r>
            <a:r>
              <a:rPr lang="ru-RU" dirty="0" err="1" smtClean="0"/>
              <a:t>х</a:t>
            </a:r>
            <a:r>
              <a:rPr lang="en-US" dirty="0" smtClean="0"/>
              <a:t>=0 </a:t>
            </a:r>
            <a:r>
              <a:rPr lang="ru-RU" dirty="0" smtClean="0"/>
              <a:t>решения нет</a:t>
            </a:r>
            <a:r>
              <a:rPr lang="en-US" dirty="0" smtClean="0"/>
              <a:t>’)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Else </a:t>
            </a:r>
            <a:r>
              <a:rPr lang="en-US" dirty="0" err="1" smtClean="0"/>
              <a:t>writeln</a:t>
            </a:r>
            <a:r>
              <a:rPr lang="en-US" dirty="0" smtClean="0"/>
              <a:t> (‘</a:t>
            </a:r>
            <a:r>
              <a:rPr lang="ru-RU" dirty="0" smtClean="0"/>
              <a:t>при </a:t>
            </a:r>
            <a:r>
              <a:rPr lang="ru-RU" dirty="0" err="1" smtClean="0"/>
              <a:t>х</a:t>
            </a:r>
            <a:r>
              <a:rPr lang="en-US" dirty="0" smtClean="0"/>
              <a:t>= ’,x,’ y=’, 1/x)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ветвления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Даны два числа. Выдать на печать наибольшее из них. 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</a:t>
            </a:r>
            <a:r>
              <a:rPr lang="ru-RU" dirty="0" smtClean="0"/>
              <a:t>,</a:t>
            </a:r>
            <a:r>
              <a:rPr lang="en-US" dirty="0" smtClean="0"/>
              <a:t>output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a,b,s:real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 (‘вв. значение двух переменных а, в’);</a:t>
            </a:r>
          </a:p>
          <a:p>
            <a:pPr>
              <a:buNone/>
            </a:pPr>
            <a:r>
              <a:rPr lang="en-US" dirty="0" smtClean="0"/>
              <a:t>Readln 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a&gt;b then s:= a else s:=</a:t>
            </a:r>
            <a:r>
              <a:rPr lang="en-US" dirty="0" smtClean="0"/>
              <a:t>b;</a:t>
            </a:r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 </a:t>
            </a:r>
            <a:r>
              <a:rPr lang="en-US" dirty="0" smtClean="0"/>
              <a:t>(‘</a:t>
            </a:r>
            <a:r>
              <a:rPr lang="ru-RU" dirty="0" smtClean="0"/>
              <a:t>большее число</a:t>
            </a:r>
            <a:r>
              <a:rPr lang="en-US" dirty="0" smtClean="0"/>
              <a:t> = ‘ , </a:t>
            </a:r>
            <a:r>
              <a:rPr lang="en-US" dirty="0" smtClean="0"/>
              <a:t>s)</a:t>
            </a:r>
          </a:p>
          <a:p>
            <a:pPr>
              <a:buNone/>
            </a:pPr>
            <a:r>
              <a:rPr lang="en-US" dirty="0" smtClean="0"/>
              <a:t>end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ветвления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Составить алгоритм выбора наименьшего из трех различных чисел.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</a:t>
            </a:r>
            <a:r>
              <a:rPr lang="ru-RU" dirty="0" smtClean="0"/>
              <a:t>,</a:t>
            </a:r>
            <a:r>
              <a:rPr lang="en-US" dirty="0" smtClean="0"/>
              <a:t>output</a:t>
            </a:r>
            <a:r>
              <a:rPr lang="ru-RU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a, </a:t>
            </a:r>
            <a:r>
              <a:rPr lang="en-US" dirty="0" smtClean="0"/>
              <a:t>b, c, min :real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(`вв.знач. трех перемен </a:t>
            </a:r>
            <a:r>
              <a:rPr lang="en-US" dirty="0" smtClean="0"/>
              <a:t>a</a:t>
            </a:r>
            <a:r>
              <a:rPr lang="ru-RU" dirty="0" smtClean="0"/>
              <a:t>,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c</a:t>
            </a:r>
            <a:r>
              <a:rPr lang="ru-RU" dirty="0" smtClean="0"/>
              <a:t>`)</a:t>
            </a:r>
          </a:p>
          <a:p>
            <a:pPr>
              <a:buNone/>
            </a:pPr>
            <a:r>
              <a:rPr lang="en-US" dirty="0" smtClean="0"/>
              <a:t>Readln(a, b, c);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Min:=a;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d &lt;min then min: =b;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c&lt; min then min:= c;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( ` наименование число =`, </a:t>
            </a:r>
            <a:r>
              <a:rPr lang="en-US" dirty="0" smtClean="0"/>
              <a:t>min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ветвления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Составить алгоритм, который для заданного числа </a:t>
            </a:r>
            <a:r>
              <a:rPr lang="en-US" dirty="0" smtClean="0"/>
              <a:t>x </a:t>
            </a:r>
            <a:r>
              <a:rPr lang="ru-RU" dirty="0" smtClean="0"/>
              <a:t>определяет, принадлежит ли </a:t>
            </a:r>
            <a:r>
              <a:rPr lang="en-US" dirty="0" smtClean="0"/>
              <a:t>x </a:t>
            </a:r>
            <a:r>
              <a:rPr lang="ru-RU" dirty="0" smtClean="0"/>
              <a:t>отрезку [</a:t>
            </a:r>
            <a:r>
              <a:rPr lang="en-US" dirty="0" smtClean="0"/>
              <a:t>A</a:t>
            </a:r>
            <a:r>
              <a:rPr lang="ru-RU" dirty="0" smtClean="0"/>
              <a:t>,</a:t>
            </a:r>
            <a:r>
              <a:rPr lang="en-US" dirty="0" smtClean="0"/>
              <a:t>B</a:t>
            </a:r>
            <a:r>
              <a:rPr lang="ru-RU" dirty="0" smtClean="0"/>
              <a:t>]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</a:t>
            </a:r>
            <a:r>
              <a:rPr lang="ru-RU" dirty="0" smtClean="0"/>
              <a:t>, </a:t>
            </a:r>
            <a:r>
              <a:rPr lang="en-US" dirty="0" smtClean="0"/>
              <a:t>output</a:t>
            </a:r>
            <a:r>
              <a:rPr lang="ru-RU" dirty="0" smtClean="0"/>
              <a:t>);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var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a</a:t>
            </a:r>
            <a:r>
              <a:rPr lang="ru-RU" dirty="0" smtClean="0"/>
              <a:t>,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x</a:t>
            </a:r>
            <a:r>
              <a:rPr lang="ru-RU" dirty="0" smtClean="0"/>
              <a:t>:</a:t>
            </a:r>
            <a:r>
              <a:rPr lang="en-US" dirty="0" smtClean="0"/>
              <a:t>real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en-US" dirty="0" smtClean="0"/>
              <a:t>begin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writeln</a:t>
            </a:r>
            <a:r>
              <a:rPr lang="ru-RU" dirty="0" smtClean="0"/>
              <a:t> (‘  введите значение переменной </a:t>
            </a:r>
            <a:r>
              <a:rPr lang="en-US" dirty="0" smtClean="0"/>
              <a:t>x</a:t>
            </a:r>
            <a:r>
              <a:rPr lang="ru-RU" dirty="0" smtClean="0"/>
              <a:t>‘);</a:t>
            </a:r>
            <a:br>
              <a:rPr lang="ru-RU" dirty="0" smtClean="0"/>
            </a:br>
            <a:r>
              <a:rPr lang="en-US" dirty="0" err="1" smtClean="0"/>
              <a:t>readln</a:t>
            </a:r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en-US" dirty="0" err="1" smtClean="0"/>
              <a:t>writeln</a:t>
            </a:r>
            <a:r>
              <a:rPr lang="ru-RU" dirty="0" smtClean="0"/>
              <a:t> (‘вв. </a:t>
            </a:r>
            <a:r>
              <a:rPr lang="ru-RU" dirty="0" err="1" smtClean="0"/>
              <a:t>Нач</a:t>
            </a:r>
            <a:r>
              <a:rPr lang="ru-RU" dirty="0" smtClean="0"/>
              <a:t>. и кон. Точки отрезка , </a:t>
            </a:r>
            <a:r>
              <a:rPr lang="en-US" dirty="0" smtClean="0"/>
              <a:t>a</a:t>
            </a:r>
            <a:r>
              <a:rPr lang="ru-RU" dirty="0" smtClean="0"/>
              <a:t>, в’);</a:t>
            </a:r>
            <a:br>
              <a:rPr lang="ru-RU" dirty="0" smtClean="0"/>
            </a:br>
            <a:r>
              <a:rPr lang="en-US" dirty="0" err="1" smtClean="0"/>
              <a:t>readln</a:t>
            </a:r>
            <a:r>
              <a:rPr lang="ru-RU" dirty="0" smtClean="0"/>
              <a:t> (</a:t>
            </a:r>
            <a:r>
              <a:rPr lang="en-US" dirty="0" smtClean="0"/>
              <a:t>a</a:t>
            </a:r>
            <a:r>
              <a:rPr lang="ru-RU" dirty="0" smtClean="0"/>
              <a:t>,</a:t>
            </a:r>
            <a:r>
              <a:rPr lang="en-US" dirty="0" smtClean="0"/>
              <a:t>d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en-US" dirty="0" smtClean="0"/>
              <a:t>If</a:t>
            </a:r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dirty="0" smtClean="0"/>
              <a:t>&lt;</a:t>
            </a:r>
            <a:r>
              <a:rPr lang="en-US" dirty="0" smtClean="0"/>
              <a:t>a</a:t>
            </a:r>
            <a:r>
              <a:rPr lang="ru-RU" dirty="0" smtClean="0"/>
              <a:t>) </a:t>
            </a:r>
            <a:r>
              <a:rPr lang="en-US" dirty="0" smtClean="0"/>
              <a:t>or</a:t>
            </a:r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dirty="0" smtClean="0"/>
              <a:t>&gt;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then </a:t>
            </a:r>
            <a:r>
              <a:rPr lang="en-US" dirty="0" err="1" smtClean="0"/>
              <a:t>writeln</a:t>
            </a:r>
            <a:r>
              <a:rPr lang="ru-RU" dirty="0" smtClean="0"/>
              <a:t> (‘точка не </a:t>
            </a:r>
            <a:r>
              <a:rPr lang="ru-RU" dirty="0" err="1" smtClean="0"/>
              <a:t>прин</a:t>
            </a:r>
            <a:r>
              <a:rPr lang="ru-RU" dirty="0" smtClean="0"/>
              <a:t>. отрезку’)</a:t>
            </a:r>
            <a:br>
              <a:rPr lang="ru-RU" dirty="0" smtClean="0"/>
            </a:br>
            <a:r>
              <a:rPr lang="en-US" dirty="0" smtClean="0"/>
              <a:t>else </a:t>
            </a:r>
            <a:r>
              <a:rPr lang="en-US" dirty="0" err="1" smtClean="0"/>
              <a:t>writeln</a:t>
            </a:r>
            <a:r>
              <a:rPr lang="ru-RU" dirty="0" smtClean="0"/>
              <a:t> (‘точка </a:t>
            </a:r>
            <a:r>
              <a:rPr lang="ru-RU" dirty="0" err="1" smtClean="0"/>
              <a:t>прин</a:t>
            </a:r>
            <a:r>
              <a:rPr lang="ru-RU" dirty="0" smtClean="0"/>
              <a:t>. отрезку’) </a:t>
            </a:r>
            <a:br>
              <a:rPr lang="ru-RU" dirty="0" smtClean="0"/>
            </a:b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ветвления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РЕШЕНИЕ КВАДРАТНОГО УРАВНЕНИЯ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</a:t>
            </a:r>
            <a:r>
              <a:rPr lang="ru-RU" dirty="0" smtClean="0"/>
              <a:t>,</a:t>
            </a:r>
            <a:r>
              <a:rPr lang="en-US" dirty="0" smtClean="0"/>
              <a:t>output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A,B,C,D,X1,X2,</a:t>
            </a:r>
            <a:r>
              <a:rPr lang="ru-RU" dirty="0" smtClean="0"/>
              <a:t>Х</a:t>
            </a:r>
            <a:r>
              <a:rPr lang="en-US" dirty="0" smtClean="0"/>
              <a:t>:REAL;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Writeln(‘</a:t>
            </a:r>
            <a:r>
              <a:rPr lang="ru-RU" dirty="0" smtClean="0"/>
              <a:t>ВВ</a:t>
            </a:r>
            <a:r>
              <a:rPr lang="en-US" dirty="0" smtClean="0"/>
              <a:t>. </a:t>
            </a:r>
            <a:r>
              <a:rPr lang="ru-RU" dirty="0" smtClean="0"/>
              <a:t>КОЭФ</a:t>
            </a:r>
            <a:r>
              <a:rPr lang="en-US" dirty="0" smtClean="0"/>
              <a:t>. </a:t>
            </a:r>
            <a:r>
              <a:rPr lang="ru-RU" dirty="0" smtClean="0"/>
              <a:t>КВАДР</a:t>
            </a:r>
            <a:r>
              <a:rPr lang="en-US" dirty="0" smtClean="0"/>
              <a:t>.  </a:t>
            </a:r>
            <a:r>
              <a:rPr lang="ru-RU" dirty="0" smtClean="0"/>
              <a:t>УРАВНЕНИЯ </a:t>
            </a:r>
            <a:r>
              <a:rPr lang="en-US" dirty="0" err="1" smtClean="0"/>
              <a:t>a,b,c</a:t>
            </a:r>
            <a:r>
              <a:rPr lang="en-US" dirty="0" smtClean="0"/>
              <a:t>’);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Readln (</a:t>
            </a:r>
            <a:r>
              <a:rPr lang="en-US" dirty="0" err="1" smtClean="0"/>
              <a:t>a,b,c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D:=b*b-4*a*c;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d&gt;0 then 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X1:=(-</a:t>
            </a:r>
            <a:r>
              <a:rPr lang="en-US" dirty="0" err="1" smtClean="0"/>
              <a:t>b+sqrt</a:t>
            </a:r>
            <a:r>
              <a:rPr lang="en-US" dirty="0" smtClean="0"/>
              <a:t>(d))/(2*a);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X2:=(-b-</a:t>
            </a:r>
            <a:r>
              <a:rPr lang="en-US" dirty="0" err="1" smtClean="0"/>
              <a:t>sqrt</a:t>
            </a:r>
            <a:r>
              <a:rPr lang="en-US" dirty="0" smtClean="0"/>
              <a:t>(d))/(2*a);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 (‘x1=’,x1, ‘x2=’, x2)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Else if d=0 then begin x:=(-b)/(2*a);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 (‘</a:t>
            </a:r>
            <a:r>
              <a:rPr lang="en-US" dirty="0" smtClean="0"/>
              <a:t>x</a:t>
            </a:r>
            <a:r>
              <a:rPr lang="ru-RU" dirty="0" smtClean="0"/>
              <a:t>=’,</a:t>
            </a:r>
            <a:r>
              <a:rPr lang="en-US" dirty="0" smtClean="0"/>
              <a:t>x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en-US" dirty="0" smtClean="0"/>
              <a:t>End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Else </a:t>
            </a:r>
            <a:r>
              <a:rPr lang="en-US" dirty="0" smtClean="0"/>
              <a:t>Writeln</a:t>
            </a:r>
            <a:r>
              <a:rPr lang="ru-RU" dirty="0" smtClean="0"/>
              <a:t> (‘уравнение не имеет корней’)</a:t>
            </a:r>
          </a:p>
          <a:p>
            <a:pPr>
              <a:buNone/>
            </a:pPr>
            <a:r>
              <a:rPr lang="en-US" dirty="0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Дискретность – пошаговый характер выполнения алгоритма. Переход к следующему шагу происходит только тогда, когда закончен предыдущий.</a:t>
            </a:r>
          </a:p>
          <a:p>
            <a:r>
              <a:rPr lang="ru-RU" dirty="0" smtClean="0"/>
              <a:t>Точность – команды, которые описывает алгоритм должны быть однозначно интерпретированы исполнителем.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ветвления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/>
              <a:t>О</a:t>
            </a:r>
            <a:r>
              <a:rPr lang="ru-RU" i="1" dirty="0" smtClean="0"/>
              <a:t>пределение </a:t>
            </a:r>
            <a:r>
              <a:rPr lang="ru-RU" i="1" dirty="0" smtClean="0"/>
              <a:t>номера четверти </a:t>
            </a:r>
            <a:r>
              <a:rPr lang="ru-RU" i="1" dirty="0" smtClean="0"/>
              <a:t>плоскости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Program </a:t>
            </a:r>
            <a:r>
              <a:rPr lang="en-US" i="1" dirty="0" err="1" smtClean="0"/>
              <a:t>zadacha</a:t>
            </a:r>
            <a:r>
              <a:rPr lang="en-US" i="1" dirty="0" smtClean="0"/>
              <a:t> (input, output);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Var 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dirty="0" smtClean="0"/>
              <a:t>,</a:t>
            </a:r>
            <a:r>
              <a:rPr lang="en-US" i="1" dirty="0" smtClean="0"/>
              <a:t>y</a:t>
            </a:r>
            <a:r>
              <a:rPr lang="ru-RU" i="1" dirty="0" smtClean="0"/>
              <a:t>:</a:t>
            </a:r>
            <a:r>
              <a:rPr lang="en-US" i="1" dirty="0" smtClean="0"/>
              <a:t>real</a:t>
            </a:r>
            <a:r>
              <a:rPr lang="ru-RU" i="1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Writeln</a:t>
            </a:r>
            <a:r>
              <a:rPr lang="ru-RU" i="1" dirty="0" smtClean="0"/>
              <a:t> (‘введите координаты точки </a:t>
            </a:r>
            <a:r>
              <a:rPr lang="en-US" i="1" dirty="0" smtClean="0"/>
              <a:t>x</a:t>
            </a:r>
            <a:r>
              <a:rPr lang="ru-RU" i="1" dirty="0" smtClean="0"/>
              <a:t>,</a:t>
            </a:r>
            <a:r>
              <a:rPr lang="en-US" i="1" dirty="0" smtClean="0"/>
              <a:t>y</a:t>
            </a:r>
            <a:r>
              <a:rPr lang="ru-RU" i="1" dirty="0" smtClean="0"/>
              <a:t> ‘ );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Readln (</a:t>
            </a:r>
            <a:r>
              <a:rPr lang="en-US" i="1" dirty="0" err="1" smtClean="0"/>
              <a:t>x,y</a:t>
            </a:r>
            <a:r>
              <a:rPr lang="en-US" i="1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If (x&gt;0) and (y&gt;0)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Then k:=1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Else if (x&lt;0) and (y&gt;0) then k:=2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Else if (x&lt;0) and (y&lt;0)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Then k</a:t>
            </a:r>
            <a:r>
              <a:rPr lang="ru-RU" i="1" dirty="0" smtClean="0"/>
              <a:t>:=3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Else k</a:t>
            </a:r>
            <a:r>
              <a:rPr lang="ru-RU" i="1" dirty="0" smtClean="0"/>
              <a:t>:=4;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Writeln</a:t>
            </a:r>
            <a:r>
              <a:rPr lang="ru-RU" i="1" dirty="0" smtClean="0"/>
              <a:t> (‘точка находится в ‘ ,</a:t>
            </a:r>
            <a:r>
              <a:rPr lang="en-US" i="1" dirty="0" smtClean="0"/>
              <a:t>k</a:t>
            </a:r>
            <a:r>
              <a:rPr lang="ru-RU" i="1" dirty="0" smtClean="0"/>
              <a:t>, ‘ четверти ‘)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End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ветвления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Для данного </a:t>
            </a:r>
            <a:r>
              <a:rPr lang="en-US" dirty="0" smtClean="0"/>
              <a:t>N</a:t>
            </a:r>
            <a:r>
              <a:rPr lang="ru-RU" dirty="0" smtClean="0"/>
              <a:t> составить алгоритм вычисления факториала </a:t>
            </a:r>
            <a:r>
              <a:rPr lang="en-US" dirty="0" smtClean="0"/>
              <a:t>N</a:t>
            </a:r>
            <a:r>
              <a:rPr lang="ru-RU" dirty="0" smtClean="0"/>
              <a:t>!=1*2*3*….*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F,I,n:integer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</a:t>
            </a:r>
            <a:r>
              <a:rPr lang="ru-RU" dirty="0" smtClean="0"/>
              <a:t> (‘введите натуральное число </a:t>
            </a:r>
            <a:r>
              <a:rPr lang="en-US" dirty="0" smtClean="0"/>
              <a:t>N</a:t>
            </a:r>
            <a:r>
              <a:rPr lang="ru-RU" dirty="0" smtClean="0"/>
              <a:t>’);</a:t>
            </a:r>
          </a:p>
          <a:p>
            <a:pPr>
              <a:buNone/>
            </a:pPr>
            <a:r>
              <a:rPr lang="en-US" dirty="0" smtClean="0"/>
              <a:t>Readln (n);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F:=1;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:=1 to n do f:=f*I;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 (n,’!=’,f)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с помощью ветвления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Среди чисел 1 &lt;= </a:t>
            </a:r>
            <a:r>
              <a:rPr lang="en-US" dirty="0" smtClean="0"/>
              <a:t>N</a:t>
            </a:r>
            <a:r>
              <a:rPr lang="ru-RU" dirty="0" smtClean="0"/>
              <a:t> &lt;= 100. Найти все пары чисел, для которых их сумма равнялась бы их произведению.</a:t>
            </a:r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 (</a:t>
            </a:r>
            <a:r>
              <a:rPr lang="en-US" dirty="0" smtClean="0"/>
              <a:t>input</a:t>
            </a:r>
            <a:r>
              <a:rPr lang="ru-RU" dirty="0" smtClean="0"/>
              <a:t>, </a:t>
            </a:r>
            <a:r>
              <a:rPr lang="en-US" dirty="0" smtClean="0"/>
              <a:t>output</a:t>
            </a:r>
            <a:r>
              <a:rPr lang="ru-RU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k, a, b: integer;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k:=0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for a:=1 to 100 do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for b:= 1 to 100 do 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err="1" smtClean="0"/>
              <a:t>a+b</a:t>
            </a:r>
            <a:r>
              <a:rPr lang="en-US" dirty="0" smtClean="0"/>
              <a:t>=a*b then 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k:= k+1;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Writeln (‘</a:t>
            </a:r>
            <a:r>
              <a:rPr lang="ru-RU" dirty="0" smtClean="0"/>
              <a:t>числа</a:t>
            </a:r>
            <a:r>
              <a:rPr lang="en-US" dirty="0" smtClean="0"/>
              <a:t>’, a, b)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k=0 then Writeln (‘</a:t>
            </a:r>
            <a:r>
              <a:rPr lang="ru-RU" dirty="0" smtClean="0"/>
              <a:t>таких чисел нет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Понятность – алгоритм должен быть описан в доступных действиях для исполнителя.</a:t>
            </a:r>
          </a:p>
          <a:p>
            <a:r>
              <a:rPr lang="ru-RU" dirty="0" smtClean="0"/>
              <a:t>Конечность – алгоритм должен приводить к какому – либо результату.</a:t>
            </a:r>
          </a:p>
          <a:p>
            <a:r>
              <a:rPr lang="ru-RU" dirty="0" smtClean="0"/>
              <a:t>Массовость – алгоритм распределяется на конечную последовательность исходных данных.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Исполнитель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субъект или устройство, способное правильно интерпретировать описание алгоритма и выполнить содержащийся в нем перечень действий.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66FF"/>
                </a:solidFill>
              </a:rPr>
              <a:t>Этапы решения задач на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Техническое задание (постановка задачи).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Формализация (математическая постановка задачи).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Выбор (или разработка) метода решения.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Разработка алгоритма (алгоритмизация).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Выбор языка программирования.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Структура данных.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Оптимизация.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Подготовка отладки.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Тесты и методы «ручной» проверки.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Запись программы на языке программирования.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Тестирование и отладка программы.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Вычисление и обработка результатов.</a:t>
            </a:r>
          </a:p>
          <a:p>
            <a:pPr>
              <a:lnSpc>
                <a:spcPct val="115000"/>
              </a:lnSpc>
              <a:buFontTx/>
              <a:buAutoNum type="arabicPeriod"/>
            </a:pPr>
            <a:r>
              <a:rPr lang="ru-RU" dirty="0" smtClean="0"/>
              <a:t>Документирование.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записи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Словесно – строчный</a:t>
            </a:r>
          </a:p>
          <a:p>
            <a:r>
              <a:rPr lang="ru-RU" dirty="0" smtClean="0"/>
              <a:t>Блок – схема</a:t>
            </a:r>
          </a:p>
          <a:p>
            <a:r>
              <a:rPr lang="ru-RU" dirty="0" smtClean="0"/>
              <a:t>Язык программирования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Словесно – строчная запись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76275" algn="l"/>
              </a:tabLst>
            </a:pPr>
            <a:r>
              <a:rPr lang="ru-RU" i="1" dirty="0" smtClean="0"/>
              <a:t>Пример суммирование двух чисел</a:t>
            </a:r>
          </a:p>
          <a:p>
            <a:pPr>
              <a:buNone/>
              <a:tabLst>
                <a:tab pos="676275" algn="l"/>
              </a:tabLst>
            </a:pPr>
            <a:r>
              <a:rPr lang="ru-RU" dirty="0" smtClean="0"/>
              <a:t>Начало.</a:t>
            </a:r>
          </a:p>
          <a:p>
            <a:pPr marL="800100" lvl="1" indent="-342900">
              <a:buFontTx/>
              <a:buAutoNum type="arabicPeriod"/>
              <a:tabLst>
                <a:tab pos="676275" algn="l"/>
              </a:tabLst>
            </a:pPr>
            <a:r>
              <a:rPr lang="ru-RU" dirty="0" smtClean="0"/>
              <a:t>Ввести А, В.</a:t>
            </a:r>
          </a:p>
          <a:p>
            <a:pPr marL="800100" lvl="1" indent="-342900">
              <a:buFontTx/>
              <a:buAutoNum type="arabicPeriod"/>
              <a:tabLst>
                <a:tab pos="676275" algn="l"/>
              </a:tabLst>
            </a:pPr>
            <a:r>
              <a:rPr lang="ru-RU" dirty="0" smtClean="0"/>
              <a:t>С:=А+В.</a:t>
            </a:r>
          </a:p>
          <a:p>
            <a:pPr marL="800100" lvl="1" indent="-342900">
              <a:buFontTx/>
              <a:buAutoNum type="arabicPeriod"/>
              <a:tabLst>
                <a:tab pos="676275" algn="l"/>
              </a:tabLst>
            </a:pPr>
            <a:r>
              <a:rPr lang="ru-RU" dirty="0" smtClean="0"/>
              <a:t>Печать С.</a:t>
            </a:r>
          </a:p>
          <a:p>
            <a:pPr>
              <a:buNone/>
              <a:tabLst>
                <a:tab pos="676275" algn="l"/>
              </a:tabLst>
            </a:pPr>
            <a:r>
              <a:rPr lang="ru-RU" dirty="0" smtClean="0"/>
              <a:t>Конец.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2226</Words>
  <PresentationFormat>Экран (4:3)</PresentationFormat>
  <Paragraphs>389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Алгоритмизация  и программирование</vt:lpstr>
      <vt:lpstr>История</vt:lpstr>
      <vt:lpstr>Алгоритм</vt:lpstr>
      <vt:lpstr>Свойства алгоритма</vt:lpstr>
      <vt:lpstr>Свойства алгоритма</vt:lpstr>
      <vt:lpstr>Исполнитель алгоритма</vt:lpstr>
      <vt:lpstr>Этапы решения задач на ЭВМ</vt:lpstr>
      <vt:lpstr>Способы записи алгоритма</vt:lpstr>
      <vt:lpstr>Словесно – строчная запись</vt:lpstr>
      <vt:lpstr>Блок схема – это схема, состоящая из древнегреческих фигур, каждая из которых отвечает за определенное действие алгоритма</vt:lpstr>
      <vt:lpstr>Язык программирования (Паскаль)</vt:lpstr>
      <vt:lpstr>Виды алгоритмов</vt:lpstr>
      <vt:lpstr>Виды алгоритмов</vt:lpstr>
      <vt:lpstr>Виды алгоритмов</vt:lpstr>
      <vt:lpstr>Язык программирования Pascal</vt:lpstr>
      <vt:lpstr>Основные понятия языка программирования </vt:lpstr>
      <vt:lpstr>Основные понятия языка программирования </vt:lpstr>
      <vt:lpstr>Типы данных</vt:lpstr>
      <vt:lpstr>Типы данных</vt:lpstr>
      <vt:lpstr>Основные понятия языка программирования </vt:lpstr>
      <vt:lpstr>Основные понятия языка программирования </vt:lpstr>
      <vt:lpstr>Операторы ввода-вывода</vt:lpstr>
      <vt:lpstr>Решение задач с помощью линейного алгоритма</vt:lpstr>
      <vt:lpstr>Решение задач с помощью линейного алгоритма</vt:lpstr>
      <vt:lpstr>Решение задач с помощью линейного алгоритма</vt:lpstr>
      <vt:lpstr>Решение задач с помощью линейного алгоритма</vt:lpstr>
      <vt:lpstr>Решение задач с помощью линейного алгоритма</vt:lpstr>
      <vt:lpstr>Решение задач с помощью линейного алгоритма</vt:lpstr>
      <vt:lpstr>Решение задач с помощью линейного алгоритма</vt:lpstr>
      <vt:lpstr>Решение задач с помощью линейного алгоритма</vt:lpstr>
      <vt:lpstr>Решение задач с помощью линейного алгоритма</vt:lpstr>
      <vt:lpstr>Решение задач с помощью линейного алгоритма</vt:lpstr>
      <vt:lpstr>Ветвление</vt:lpstr>
      <vt:lpstr>Ветвление</vt:lpstr>
      <vt:lpstr>Решение задач с помощью ветвления</vt:lpstr>
      <vt:lpstr>Решение задач с помощью ветвления</vt:lpstr>
      <vt:lpstr>Решение задач с помощью ветвления</vt:lpstr>
      <vt:lpstr>Решение задач с помощью ветвления</vt:lpstr>
      <vt:lpstr>Решение задач с помощью ветвления</vt:lpstr>
      <vt:lpstr>Решение задач с помощью ветвления</vt:lpstr>
      <vt:lpstr>Решение задач с помощью ветвления</vt:lpstr>
      <vt:lpstr>Решение задач с помощью ветвления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 и программирование</dc:title>
  <dc:creator>Татьяна</dc:creator>
  <cp:lastModifiedBy>1</cp:lastModifiedBy>
  <cp:revision>43</cp:revision>
  <dcterms:created xsi:type="dcterms:W3CDTF">2012-02-02T07:22:24Z</dcterms:created>
  <dcterms:modified xsi:type="dcterms:W3CDTF">2012-02-16T07:39:09Z</dcterms:modified>
</cp:coreProperties>
</file>