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266" r:id="rId4"/>
    <p:sldId id="258" r:id="rId5"/>
    <p:sldId id="260" r:id="rId6"/>
    <p:sldId id="259" r:id="rId7"/>
    <p:sldId id="262" r:id="rId8"/>
    <p:sldId id="263" r:id="rId9"/>
    <p:sldId id="267" r:id="rId10"/>
    <p:sldId id="265" r:id="rId11"/>
  </p:sldIdLst>
  <p:sldSz cx="9144000" cy="6858000" type="screen4x3"/>
  <p:notesSz cx="6845300" cy="91963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33"/>
    <a:srgbClr val="660066"/>
    <a:srgbClr val="FFFFFF"/>
    <a:srgbClr val="006666"/>
    <a:srgbClr val="009999"/>
    <a:srgbClr val="00CC99"/>
    <a:srgbClr val="330099"/>
    <a:srgbClr val="5C23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00" autoAdjust="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 altLang="ru-R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6675" y="0"/>
            <a:ext cx="29670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ru-RU" altLang="ru-RU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4425"/>
            <a:ext cx="29670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 altLang="ru-RU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6675" y="8734425"/>
            <a:ext cx="29670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B48C485C-2FA5-4DF2-B704-7828938A21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2476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909638">
              <a:defRPr sz="1000" b="0" i="1"/>
            </a:lvl1pPr>
          </a:lstStyle>
          <a:p>
            <a:r>
              <a:rPr lang="ru-RU" altLang="ru-RU"/>
              <a:t>*</a:t>
            </a:r>
            <a:endParaRPr lang="ru-RU" altLang="ru-RU" sz="1200" i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09638">
              <a:defRPr sz="1000" b="0" i="1"/>
            </a:lvl1pPr>
          </a:lstStyle>
          <a:p>
            <a:r>
              <a:rPr lang="ru-RU" altLang="ru-RU"/>
              <a:t>16.07.1996</a:t>
            </a:r>
            <a:endParaRPr lang="ru-RU" altLang="ru-RU" sz="1200" i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1813"/>
            <a:ext cx="50276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Нажмите кнопку, чтобы изменить стиль основного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909638">
              <a:defRPr sz="1000" b="0" i="1"/>
            </a:lvl1pPr>
          </a:lstStyle>
          <a:p>
            <a:r>
              <a:rPr lang="ru-RU" altLang="ru-RU"/>
              <a:t>*</a:t>
            </a:r>
            <a:endParaRPr lang="ru-RU" altLang="ru-RU" sz="1200" i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09638">
              <a:defRPr sz="1000" b="0" i="1"/>
            </a:lvl1pPr>
          </a:lstStyle>
          <a:p>
            <a:r>
              <a:rPr lang="ru-RU" altLang="ru-RU"/>
              <a:t>##</a:t>
            </a:r>
            <a:endParaRPr lang="ru-RU" altLang="ru-RU" sz="1200" i="0"/>
          </a:p>
        </p:txBody>
      </p:sp>
    </p:spTree>
    <p:extLst>
      <p:ext uri="{BB962C8B-B14F-4D97-AF65-F5344CB8AC3E}">
        <p14:creationId xmlns:p14="http://schemas.microsoft.com/office/powerpoint/2010/main" val="17223654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8425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5625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304800" y="533400"/>
            <a:ext cx="8458200" cy="5791200"/>
          </a:xfrm>
          <a:prstGeom prst="rect">
            <a:avLst/>
          </a:prstGeom>
          <a:solidFill>
            <a:srgbClr val="FFFFFF">
              <a:alpha val="80000"/>
            </a:srgbClr>
          </a:solidFill>
          <a:ln w="38100" cap="sq">
            <a:solidFill>
              <a:srgbClr val="5C2305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533400" y="762000"/>
            <a:ext cx="8001000" cy="5334000"/>
          </a:xfrm>
          <a:prstGeom prst="rect">
            <a:avLst/>
          </a:prstGeom>
          <a:noFill/>
          <a:ln w="76200" cap="sq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2741613" y="1370013"/>
            <a:ext cx="5484812" cy="2133600"/>
          </a:xfrm>
        </p:spPr>
        <p:txBody>
          <a:bodyPr anchor="b"/>
          <a:lstStyle>
            <a:lvl1pPr>
              <a:defRPr sz="4600" b="1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1613" y="3581400"/>
            <a:ext cx="5486400" cy="1058863"/>
          </a:xfrm>
        </p:spPr>
        <p:txBody>
          <a:bodyPr/>
          <a:lstStyle>
            <a:lvl1pPr marL="0" indent="0">
              <a:buFontTx/>
              <a:buNone/>
              <a:defRPr sz="32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432C928-492E-41F1-8B9A-9830ED6E59A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0C8E4595-ABEF-4793-A3B9-B94444AE7A28}" type="datetime1">
              <a:rPr lang="ru-RU" altLang="ru-RU"/>
              <a:pPr/>
              <a:t>02.03.2014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9D764AF-ECF1-4066-9B75-1A43396EE01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C10B7-9A48-4401-B16A-2EA8B1B3F740}" type="datetime1">
              <a:rPr lang="ru-RU" altLang="ru-RU"/>
              <a:pPr/>
              <a:t>02.03.2014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695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48450" y="838200"/>
            <a:ext cx="1581150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05000" y="838200"/>
            <a:ext cx="4591050" cy="5105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18748B-C998-47A8-AC2D-D2F276482E1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2BA315-E0D2-41E0-B7ED-9A820752628D}" type="datetime1">
              <a:rPr lang="ru-RU" altLang="ru-RU"/>
              <a:pPr/>
              <a:t>02.03.2014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5479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A4517F-70AE-4519-9AAE-1B7315A9DFE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8824D-002F-43B8-A855-B400F4A60102}" type="datetime1">
              <a:rPr lang="ru-RU" altLang="ru-RU"/>
              <a:pPr/>
              <a:t>02.03.2014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2623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096F1E-591C-4D55-9335-5AF9FDC992C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46DA7-E03B-46C9-9B9C-F6513690B426}" type="datetime1">
              <a:rPr lang="ru-RU" altLang="ru-RU"/>
              <a:pPr/>
              <a:t>02.03.2014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786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741613" y="1752600"/>
            <a:ext cx="266541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559425" y="1752600"/>
            <a:ext cx="2667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FB5795-EE79-4C7A-BA1E-0F805AAEC96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Дата 6"/>
          <p:cNvSpPr>
            <a:spLocks noGrp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F35FA-A3E2-4AF9-B0A3-E34426EB86D5}" type="datetime1">
              <a:rPr lang="ru-RU" altLang="ru-RU"/>
              <a:pPr/>
              <a:t>02.03.2014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9944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1988FF-1598-4843-BF55-84FA9C399EE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Дата 8"/>
          <p:cNvSpPr>
            <a:spLocks noGrp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9310E-151C-4C21-BF74-37BDDB50D29A}" type="datetime1">
              <a:rPr lang="ru-RU" altLang="ru-RU"/>
              <a:pPr/>
              <a:t>02.03.2014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2988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1B19C39-9F87-4A15-9E1C-FAF34198D63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Дата 4"/>
          <p:cNvSpPr>
            <a:spLocks noGrp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D6FB60-8874-4B3D-B1D6-125A77ADA933}" type="datetime1">
              <a:rPr lang="ru-RU" altLang="ru-RU"/>
              <a:pPr/>
              <a:t>02.03.2014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416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3C5C594-DB63-44C1-9FDE-F52EB55C3D6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BC5EC-1EF6-42D2-B4EA-63054DB3C8CB}" type="datetime1">
              <a:rPr lang="ru-RU" altLang="ru-RU"/>
              <a:pPr/>
              <a:t>02.03.2014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5388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8C841CB-232D-4D10-9526-AC061D45F1B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Дата 6"/>
          <p:cNvSpPr>
            <a:spLocks noGrp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72AA4-4F76-4437-B2DE-B44DFE325FA3}" type="datetime1">
              <a:rPr lang="ru-RU" altLang="ru-RU"/>
              <a:pPr/>
              <a:t>02.03.2014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2395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7534D92-F19D-469A-98BD-40F10437A81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Дата 6"/>
          <p:cNvSpPr>
            <a:spLocks noGrp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215E2D-6BE2-47A1-901C-C3D0D5462BF4}" type="datetime1">
              <a:rPr lang="ru-RU" altLang="ru-RU"/>
              <a:pPr/>
              <a:t>02.03.2014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338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304800" y="533400"/>
            <a:ext cx="8458200" cy="5791200"/>
          </a:xfrm>
          <a:prstGeom prst="rect">
            <a:avLst/>
          </a:prstGeom>
          <a:solidFill>
            <a:srgbClr val="FFFFFF">
              <a:alpha val="80000"/>
            </a:srgbClr>
          </a:solidFill>
          <a:ln w="38100" cap="sq">
            <a:solidFill>
              <a:srgbClr val="5C2305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533400" y="762000"/>
            <a:ext cx="8001000" cy="5334000"/>
          </a:xfrm>
          <a:prstGeom prst="rect">
            <a:avLst/>
          </a:prstGeom>
          <a:noFill/>
          <a:ln w="76200" cap="sq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838200"/>
            <a:ext cx="6324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Нажмите кнопку, чтобы изменить стиль основного заголовка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1613" y="1752600"/>
            <a:ext cx="5484812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Нажмите кнопку, чтобы изменить стили основного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200" y="6415088"/>
            <a:ext cx="739775" cy="4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>
              <a:defRPr sz="1000" b="0">
                <a:latin typeface="+mn-lt"/>
              </a:defRPr>
            </a:lvl1pPr>
          </a:lstStyle>
          <a:p>
            <a:fld id="{0EB444BD-4F52-4813-B995-42F4740532E1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15088"/>
            <a:ext cx="44196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>
              <a:defRPr sz="1000" b="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1905000" y="6415088"/>
            <a:ext cx="159385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>
              <a:defRPr sz="1000" b="0">
                <a:latin typeface="+mn-lt"/>
              </a:defRPr>
            </a:lvl1pPr>
          </a:lstStyle>
          <a:p>
            <a:fld id="{FF0A1275-D61A-4305-8DD3-7BDC482760B9}" type="datetime1">
              <a:rPr lang="ru-RU" altLang="ru-RU"/>
              <a:pPr/>
              <a:t>02.03.2014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5C230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5C2305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5C2305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5C2305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5C2305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5C2305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5C2305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5C2305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5C2305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5C2305"/>
        </a:buClr>
        <a:buChar char="•"/>
        <a:defRPr kumimoji="1" sz="2200">
          <a:solidFill>
            <a:srgbClr val="5C2305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5C2305"/>
        </a:buClr>
        <a:buChar char="•"/>
        <a:defRPr kumimoji="1" sz="2000">
          <a:solidFill>
            <a:srgbClr val="5C2305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5C2305"/>
        </a:buClr>
        <a:buChar char="•"/>
        <a:defRPr kumimoji="1">
          <a:solidFill>
            <a:srgbClr val="5C2305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5C2305"/>
        </a:buClr>
        <a:buChar char="•"/>
        <a:defRPr kumimoji="1" sz="1600">
          <a:solidFill>
            <a:srgbClr val="5C2305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5C2305"/>
        </a:buClr>
        <a:buChar char="•"/>
        <a:defRPr kumimoji="1" sz="1400">
          <a:solidFill>
            <a:srgbClr val="5C2305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5C2305"/>
        </a:buClr>
        <a:buChar char="•"/>
        <a:defRPr kumimoji="1" sz="1400">
          <a:solidFill>
            <a:srgbClr val="5C2305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5C2305"/>
        </a:buClr>
        <a:buChar char="•"/>
        <a:defRPr kumimoji="1" sz="1400">
          <a:solidFill>
            <a:srgbClr val="5C2305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5C2305"/>
        </a:buClr>
        <a:buChar char="•"/>
        <a:defRPr kumimoji="1" sz="1400">
          <a:solidFill>
            <a:srgbClr val="5C2305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5C2305"/>
        </a:buClr>
        <a:buChar char="•"/>
        <a:defRPr kumimoji="1" sz="1400">
          <a:solidFill>
            <a:srgbClr val="5C2305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fld id="{0459CF55-CA95-4823-A343-39C21FF6412D}" type="datetime1">
              <a:rPr lang="ru-RU" altLang="ru-RU"/>
              <a:pPr/>
              <a:t>02.03.2014</a:t>
            </a:fld>
            <a:endParaRPr lang="ru-RU" altLang="ru-RU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71800" y="908720"/>
            <a:ext cx="5760640" cy="3744416"/>
          </a:xfrm>
          <a:noFill/>
        </p:spPr>
        <p:txBody>
          <a:bodyPr/>
          <a:lstStyle/>
          <a:p>
            <a:r>
              <a:rPr lang="ru-RU" sz="3600" dirty="0"/>
              <a:t>Тренировочный вариант для подготовки к контрольной работе </a:t>
            </a:r>
            <a:br>
              <a:rPr lang="ru-RU" sz="3600" dirty="0"/>
            </a:br>
            <a:r>
              <a:rPr lang="ru-RU" sz="3600" dirty="0"/>
              <a:t>по теме "Основы термодинамики</a:t>
            </a:r>
            <a:r>
              <a:rPr lang="ru-RU" sz="3200" dirty="0" smtClean="0"/>
              <a:t>"</a:t>
            </a:r>
            <a:endParaRPr lang="ru-RU" altLang="ru-RU" sz="3200" dirty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699792" y="4941168"/>
            <a:ext cx="5886450" cy="1152128"/>
          </a:xfrm>
          <a:noFill/>
        </p:spPr>
        <p:txBody>
          <a:bodyPr/>
          <a:lstStyle/>
          <a:p>
            <a:pPr algn="r"/>
            <a:r>
              <a:rPr lang="ru-RU" altLang="ru-RU" sz="1600" dirty="0" smtClean="0"/>
              <a:t>МБОУ «Высокогорская СОШ №2»</a:t>
            </a:r>
            <a:endParaRPr lang="ru-RU" altLang="ru-RU" sz="1600" dirty="0"/>
          </a:p>
          <a:p>
            <a:pPr algn="r"/>
            <a:r>
              <a:rPr lang="ru-RU" altLang="ru-RU" sz="1600" dirty="0" smtClean="0"/>
              <a:t>Фасхутдинова Л.И.</a:t>
            </a:r>
          </a:p>
          <a:p>
            <a:pPr algn="r"/>
            <a:r>
              <a:rPr lang="ru-RU" altLang="ru-RU" sz="1600" dirty="0" smtClean="0"/>
              <a:t>10 класс</a:t>
            </a:r>
            <a:endParaRPr lang="ru-RU" alt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fld id="{92271DF8-F8AF-4A70-A065-78739E5C9B3C}" type="datetime1">
              <a:rPr lang="ru-RU" altLang="ru-RU"/>
              <a:pPr/>
              <a:t>02.03.2014</a:t>
            </a:fld>
            <a:endParaRPr lang="ru-RU" altLang="ru-RU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ru-RU" altLang="ru-RU" dirty="0" smtClean="0"/>
              <a:t>Домашнее задание</a:t>
            </a:r>
            <a:endParaRPr lang="ru-RU" altLang="ru-RU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4048" y="1700808"/>
            <a:ext cx="3672408" cy="4032448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ru-RU" altLang="ru-RU" dirty="0" smtClean="0"/>
              <a:t>§§64-82 (формулы; таблицы);</a:t>
            </a:r>
          </a:p>
          <a:p>
            <a:r>
              <a:rPr lang="ru-RU" altLang="ru-RU" dirty="0" smtClean="0"/>
              <a:t>Краткие итоги  </a:t>
            </a:r>
          </a:p>
          <a:p>
            <a:pPr marL="1077913" indent="-1077913">
              <a:buNone/>
            </a:pPr>
            <a:r>
              <a:rPr lang="ru-RU" altLang="ru-RU" dirty="0"/>
              <a:t> </a:t>
            </a:r>
            <a:r>
              <a:rPr lang="ru-RU" altLang="ru-RU" dirty="0" smtClean="0"/>
              <a:t>          -стр. 182 гл.9;</a:t>
            </a:r>
          </a:p>
          <a:p>
            <a:pPr marL="1077913" indent="-1077913">
              <a:buNone/>
            </a:pPr>
            <a:r>
              <a:rPr lang="ru-RU" altLang="ru-RU" dirty="0" smtClean="0"/>
              <a:t>           -стр. 192 гл.10; </a:t>
            </a:r>
          </a:p>
          <a:p>
            <a:pPr marL="1077913" indent="-1077913">
              <a:buNone/>
            </a:pPr>
            <a:r>
              <a:rPr lang="ru-RU" altLang="ru-RU" dirty="0"/>
              <a:t> </a:t>
            </a:r>
            <a:r>
              <a:rPr lang="ru-RU" altLang="ru-RU" dirty="0" smtClean="0"/>
              <a:t>          -стр. 202 гл.11;  </a:t>
            </a:r>
          </a:p>
          <a:p>
            <a:pPr marL="1077913" indent="-1077913">
              <a:buNone/>
            </a:pPr>
            <a:r>
              <a:rPr lang="ru-RU" altLang="ru-RU" dirty="0" smtClean="0"/>
              <a:t>           -стр. 208 гл.12;</a:t>
            </a:r>
          </a:p>
          <a:p>
            <a:pPr marL="1077913" indent="-1077913">
              <a:buNone/>
            </a:pPr>
            <a:r>
              <a:rPr lang="ru-RU" altLang="ru-RU" dirty="0" smtClean="0"/>
              <a:t>           -стр. 237 гл.13.     </a:t>
            </a:r>
            <a:endParaRPr lang="ru-RU" altLang="ru-RU" dirty="0"/>
          </a:p>
        </p:txBody>
      </p:sp>
      <p:pic>
        <p:nvPicPr>
          <p:cNvPr id="14343" name="Picture 7" descr="http://dist-pro.narod.ru/pv.files/image618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471" y="548680"/>
            <a:ext cx="3810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5" name="Picture 9" descr="http://so-ni.okis.ru/file/so-ni/school/school_girls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3744416" cy="374441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build="p" autoUpdateAnimBg="0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fld id="{2A7B062C-9B47-40D6-9D2E-972CD601C57C}" type="datetime1">
              <a:rPr lang="ru-RU" altLang="ru-RU"/>
              <a:pPr/>
              <a:t>02.03.2014</a:t>
            </a:fld>
            <a:endParaRPr lang="ru-RU" altLang="ru-RU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836712"/>
            <a:ext cx="6324600" cy="6858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ru-RU" altLang="ru-RU" b="1" dirty="0" smtClean="0"/>
              <a:t>Задача 1</a:t>
            </a:r>
            <a:endParaRPr lang="ru-RU" altLang="ru-RU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15816" y="2132856"/>
            <a:ext cx="5646811" cy="3764632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калориметр с водой бросают кусочки тающего льда. В некоторый момент кусочки льда перестают таять. К концу процесса масса воды увеличилась на 84 г. Какова начальная масса воды, если ее первоначальная температура 20°С?</a:t>
            </a:r>
            <a:br>
              <a:rPr lang="ru-RU" dirty="0"/>
            </a:br>
            <a:r>
              <a:rPr lang="ru-RU" b="1" dirty="0"/>
              <a:t>1)</a:t>
            </a:r>
            <a:r>
              <a:rPr lang="ru-RU" dirty="0"/>
              <a:t> 660 г</a:t>
            </a:r>
            <a:br>
              <a:rPr lang="ru-RU" dirty="0"/>
            </a:br>
            <a:r>
              <a:rPr lang="ru-RU" b="1" dirty="0"/>
              <a:t>2)</a:t>
            </a:r>
            <a:r>
              <a:rPr lang="ru-RU" dirty="0"/>
              <a:t> 420 г</a:t>
            </a:r>
            <a:br>
              <a:rPr lang="ru-RU" dirty="0"/>
            </a:br>
            <a:r>
              <a:rPr lang="ru-RU" b="1" dirty="0"/>
              <a:t>3)</a:t>
            </a:r>
            <a:r>
              <a:rPr lang="ru-RU" dirty="0"/>
              <a:t> 216 г</a:t>
            </a:r>
            <a:br>
              <a:rPr lang="ru-RU" dirty="0"/>
            </a:br>
            <a:r>
              <a:rPr lang="ru-RU" b="1" dirty="0"/>
              <a:t>4)</a:t>
            </a:r>
            <a:r>
              <a:rPr lang="ru-RU" dirty="0"/>
              <a:t> 330 </a:t>
            </a:r>
            <a:r>
              <a:rPr lang="ru-RU" dirty="0" smtClean="0"/>
              <a:t>г</a:t>
            </a:r>
            <a:br>
              <a:rPr lang="ru-RU" dirty="0" smtClean="0"/>
            </a:br>
            <a:endParaRPr lang="ru-RU" altLang="ru-RU" dirty="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fld id="{AD042094-C29A-45FE-8DF6-458334723A61}" type="datetime1">
              <a:rPr lang="ru-RU" altLang="ru-RU"/>
              <a:pPr/>
              <a:t>02.03.2014</a:t>
            </a:fld>
            <a:endParaRPr lang="ru-RU" altLang="ru-RU"/>
          </a:p>
        </p:txBody>
      </p:sp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ru-RU" altLang="ru-RU" b="1" dirty="0" smtClean="0"/>
              <a:t>Задача 2</a:t>
            </a:r>
            <a:endParaRPr lang="ru-RU" altLang="ru-RU" dirty="0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67744" y="1484784"/>
            <a:ext cx="5958681" cy="4455641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>
              <a:buNone/>
            </a:pPr>
            <a:r>
              <a:rPr lang="ru-RU" dirty="0"/>
              <a:t>На рисунке приведен график зависимости внутренней энергии </a:t>
            </a:r>
            <a:r>
              <a:rPr lang="ru-RU" i="1" dirty="0"/>
              <a:t>U</a:t>
            </a:r>
            <a:r>
              <a:rPr lang="ru-RU" dirty="0"/>
              <a:t> порции идеального газа от температуры </a:t>
            </a:r>
            <a:r>
              <a:rPr lang="ru-RU" i="1" dirty="0"/>
              <a:t>Т</a:t>
            </a:r>
            <a:r>
              <a:rPr lang="ru-RU" dirty="0"/>
              <a:t>. Газ нагревают при постоянном объеме. Чему равна теплоемкость этой порции данного газа в рассматриваемом процессе?</a:t>
            </a:r>
            <a:endParaRPr lang="ru-RU" altLang="ru-RU" dirty="0"/>
          </a:p>
        </p:txBody>
      </p:sp>
      <p:pic>
        <p:nvPicPr>
          <p:cNvPr id="8195" name="Picture 3" descr="http://physics.lyceum1501.ru/2012-2013/10_klass/pic4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933056"/>
            <a:ext cx="2447925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724128" y="4143588"/>
            <a:ext cx="228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1)</a:t>
            </a:r>
            <a:r>
              <a:rPr lang="ru-RU" sz="1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67 мДж/К</a:t>
            </a: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2)</a:t>
            </a:r>
            <a:r>
              <a:rPr lang="ru-RU" sz="1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15 мДж/К</a:t>
            </a: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3)</a:t>
            </a:r>
            <a:r>
              <a:rPr lang="ru-RU" sz="1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15 Дж/К</a:t>
            </a: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4)</a:t>
            </a:r>
            <a:r>
              <a:rPr lang="ru-RU" sz="1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67 Дж/К</a:t>
            </a:r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fld id="{80021456-7F47-4BD8-BF8A-A2A1FC09CC91}" type="datetime1">
              <a:rPr lang="ru-RU" altLang="ru-RU"/>
              <a:pPr/>
              <a:t>02.03.2014</a:t>
            </a:fld>
            <a:endParaRPr lang="ru-RU" altLang="ru-RU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ru-RU" altLang="ru-RU" b="1" dirty="0" smtClean="0"/>
              <a:t>Задача 3</a:t>
            </a:r>
            <a:endParaRPr lang="ru-RU" altLang="ru-RU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71800" y="1844824"/>
            <a:ext cx="5904655" cy="3744416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12700">
              <a:buClrTx/>
              <a:buFontTx/>
              <a:buNone/>
            </a:pPr>
            <a:r>
              <a:rPr lang="ru-RU" dirty="0"/>
              <a:t>В процессе эксперимента внутренняя энергия газа увеличилась на 30 кДж, и он получил от нагревателя количество теплоты, равное 10 кДж. Следовательно, газ сжали, совершив </a:t>
            </a:r>
            <a:r>
              <a:rPr lang="ru-RU" dirty="0" smtClean="0"/>
              <a:t>работу</a:t>
            </a:r>
          </a:p>
          <a:p>
            <a:pPr marL="0" indent="12700" algn="ctr">
              <a:buClrTx/>
              <a:buFontTx/>
              <a:buNone/>
            </a:pPr>
            <a:r>
              <a:rPr lang="ru-RU" b="1" dirty="0" smtClean="0"/>
              <a:t>1)</a:t>
            </a:r>
            <a:r>
              <a:rPr lang="ru-RU" dirty="0" smtClean="0"/>
              <a:t> 10 кДж </a:t>
            </a:r>
            <a:br>
              <a:rPr lang="ru-RU" dirty="0" smtClean="0"/>
            </a:br>
            <a:r>
              <a:rPr lang="ru-RU" b="1" dirty="0" smtClean="0"/>
              <a:t>2)</a:t>
            </a:r>
            <a:r>
              <a:rPr lang="ru-RU" dirty="0" smtClean="0"/>
              <a:t> 20 кДж </a:t>
            </a:r>
            <a:br>
              <a:rPr lang="ru-RU" dirty="0" smtClean="0"/>
            </a:br>
            <a:r>
              <a:rPr lang="ru-RU" b="1" dirty="0" smtClean="0"/>
              <a:t>3)</a:t>
            </a:r>
            <a:r>
              <a:rPr lang="ru-RU" dirty="0" smtClean="0"/>
              <a:t> 30 кДж </a:t>
            </a:r>
            <a:br>
              <a:rPr lang="ru-RU" dirty="0" smtClean="0"/>
            </a:br>
            <a:r>
              <a:rPr lang="ru-RU" b="1" dirty="0" smtClean="0"/>
              <a:t>4)</a:t>
            </a:r>
            <a:r>
              <a:rPr lang="ru-RU" dirty="0" smtClean="0"/>
              <a:t> 40 кДж</a:t>
            </a:r>
            <a:endParaRPr lang="ru-RU" altLang="ru-RU" dirty="0"/>
          </a:p>
          <a:p>
            <a:endParaRPr lang="ru-RU" altLang="ru-RU" dirty="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fld id="{358311E9-6AE2-4434-AFC4-29192F6FF4AB}" type="datetime1">
              <a:rPr lang="ru-RU" altLang="ru-RU"/>
              <a:pPr/>
              <a:t>02.03.2014</a:t>
            </a:fld>
            <a:endParaRPr lang="ru-RU" alt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ru-RU" altLang="ru-RU" b="1" dirty="0" smtClean="0"/>
              <a:t>Задача 4</a:t>
            </a:r>
            <a:endParaRPr lang="ru-RU" altLang="ru-RU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8" y="1754188"/>
            <a:ext cx="6049045" cy="4186237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Идеальная </a:t>
            </a:r>
            <a:r>
              <a:rPr lang="ru-RU" dirty="0" smtClean="0"/>
              <a:t>тепловая</a:t>
            </a:r>
            <a:r>
              <a:rPr lang="ru-RU" dirty="0"/>
              <a:t> машина работает по циклу Карно, получая за один цикл от нагревателя 5 кДж теплоты и отдавая холодильнику 3 кДж теплоты. Температура холодильника 17°С. Температура нагревателя равна (ответ округлить до целых)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marL="0" indent="0" algn="ctr">
              <a:buNone/>
            </a:pPr>
            <a:r>
              <a:rPr lang="ru-RU" b="1" dirty="0" smtClean="0"/>
              <a:t>1</a:t>
            </a:r>
            <a:r>
              <a:rPr lang="ru-RU" b="1" dirty="0"/>
              <a:t>)</a:t>
            </a:r>
            <a:r>
              <a:rPr lang="ru-RU" dirty="0"/>
              <a:t> 210°С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2)</a:t>
            </a:r>
            <a:r>
              <a:rPr lang="ru-RU" dirty="0"/>
              <a:t> 307°С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3)</a:t>
            </a:r>
            <a:r>
              <a:rPr lang="ru-RU" dirty="0"/>
              <a:t> 483°С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4)</a:t>
            </a:r>
            <a:r>
              <a:rPr lang="ru-RU" dirty="0"/>
              <a:t> 625°С</a:t>
            </a:r>
            <a:endParaRPr lang="ru-RU" altLang="ru-RU" dirty="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fld id="{92BC4EA0-4E82-4158-B5CD-0B245A9193BF}" type="datetime1">
              <a:rPr lang="ru-RU" altLang="ru-RU"/>
              <a:pPr/>
              <a:t>02.03.2014</a:t>
            </a:fld>
            <a:endParaRPr lang="ru-RU" alt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ru-RU" altLang="ru-RU" b="1" dirty="0" smtClean="0"/>
              <a:t>Задача 5</a:t>
            </a:r>
            <a:endParaRPr lang="ru-RU" altLang="ru-RU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43808" y="1412776"/>
            <a:ext cx="5688632" cy="2880319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>
              <a:buClrTx/>
              <a:buFontTx/>
              <a:buNone/>
            </a:pPr>
            <a:r>
              <a:rPr lang="ru-RU" sz="2000" dirty="0"/>
              <a:t> </a:t>
            </a:r>
            <a:r>
              <a:rPr lang="ru-RU" sz="1800" dirty="0"/>
              <a:t>В цилиндре, закрытом подвижным поршнем, находится идеальный газ. Его переводят из состояния 1 в состояние 2, а затем в состояние 3, как показано на рисунке (Δ</a:t>
            </a:r>
            <a:r>
              <a:rPr lang="ru-RU" sz="1800" i="1" dirty="0"/>
              <a:t>U</a:t>
            </a:r>
            <a:r>
              <a:rPr lang="ru-RU" sz="1800" dirty="0"/>
              <a:t> – изменение внутренней энергии газа, </a:t>
            </a:r>
            <a:r>
              <a:rPr lang="ru-RU" sz="1800" i="1" dirty="0"/>
              <a:t>Q</a:t>
            </a:r>
            <a:r>
              <a:rPr lang="ru-RU" sz="1800" dirty="0"/>
              <a:t> – переданное ему количество теплоты). Меняется ли объём газа в процессе проведения опыта, и если меняется, то как? Ответ обоснуйте, указав, какие физические закономерности вы использовали для объяснения.</a:t>
            </a:r>
            <a:endParaRPr lang="ru-RU" altLang="ru-RU" sz="1800" dirty="0"/>
          </a:p>
          <a:p>
            <a:pPr marL="0" indent="0"/>
            <a:endParaRPr lang="ru-RU" altLang="ru-RU" sz="2000" dirty="0"/>
          </a:p>
        </p:txBody>
      </p:sp>
      <p:pic>
        <p:nvPicPr>
          <p:cNvPr id="24581" name="Picture 5" descr="http://physics.lyceum1501.ru/2012-2013/10_klass/pic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603" y="4293096"/>
            <a:ext cx="23907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fld id="{4FA14CC4-1AF7-46DB-B76D-991B623861B5}" type="datetime1">
              <a:rPr lang="ru-RU" altLang="ru-RU"/>
              <a:pPr/>
              <a:t>02.03.2014</a:t>
            </a:fld>
            <a:endParaRPr lang="ru-RU" alt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ru-RU" altLang="ru-RU" b="1" dirty="0" smtClean="0"/>
              <a:t>Задача 6</a:t>
            </a:r>
            <a:endParaRPr lang="ru-RU" altLang="ru-RU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11760" y="1484784"/>
            <a:ext cx="6192688" cy="4455641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r">
              <a:buNone/>
            </a:pPr>
            <a:r>
              <a:rPr lang="ru-RU" dirty="0" smtClean="0"/>
              <a:t>В </a:t>
            </a:r>
            <a:r>
              <a:rPr lang="ru-RU" dirty="0"/>
              <a:t>горизонтальном цилиндрическом сосуде, закрытом подвижным поршнем, находится идеальный одноатомный газ. Площадь поперечного сечения поршня </a:t>
            </a:r>
            <a:r>
              <a:rPr lang="ru-RU" i="1" dirty="0"/>
              <a:t>S </a:t>
            </a:r>
            <a:r>
              <a:rPr lang="ru-RU" dirty="0"/>
              <a:t>= 30 см</a:t>
            </a:r>
            <a:r>
              <a:rPr lang="ru-RU" baseline="30000" dirty="0"/>
              <a:t>2</a:t>
            </a:r>
            <a:r>
              <a:rPr lang="ru-RU" dirty="0"/>
              <a:t>. Давление окружающего воздуха </a:t>
            </a:r>
            <a:r>
              <a:rPr lang="ru-RU" i="1" dirty="0"/>
              <a:t>р </a:t>
            </a:r>
            <a:r>
              <a:rPr lang="ru-RU" dirty="0"/>
              <a:t>= 10</a:t>
            </a:r>
            <a:r>
              <a:rPr lang="ru-RU" baseline="30000" dirty="0"/>
              <a:t>5</a:t>
            </a:r>
            <a:r>
              <a:rPr lang="ru-RU" dirty="0"/>
              <a:t> Па. Трение между поршнем и стенками сосуда пренебрежимо мало. Какое количество теплоты нужно отвести от газа при его медленном охлаждении, чтобы поршень передвинулся на расстояние </a:t>
            </a:r>
            <a:r>
              <a:rPr lang="ru-RU" i="1" dirty="0"/>
              <a:t>x </a:t>
            </a:r>
            <a:r>
              <a:rPr lang="ru-RU" dirty="0"/>
              <a:t>= 10 см?</a:t>
            </a:r>
            <a:endParaRPr lang="ru-RU" altLang="ru-RU" dirty="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utoUpdateAnimBg="0"/>
      <p:bldP spid="12290" grpId="0" build="p" autoUpdateAnimBg="0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fld id="{FFEF928D-3BF8-489A-94E5-A3C4CF5B367A}" type="datetime1">
              <a:rPr lang="ru-RU" altLang="ru-RU"/>
              <a:pPr/>
              <a:t>02.03.2014</a:t>
            </a:fld>
            <a:endParaRPr lang="ru-RU" alt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ru-RU" altLang="ru-RU" b="1" dirty="0" smtClean="0"/>
              <a:t>Задача 7</a:t>
            </a:r>
            <a:endParaRPr lang="ru-RU" altLang="ru-RU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27784" y="1754189"/>
            <a:ext cx="6048672" cy="24669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>
              <a:buNone/>
            </a:pPr>
            <a:r>
              <a:rPr lang="ru-RU" altLang="ru-RU" dirty="0" smtClean="0"/>
              <a:t>10 моль идеального одноатомного газа охладили, уменьшив давление в 3 раза. Затем газ нагрели до первоначальной температуры 300 К (см. рисунок). Какое количество теплоты сообщено газу на участке 2-3?</a:t>
            </a:r>
          </a:p>
          <a:p>
            <a:pPr marL="0" indent="0">
              <a:buNone/>
            </a:pPr>
            <a:endParaRPr lang="ru-RU" altLang="ru-RU" dirty="0"/>
          </a:p>
        </p:txBody>
      </p:sp>
      <p:pic>
        <p:nvPicPr>
          <p:cNvPr id="23557" name="Picture 5" descr="http://physics.lyceum1501.ru/2012-2013/10_klass/pic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005064"/>
            <a:ext cx="2818631" cy="2215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utoUpdateAnimBg="0"/>
      <p:bldP spid="23554" grpId="0" build="p" autoUpdateAnimBg="0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fld id="{687D0AC4-8F7B-4DA9-BD99-93D7E9A7DF41}" type="datetime1">
              <a:rPr lang="ru-RU" altLang="ru-RU"/>
              <a:pPr/>
              <a:t>02.03.2014</a:t>
            </a:fld>
            <a:endParaRPr lang="ru-RU" altLang="ru-RU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r>
              <a:rPr lang="ru-RU" altLang="ru-RU" b="1" dirty="0" smtClean="0"/>
              <a:t>Задача 8</a:t>
            </a:r>
            <a:endParaRPr lang="ru-RU" altLang="ru-RU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8" y="1484784"/>
            <a:ext cx="5862835" cy="2538908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>
              <a:buNone/>
            </a:pPr>
            <a:r>
              <a:rPr lang="ru-RU" dirty="0"/>
              <a:t>Одноатомный идеальный газ неизменной массы совершает циклический процесс, показанный на рисунке. За цикл газ совершает работу </a:t>
            </a:r>
            <a:r>
              <a:rPr lang="ru-RU" i="1" dirty="0" err="1"/>
              <a:t>А</a:t>
            </a:r>
            <a:r>
              <a:rPr lang="ru-RU" baseline="-25000" dirty="0" err="1"/>
              <a:t>ц</a:t>
            </a:r>
            <a:r>
              <a:rPr lang="ru-RU" dirty="0"/>
              <a:t> = 5 кДж. Какое количество теплоты газ получает за цикл от нагревателя?</a:t>
            </a:r>
            <a:endParaRPr lang="ru-RU" altLang="ru-RU" dirty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861048"/>
            <a:ext cx="2520702" cy="2138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7" grpId="0" build="p" autoUpdateAnimBg="0" advAuto="0"/>
    </p:bldLst>
  </p:timing>
</p:sld>
</file>

<file path=ppt/theme/theme1.xml><?xml version="1.0" encoding="utf-8"?>
<a:theme xmlns:a="http://schemas.openxmlformats.org/drawingml/2006/main" name="Презентация нового учебного года">
  <a:themeElements>
    <a:clrScheme name="ms_edb2schl_tp01018387 1">
      <a:dk1>
        <a:srgbClr val="000000"/>
      </a:dk1>
      <a:lt1>
        <a:srgbClr val="0099CC"/>
      </a:lt1>
      <a:dk2>
        <a:srgbClr val="000000"/>
      </a:dk2>
      <a:lt2>
        <a:srgbClr val="868686"/>
      </a:lt2>
      <a:accent1>
        <a:srgbClr val="00FFCC"/>
      </a:accent1>
      <a:accent2>
        <a:srgbClr val="969696"/>
      </a:accent2>
      <a:accent3>
        <a:srgbClr val="AACAE2"/>
      </a:accent3>
      <a:accent4>
        <a:srgbClr val="000000"/>
      </a:accent4>
      <a:accent5>
        <a:srgbClr val="AAFFE2"/>
      </a:accent5>
      <a:accent6>
        <a:srgbClr val="878787"/>
      </a:accent6>
      <a:hlink>
        <a:srgbClr val="00FFCC"/>
      </a:hlink>
      <a:folHlink>
        <a:srgbClr val="99CCFF"/>
      </a:folHlink>
    </a:clrScheme>
    <a:fontScheme name="ms_edb2schl_tp01018387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s_edb2schl_tp01018387 1">
        <a:dk1>
          <a:srgbClr val="000000"/>
        </a:dk1>
        <a:lt1>
          <a:srgbClr val="0099CC"/>
        </a:lt1>
        <a:dk2>
          <a:srgbClr val="000000"/>
        </a:dk2>
        <a:lt2>
          <a:srgbClr val="868686"/>
        </a:lt2>
        <a:accent1>
          <a:srgbClr val="00FFCC"/>
        </a:accent1>
        <a:accent2>
          <a:srgbClr val="969696"/>
        </a:accent2>
        <a:accent3>
          <a:srgbClr val="AACAE2"/>
        </a:accent3>
        <a:accent4>
          <a:srgbClr val="000000"/>
        </a:accent4>
        <a:accent5>
          <a:srgbClr val="AAFFE2"/>
        </a:accent5>
        <a:accent6>
          <a:srgbClr val="878787"/>
        </a:accent6>
        <a:hlink>
          <a:srgbClr val="00FFCC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edb2schl_tp01018387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edb2schl_tp01018387 3">
        <a:dk1>
          <a:srgbClr val="5F5F5F"/>
        </a:dk1>
        <a:lt1>
          <a:srgbClr val="FFFFFF"/>
        </a:lt1>
        <a:dk2>
          <a:srgbClr val="5F5F5F"/>
        </a:dk2>
        <a:lt2>
          <a:srgbClr val="000000"/>
        </a:lt2>
        <a:accent1>
          <a:srgbClr val="969696"/>
        </a:accent1>
        <a:accent2>
          <a:srgbClr val="000000"/>
        </a:accent2>
        <a:accent3>
          <a:srgbClr val="FFFFFF"/>
        </a:accent3>
        <a:accent4>
          <a:srgbClr val="505050"/>
        </a:accent4>
        <a:accent5>
          <a:srgbClr val="C9C9C9"/>
        </a:accent5>
        <a:accent6>
          <a:srgbClr val="000000"/>
        </a:accent6>
        <a:hlink>
          <a:srgbClr val="7777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нового учебного года</Template>
  <TotalTime>86</TotalTime>
  <Words>243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Презентация нового учебного года</vt:lpstr>
      <vt:lpstr>Тренировочный вариант для подготовки к контрольной работе  по теме "Основы термодинамики"</vt:lpstr>
      <vt:lpstr>Задача 1</vt:lpstr>
      <vt:lpstr>Задача 2</vt:lpstr>
      <vt:lpstr>Задача 3</vt:lpstr>
      <vt:lpstr>Задача 4</vt:lpstr>
      <vt:lpstr>Задача 5</vt:lpstr>
      <vt:lpstr>Задача 6</vt:lpstr>
      <vt:lpstr>Задача 7</vt:lpstr>
      <vt:lpstr>Задача 8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Тренировочный вариант для подготовки к контрольной работе  по теме "Основы термодинамики"</dc:title>
  <dc:creator>Пк</dc:creator>
  <cp:lastModifiedBy>Пк</cp:lastModifiedBy>
  <cp:revision>7</cp:revision>
  <cp:lastPrinted>1996-03-19T21:02:48Z</cp:lastPrinted>
  <dcterms:created xsi:type="dcterms:W3CDTF">2014-03-02T17:24:54Z</dcterms:created>
  <dcterms:modified xsi:type="dcterms:W3CDTF">2014-03-02T18:55:39Z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TC010183871049</vt:lpwstr>
  </property>
</Properties>
</file>