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65" r:id="rId19"/>
    <p:sldId id="266" r:id="rId20"/>
    <p:sldId id="267" r:id="rId21"/>
    <p:sldId id="269" r:id="rId22"/>
    <p:sldId id="268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89BAD-2A40-488E-9095-CFCAD6AD512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24E3-3B9B-42F5-85F6-357BFBED1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Звуковые колебания. Звуковые волны.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Инфразвуковое оружие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http://900igr.net/datas/fizika/Infrazvuk/0009-009-Infrazvukovoe-oruzhie.jpg"/>
          <p:cNvPicPr>
            <a:picLocks noGrp="1"/>
          </p:cNvPicPr>
          <p:nvPr>
            <p:ph idx="1"/>
          </p:nvPr>
        </p:nvPicPr>
        <p:blipFill>
          <a:blip r:embed="rId2" cstate="print"/>
          <a:srcRect l="5612" t="18814" r="5180" b="8066"/>
          <a:stretch>
            <a:fillRect/>
          </a:stretch>
        </p:blipFill>
        <p:spPr bwMode="auto">
          <a:xfrm>
            <a:off x="899592" y="1628800"/>
            <a:ext cx="73623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Влияние инфразвука на человека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900igr.net/datas/fizika/Rasprostranenie-zvuka/0012-012-Infrazvuk-i-ego-vlijanie-na-cheloveka.jpg"/>
          <p:cNvPicPr>
            <a:picLocks noGrp="1"/>
          </p:cNvPicPr>
          <p:nvPr>
            <p:ph idx="1"/>
          </p:nvPr>
        </p:nvPicPr>
        <p:blipFill>
          <a:blip r:embed="rId2" cstate="print"/>
          <a:srcRect l="4008" t="21381" r="6137" b="14476"/>
          <a:stretch>
            <a:fillRect/>
          </a:stretch>
        </p:blipFill>
        <p:spPr bwMode="auto">
          <a:xfrm>
            <a:off x="463829" y="1663718"/>
            <a:ext cx="8216341" cy="43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Инфразвук и медузы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3968" y="1340768"/>
            <a:ext cx="4402832" cy="47853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Медузы уверенно воспринимают инфразвуковые волны с частотой 8-13 Гц, возникающие при шторме в результате взаимодействия потока воздуха с гребнями морских волн. Достигая медуз, эти волны заранее (за 15 часов) «предупреждают» их о приближении шторма.</a:t>
            </a:r>
            <a:endParaRPr lang="ru-RU" dirty="0"/>
          </a:p>
        </p:txBody>
      </p:sp>
      <p:pic>
        <p:nvPicPr>
          <p:cNvPr id="7" name="Содержимое 6" descr="http://im0-tub-ru.yandex.net/i?id=bd2609760711b59e8150756aa51a7437-01-144&amp;n=33&amp;h=19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e72387c03d9550ad6334904cc7f64750-103-144&amp;n=33&amp;h=1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Инфразвук в мире животных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http://900igr.net/datas/fizika/Ultrazvuk-fizika/0017-017-Tigry-i-slony-ispolzujut-dlja-kommunikatsii-drug-s-drugom-ne-tolk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Ультразвук и летучие мыши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ppt4web.ru/images/115/20600/310/img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240782" cy="24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.az/foto/arxiv/1342080171_6.jpg"/>
          <p:cNvPicPr/>
          <p:nvPr/>
        </p:nvPicPr>
        <p:blipFill>
          <a:blip r:embed="rId3" cstate="print"/>
          <a:srcRect l="10000" t="8633" r="12750" b="16187"/>
          <a:stretch>
            <a:fillRect/>
          </a:stretch>
        </p:blipFill>
        <p:spPr bwMode="auto">
          <a:xfrm>
            <a:off x="2339752" y="3933056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cience.compulenta.ru/upload/iblock/d31/sn-bats-thumb-autox600-1065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Эхолокация</a:t>
            </a:r>
            <a:r>
              <a:rPr lang="ru-RU" b="1" dirty="0" smtClean="0">
                <a:solidFill>
                  <a:srgbClr val="C00000"/>
                </a:solidFill>
              </a:rPr>
              <a:t> дельфинов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mages.askmen.com/top_10/entertainment/top-10-underrated-predators_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0963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8.uploads.ru/t/NQPi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36966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Ультразвук в технике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Страница учебника"/>
          <p:cNvPicPr>
            <a:picLocks noGrp="1"/>
          </p:cNvPicPr>
          <p:nvPr>
            <p:ph idx="1"/>
          </p:nvPr>
        </p:nvPicPr>
        <p:blipFill>
          <a:blip r:embed="rId2" cstate="print"/>
          <a:srcRect l="7215" t="52879" r="56227" b="11281"/>
          <a:stretch>
            <a:fillRect/>
          </a:stretch>
        </p:blipFill>
        <p:spPr bwMode="auto">
          <a:xfrm>
            <a:off x="1763688" y="1556792"/>
            <a:ext cx="5472608" cy="447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Ультразвуковые технологии</a:t>
            </a:r>
            <a:endParaRPr lang="ru-RU" dirty="0"/>
          </a:p>
        </p:txBody>
      </p:sp>
      <p:pic>
        <p:nvPicPr>
          <p:cNvPr id="4" name="Содержимое 3" descr="http://u-sonic.ru/files/u7/ultrazvukovie-technologii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Чем отличаются звуки друг от друга?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sz="2000" b="1" dirty="0" smtClean="0">
                <a:solidFill>
                  <a:srgbClr val="C00000"/>
                </a:solidFill>
              </a:rPr>
              <a:t>Громкостью - </a:t>
            </a:r>
            <a:r>
              <a:rPr lang="ru-RU" sz="2000" b="1" dirty="0" smtClean="0"/>
              <a:t>зависит от амплитуды  колебаний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514350" indent="-514350"/>
            <a:r>
              <a:rPr lang="ru-RU" sz="2000" b="1" dirty="0" smtClean="0">
                <a:solidFill>
                  <a:srgbClr val="C00000"/>
                </a:solidFill>
              </a:rPr>
              <a:t>Высотой тона – </a:t>
            </a:r>
            <a:r>
              <a:rPr lang="ru-RU" sz="2000" b="1" dirty="0" smtClean="0"/>
              <a:t>зависит от частоты колебаний</a:t>
            </a:r>
          </a:p>
          <a:p>
            <a:pPr marL="514350" indent="-514350"/>
            <a:r>
              <a:rPr lang="ru-RU" sz="2000" b="1" dirty="0" smtClean="0">
                <a:solidFill>
                  <a:srgbClr val="0070C0"/>
                </a:solidFill>
              </a:rPr>
              <a:t>Громкость – субъективное качество слухового ощущения.</a:t>
            </a:r>
          </a:p>
          <a:p>
            <a:pPr marL="514350" indent="-514350"/>
            <a:r>
              <a:rPr lang="ru-RU" sz="2000" b="1" dirty="0" smtClean="0">
                <a:solidFill>
                  <a:srgbClr val="0070C0"/>
                </a:solidFill>
              </a:rPr>
              <a:t>Единица громкости – сон</a:t>
            </a:r>
          </a:p>
          <a:p>
            <a:pPr marL="514350" indent="-514350"/>
            <a:r>
              <a:rPr lang="ru-RU" sz="2000" b="1" dirty="0" smtClean="0">
                <a:solidFill>
                  <a:srgbClr val="C00000"/>
                </a:solidFill>
              </a:rPr>
              <a:t>В практических задачах громкость звука принято характеризовать </a:t>
            </a:r>
            <a:r>
              <a:rPr lang="ru-RU" sz="2000" b="1" i="1" dirty="0" smtClean="0">
                <a:solidFill>
                  <a:srgbClr val="00B0F0"/>
                </a:solidFill>
              </a:rPr>
              <a:t>уровнем громкости, измеряемое в фонах</a:t>
            </a:r>
            <a:r>
              <a:rPr lang="ru-RU" sz="2000" b="1" dirty="0" smtClean="0">
                <a:solidFill>
                  <a:srgbClr val="C00000"/>
                </a:solidFill>
              </a:rPr>
              <a:t> или </a:t>
            </a:r>
            <a:r>
              <a:rPr lang="ru-RU" sz="2000" b="1" i="1" dirty="0" smtClean="0">
                <a:solidFill>
                  <a:srgbClr val="00B050"/>
                </a:solidFill>
              </a:rPr>
              <a:t>уровнем звукового давления, измеряемым в белах(Б)или децибелах (дБ)</a:t>
            </a:r>
          </a:p>
          <a:p>
            <a:pPr marL="514350" indent="-514350"/>
            <a:r>
              <a:rPr lang="ru-RU" sz="2000" b="1" i="1" dirty="0" err="1" smtClean="0">
                <a:solidFill>
                  <a:srgbClr val="00B050"/>
                </a:solidFill>
              </a:rPr>
              <a:t>Листаниегазеты</a:t>
            </a:r>
            <a:r>
              <a:rPr lang="ru-RU" sz="2000" b="1" i="1" dirty="0" smtClean="0">
                <a:solidFill>
                  <a:srgbClr val="00B050"/>
                </a:solidFill>
              </a:rPr>
              <a:t> – 20 дБ</a:t>
            </a:r>
          </a:p>
          <a:p>
            <a:pPr marL="514350" indent="-514350"/>
            <a:r>
              <a:rPr lang="ru-RU" sz="2000" b="1" i="1" dirty="0" smtClean="0">
                <a:solidFill>
                  <a:srgbClr val="00B050"/>
                </a:solidFill>
              </a:rPr>
              <a:t>Звук будильника – 80 дБ</a:t>
            </a:r>
          </a:p>
          <a:p>
            <a:pPr marL="514350" indent="-514350"/>
            <a:r>
              <a:rPr lang="ru-RU" sz="2000" b="1" i="1" dirty="0" smtClean="0">
                <a:solidFill>
                  <a:srgbClr val="00B050"/>
                </a:solidFill>
              </a:rPr>
              <a:t>Рев двигателя самолета - 130 дБ (вызывает болевые ощущения)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каких средах распространяется звук?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 воздухе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3" descr="45274214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64807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Нас окружает мир звуков: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/>
              <a:t>музыкальные инструменты</a:t>
            </a:r>
            <a:endParaRPr lang="ru-RU" b="1" dirty="0"/>
          </a:p>
        </p:txBody>
      </p:sp>
      <p:pic>
        <p:nvPicPr>
          <p:cNvPr id="4" name="Содержимое 3" descr="BD06033_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1809524" cy="2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n00648_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64904"/>
            <a:ext cx="1123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n00683_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09120"/>
            <a:ext cx="1581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950c5f851a24d8f076679452044b250d-90-144&amp;n=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437112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1-tub-ru.yandex.net/i?id=6705c99ce9b84528f3c6816835fd5ed4-105-144&amp;n=33&amp;h=190"/>
          <p:cNvPicPr/>
          <p:nvPr/>
        </p:nvPicPr>
        <p:blipFill>
          <a:blip r:embed="rId6" cstate="print"/>
          <a:srcRect l="13333" r="13333" b="14737"/>
          <a:stretch>
            <a:fillRect/>
          </a:stretch>
        </p:blipFill>
        <p:spPr bwMode="auto">
          <a:xfrm>
            <a:off x="5868144" y="2564904"/>
            <a:ext cx="15716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 воде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705678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 в вакууме?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player.myshared.ru/110197/data/images/img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траница учебника"/>
          <p:cNvPicPr/>
          <p:nvPr/>
        </p:nvPicPr>
        <p:blipFill>
          <a:blip r:embed="rId3" cstate="print"/>
          <a:srcRect l="7215" t="66522" r="53180" b="11382"/>
          <a:stretch>
            <a:fillRect/>
          </a:stretch>
        </p:blipFill>
        <p:spPr bwMode="auto">
          <a:xfrm>
            <a:off x="5796136" y="3284984"/>
            <a:ext cx="3072755" cy="23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твердых телах</a:t>
            </a:r>
            <a:endParaRPr lang="ru-RU" b="1" dirty="0"/>
          </a:p>
        </p:txBody>
      </p:sp>
      <p:pic>
        <p:nvPicPr>
          <p:cNvPr id="4" name="Содержимое 3" descr="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2766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-Fe_8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048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Скорость звука в воздухе и газах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Скорость звука в газах тем больше, чем выше их температура: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Скорость звука в воздухе при 0</a:t>
            </a:r>
            <a:r>
              <a:rPr lang="ru-RU" sz="2400" baseline="30000" dirty="0" smtClean="0">
                <a:solidFill>
                  <a:srgbClr val="002060"/>
                </a:solidFill>
              </a:rPr>
              <a:t>0</a:t>
            </a:r>
            <a:r>
              <a:rPr lang="ru-RU" sz="2400" dirty="0" smtClean="0">
                <a:solidFill>
                  <a:srgbClr val="002060"/>
                </a:solidFill>
              </a:rPr>
              <a:t>С  равна 332 м/с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при 20</a:t>
            </a:r>
            <a:r>
              <a:rPr lang="ru-RU" sz="2400" baseline="30000" dirty="0" smtClean="0">
                <a:solidFill>
                  <a:srgbClr val="002060"/>
                </a:solidFill>
              </a:rPr>
              <a:t>0</a:t>
            </a:r>
            <a:r>
              <a:rPr lang="ru-RU" sz="2400" dirty="0" smtClean="0">
                <a:solidFill>
                  <a:srgbClr val="002060"/>
                </a:solidFill>
              </a:rPr>
              <a:t>С – 343 м/с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при 60</a:t>
            </a:r>
            <a:r>
              <a:rPr lang="ru-RU" sz="2400" baseline="30000" dirty="0" smtClean="0">
                <a:solidFill>
                  <a:srgbClr val="002060"/>
                </a:solidFill>
              </a:rPr>
              <a:t>0</a:t>
            </a:r>
            <a:r>
              <a:rPr lang="ru-RU" sz="2400" dirty="0" smtClean="0">
                <a:solidFill>
                  <a:srgbClr val="002060"/>
                </a:solidFill>
              </a:rPr>
              <a:t>С – 366 м/с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при 100</a:t>
            </a:r>
            <a:r>
              <a:rPr lang="ru-RU" sz="2400" baseline="30000" dirty="0" smtClean="0">
                <a:solidFill>
                  <a:srgbClr val="002060"/>
                </a:solidFill>
              </a:rPr>
              <a:t>0</a:t>
            </a:r>
            <a:r>
              <a:rPr lang="ru-RU" sz="2400" dirty="0" smtClean="0">
                <a:solidFill>
                  <a:srgbClr val="002060"/>
                </a:solidFill>
              </a:rPr>
              <a:t>С – 387 м/с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dirty="0" smtClean="0">
                <a:solidFill>
                  <a:srgbClr val="00B050"/>
                </a:solidFill>
              </a:rPr>
              <a:t>С повышением температуры возрастает упругость газов, а чем больше упругие силы, возникающие в среде при её деформации, тем быстрее передаются колебания от одной точке к другой 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Скорость звука в воде: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1826 г., Женевское озеро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Ж.Колладон</a:t>
            </a:r>
            <a:r>
              <a:rPr lang="ru-RU" dirty="0" smtClean="0">
                <a:solidFill>
                  <a:srgbClr val="C00000"/>
                </a:solidFill>
              </a:rPr>
              <a:t>, Я.Штурм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14 км, при </a:t>
            </a:r>
            <a:r>
              <a:rPr lang="ru-RU" dirty="0">
                <a:solidFill>
                  <a:srgbClr val="002060"/>
                </a:solidFill>
              </a:rPr>
              <a:t>8</a:t>
            </a:r>
            <a:r>
              <a:rPr lang="ru-RU" baseline="30000" dirty="0" smtClean="0">
                <a:solidFill>
                  <a:srgbClr val="002060"/>
                </a:solidFill>
              </a:rPr>
              <a:t>0</a:t>
            </a:r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 1440 м/с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player.myshared.ru/110197/data/images/img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5283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er.myshared.ru/110197/data/images/img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714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Формулы для нахождения скорости звука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АДМИН\Desktop\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\Desktop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Голоса людей</a:t>
            </a:r>
            <a:endParaRPr lang="ru-RU" b="1" dirty="0"/>
          </a:p>
        </p:txBody>
      </p:sp>
      <p:pic>
        <p:nvPicPr>
          <p:cNvPr id="4" name="Содержимое 3" descr="bd07139_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2114286" cy="2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D0651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68760"/>
            <a:ext cx="2514600" cy="2076450"/>
          </a:xfrm>
          <a:prstGeom prst="rect">
            <a:avLst/>
          </a:prstGeom>
          <a:noFill/>
        </p:spPr>
      </p:pic>
      <p:pic>
        <p:nvPicPr>
          <p:cNvPr id="5" name="Рисунок 4" descr="http://im0-tub-ru.yandex.net/i?id=18f996e6785f4caef1e738717e680118-88-144&amp;n=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276872"/>
            <a:ext cx="1866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d9b2f17b1a17a9e43f6355154b56f378-57-144&amp;n=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437112"/>
            <a:ext cx="1600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2f6686825c3d266918581fea7805f511-31-144&amp;n=33&amp;h=19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221088"/>
            <a:ext cx="22955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</a:t>
            </a:r>
            <a:r>
              <a:rPr lang="ru-RU" b="1" dirty="0" smtClean="0"/>
              <a:t>ум транспорта</a:t>
            </a:r>
            <a:endParaRPr lang="ru-RU" b="1" dirty="0"/>
          </a:p>
        </p:txBody>
      </p:sp>
      <p:pic>
        <p:nvPicPr>
          <p:cNvPr id="4" name="Содержимое 3" descr="j007860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005806"/>
            <a:ext cx="5829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/>
              <a:t>г</a:t>
            </a:r>
            <a:r>
              <a:rPr lang="ru-RU" b="1" dirty="0" smtClean="0"/>
              <a:t>олоса птиц</a:t>
            </a:r>
            <a:endParaRPr lang="ru-RU" b="1" dirty="0"/>
          </a:p>
        </p:txBody>
      </p:sp>
      <p:pic>
        <p:nvPicPr>
          <p:cNvPr id="4" name="Содержимое 3" descr="ph02115j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26642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ph02125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2520280" cy="1512168"/>
          </a:xfrm>
          <a:prstGeom prst="rect">
            <a:avLst/>
          </a:prstGeom>
          <a:noFill/>
        </p:spPr>
      </p:pic>
      <p:pic>
        <p:nvPicPr>
          <p:cNvPr id="6" name="Рисунок 5" descr="ph02113j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28003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6ed2a6d599b5fae1c8e2418fa32d98a0-140-144&amp;n=33&amp;h=19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140968"/>
            <a:ext cx="2304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im1-tub-ru.yandex.net/i?id=ae31473d8f7560c73d0218fb544aa54c-47-144&amp;n=33&amp;h=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725144"/>
            <a:ext cx="1962150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 животных</a:t>
            </a:r>
            <a:endParaRPr lang="ru-RU" dirty="0"/>
          </a:p>
        </p:txBody>
      </p:sp>
      <p:pic>
        <p:nvPicPr>
          <p:cNvPr id="4" name="Содержимое 3" descr="ph02102j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2193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h02107j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26765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h02890j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861048"/>
            <a:ext cx="2209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h02898j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77072"/>
            <a:ext cx="2686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Что такое звук?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Звук – это упругие продольные волны, вызывающие у человека звуковые ощущения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Колебания частотой 16-20000 Гц называются звуковыми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player.myshared.ru/110197/data/images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4914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Что является источником звука?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Источником звука является колеблющееся тело с частотой 16-20000 Гц. Ветви  камертона совершают  гармонические колебания. Звук камертона является чистым тоном.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Страница учебника"/>
          <p:cNvPicPr/>
          <p:nvPr/>
        </p:nvPicPr>
        <p:blipFill>
          <a:blip r:embed="rId2" cstate="print"/>
          <a:srcRect l="18279" t="6228" r="53180" b="68743"/>
          <a:stretch>
            <a:fillRect/>
          </a:stretch>
        </p:blipFill>
        <p:spPr bwMode="auto">
          <a:xfrm>
            <a:off x="1835696" y="2564904"/>
            <a:ext cx="16954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траница учебника"/>
          <p:cNvPicPr/>
          <p:nvPr/>
        </p:nvPicPr>
        <p:blipFill>
          <a:blip r:embed="rId2" cstate="print"/>
          <a:srcRect l="44735" t="6816" r="5393" b="68625"/>
          <a:stretch>
            <a:fillRect/>
          </a:stretch>
        </p:blipFill>
        <p:spPr bwMode="auto">
          <a:xfrm>
            <a:off x="5004048" y="2564904"/>
            <a:ext cx="2965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траница учебника"/>
          <p:cNvPicPr/>
          <p:nvPr/>
        </p:nvPicPr>
        <p:blipFill>
          <a:blip r:embed="rId3" cstate="print"/>
          <a:srcRect l="7376" t="74031" r="7643" b="10928"/>
          <a:stretch>
            <a:fillRect/>
          </a:stretch>
        </p:blipFill>
        <p:spPr bwMode="auto">
          <a:xfrm>
            <a:off x="1835696" y="4869160"/>
            <a:ext cx="5048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Инфразвук и ультразвук </a:t>
            </a:r>
            <a:endParaRPr lang="ru-RU" b="1" dirty="0"/>
          </a:p>
        </p:txBody>
      </p:sp>
      <p:pic>
        <p:nvPicPr>
          <p:cNvPr id="4" name="Содержимое 3" descr="http://900igr.net/datas/fizika/Ultrazvuk-fizika/0003-003-Mekhanicheskie-kolebani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333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Звуковые колебания. Звуковые волны.</vt:lpstr>
      <vt:lpstr>Нас окружает мир звуков: музыкальные инструменты</vt:lpstr>
      <vt:lpstr>Голоса людей</vt:lpstr>
      <vt:lpstr>шум транспорта</vt:lpstr>
      <vt:lpstr>голоса птиц</vt:lpstr>
      <vt:lpstr>и животных</vt:lpstr>
      <vt:lpstr>Что такое звук?</vt:lpstr>
      <vt:lpstr>Что является источником звука?</vt:lpstr>
      <vt:lpstr>Инфразвук и ультразвук </vt:lpstr>
      <vt:lpstr>Инфразвуковое оружие</vt:lpstr>
      <vt:lpstr>Влияние инфразвука на человека</vt:lpstr>
      <vt:lpstr>Инфразвук и медузы</vt:lpstr>
      <vt:lpstr>Инфразвук в мире животных</vt:lpstr>
      <vt:lpstr>Ультразвук и летучие мыши</vt:lpstr>
      <vt:lpstr>Эхолокация дельфинов</vt:lpstr>
      <vt:lpstr>Ультразвук в технике</vt:lpstr>
      <vt:lpstr>Ультразвуковые технологии</vt:lpstr>
      <vt:lpstr>Чем отличаются звуки друг от друга?</vt:lpstr>
      <vt:lpstr>В каких средах распространяется звук?</vt:lpstr>
      <vt:lpstr>В воде</vt:lpstr>
      <vt:lpstr>А в вакууме?</vt:lpstr>
      <vt:lpstr>В твердых телах</vt:lpstr>
      <vt:lpstr>Скорость звука в воздухе и газах</vt:lpstr>
      <vt:lpstr>Скорость звука в воде:</vt:lpstr>
      <vt:lpstr>Формулы для нахождения скорости звука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25</cp:revision>
  <dcterms:created xsi:type="dcterms:W3CDTF">2015-01-28T13:17:04Z</dcterms:created>
  <dcterms:modified xsi:type="dcterms:W3CDTF">2015-01-28T18:37:23Z</dcterms:modified>
</cp:coreProperties>
</file>