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hoom\&#1056;&#1072;&#1073;&#1086;&#1095;&#1080;&#1081;%20&#1089;&#1090;&#1086;&#1083;\&#1055;&#1088;&#1086;&#1077;&#1082;&#1090;%20&#1087;&#1086;%20&#1075;&#1077;&#1086;&#1075;&#1088;&#1072;&#1092;&#1080;&#1080;\&#1076;&#1072;&#1085;&#1085;&#1099;&#1077;%20&#1087;&#1086;%20&#1089;&#1088;&#1077;&#1076;&#1085;&#1077;&#1081;%20&#1090;&#1077;&#1084;&#1087;&#1077;&#1088;&#1072;&#1090;&#1091;&#1088;&#1077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hoom\&#1056;&#1072;&#1073;&#1086;&#1095;&#1080;&#1081;%20&#1089;&#1090;&#1086;&#1083;\&#1055;&#1088;&#1086;&#1077;&#1082;&#1090;%20&#1087;&#1086;%20&#1075;&#1077;&#1086;&#1075;&#1088;&#1072;&#1092;&#1080;&#1080;\&#1076;&#1072;&#1085;&#1085;&#1099;&#1077;%20&#1087;&#1086;%20&#1089;&#1088;&#1077;&#1076;&#1085;&#1077;&#1081;%20&#1090;&#1077;&#1084;&#1087;&#1077;&#1088;&#1072;&#1090;&#1091;&#1088;&#1077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hoom\&#1056;&#1072;&#1073;&#1086;&#1095;&#1080;&#1081;%20&#1089;&#1090;&#1086;&#1083;\&#1055;&#1088;&#1086;&#1077;&#1082;&#1090;%20&#1087;&#1086;%20&#1075;&#1077;&#1086;&#1075;&#1088;&#1072;&#1092;&#1080;&#1080;\&#1076;&#1072;&#1085;&#1085;&#1099;&#1077;%20&#1087;&#1086;%20&#1089;&#1088;&#1077;&#1076;&#1085;&#1077;&#1081;%20&#1090;&#1077;&#1084;&#1087;&#1077;&#1088;&#1072;&#1090;&#1091;&#1088;&#1077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hoom\&#1056;&#1072;&#1073;&#1086;&#1095;&#1080;&#1081;%20&#1089;&#1090;&#1086;&#1083;\&#1055;&#1088;&#1086;&#1077;&#1082;&#1090;%20&#1087;&#1086;%20&#1075;&#1077;&#1086;&#1075;&#1088;&#1072;&#1092;&#1080;&#1080;\&#1076;&#1072;&#1085;&#1085;&#1099;&#1077;%20&#1087;&#1086;%20&#1089;&#1088;&#1077;&#1076;&#1085;&#1077;&#1081;%20&#1090;&#1077;&#1084;&#1087;&#1077;&#1088;&#1072;&#1090;&#1091;&#1088;&#1077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hoom\&#1056;&#1072;&#1073;&#1086;&#1095;&#1080;&#1081;%20&#1089;&#1090;&#1086;&#1083;\&#1055;&#1088;&#1086;&#1077;&#1082;&#1090;%20&#1087;&#1086;%20&#1075;&#1077;&#1086;&#1075;&#1088;&#1072;&#1092;&#1080;&#1080;\&#1076;&#1072;&#1085;&#1085;&#1099;&#1077;%20&#1087;&#1086;%20&#1089;&#1088;&#1077;&#1076;&#1085;&#1077;&#1081;%20&#1090;&#1077;&#1084;&#1087;&#1077;&#1088;&#1072;&#1090;&#1091;&#1088;&#1077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>
        <c:manualLayout>
          <c:layoutTarget val="inner"/>
          <c:xMode val="edge"/>
          <c:yMode val="edge"/>
          <c:x val="3.9499705393968611E-2"/>
          <c:y val="2.1746753121932284E-2"/>
          <c:w val="0.81206492045637169"/>
          <c:h val="0.9382672814603209"/>
        </c:manualLayout>
      </c:layout>
      <c:lineChart>
        <c:grouping val="standard"/>
        <c:varyColors val="0"/>
        <c:ser>
          <c:idx val="0"/>
          <c:order val="0"/>
          <c:tx>
            <c:v>норма</c:v>
          </c:tx>
          <c:cat>
            <c:strRef>
              <c:f>Лист2!$B$2:$M$2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Лист2!$B$3:$M$3</c:f>
              <c:numCache>
                <c:formatCode>General</c:formatCode>
                <c:ptCount val="12"/>
                <c:pt idx="0">
                  <c:v>-0.60000000000000064</c:v>
                </c:pt>
                <c:pt idx="1">
                  <c:v>0.5</c:v>
                </c:pt>
                <c:pt idx="2">
                  <c:v>5</c:v>
                </c:pt>
                <c:pt idx="3">
                  <c:v>12.2</c:v>
                </c:pt>
                <c:pt idx="4">
                  <c:v>17</c:v>
                </c:pt>
                <c:pt idx="5">
                  <c:v>21</c:v>
                </c:pt>
                <c:pt idx="6">
                  <c:v>23.5</c:v>
                </c:pt>
                <c:pt idx="7">
                  <c:v>22.8</c:v>
                </c:pt>
                <c:pt idx="8">
                  <c:v>17.8</c:v>
                </c:pt>
                <c:pt idx="9">
                  <c:v>11.5</c:v>
                </c:pt>
                <c:pt idx="10">
                  <c:v>5.8</c:v>
                </c:pt>
                <c:pt idx="11">
                  <c:v>2</c:v>
                </c:pt>
              </c:numCache>
            </c:numRef>
          </c:val>
          <c:smooth val="0"/>
        </c:ser>
        <c:ser>
          <c:idx val="1"/>
          <c:order val="1"/>
          <c:tx>
            <c:v>2009год</c:v>
          </c:tx>
          <c:cat>
            <c:strRef>
              <c:f>Лист2!$B$2:$M$2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Лист2!$B$4:$M$4</c:f>
              <c:numCache>
                <c:formatCode>General</c:formatCode>
                <c:ptCount val="12"/>
                <c:pt idx="0">
                  <c:v>-0.60000000000000064</c:v>
                </c:pt>
                <c:pt idx="1">
                  <c:v>5.4</c:v>
                </c:pt>
                <c:pt idx="2">
                  <c:v>6.9</c:v>
                </c:pt>
                <c:pt idx="3">
                  <c:v>10.7</c:v>
                </c:pt>
                <c:pt idx="4">
                  <c:v>16.100000000000001</c:v>
                </c:pt>
                <c:pt idx="5">
                  <c:v>23.9</c:v>
                </c:pt>
                <c:pt idx="6">
                  <c:v>25.6</c:v>
                </c:pt>
                <c:pt idx="7">
                  <c:v>22.2</c:v>
                </c:pt>
                <c:pt idx="8">
                  <c:v>18.8</c:v>
                </c:pt>
                <c:pt idx="9">
                  <c:v>16</c:v>
                </c:pt>
                <c:pt idx="10">
                  <c:v>8.5</c:v>
                </c:pt>
                <c:pt idx="11">
                  <c:v>4.5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270016"/>
        <c:axId val="29271552"/>
      </c:lineChart>
      <c:catAx>
        <c:axId val="29270016"/>
        <c:scaling>
          <c:orientation val="minMax"/>
        </c:scaling>
        <c:delete val="0"/>
        <c:axPos val="b"/>
        <c:majorTickMark val="out"/>
        <c:minorTickMark val="none"/>
        <c:tickLblPos val="nextTo"/>
        <c:crossAx val="29271552"/>
        <c:crosses val="autoZero"/>
        <c:auto val="1"/>
        <c:lblAlgn val="ctr"/>
        <c:lblOffset val="100"/>
        <c:noMultiLvlLbl val="0"/>
      </c:catAx>
      <c:valAx>
        <c:axId val="292715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92700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>
        <c:manualLayout>
          <c:layoutTarget val="inner"/>
          <c:xMode val="edge"/>
          <c:yMode val="edge"/>
          <c:x val="5.5405246039491422E-2"/>
          <c:y val="4.1667736771365697E-2"/>
          <c:w val="0.80734872707840888"/>
          <c:h val="0.80848716827062928"/>
        </c:manualLayout>
      </c:layout>
      <c:lineChart>
        <c:grouping val="standard"/>
        <c:varyColors val="0"/>
        <c:ser>
          <c:idx val="0"/>
          <c:order val="0"/>
          <c:tx>
            <c:v>норма</c:v>
          </c:tx>
          <c:cat>
            <c:strRef>
              <c:f>Лист2!$B$2:$M$2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Лист2!$B$3:$M$3</c:f>
              <c:numCache>
                <c:formatCode>General</c:formatCode>
                <c:ptCount val="12"/>
                <c:pt idx="0">
                  <c:v>-0.60000000000000064</c:v>
                </c:pt>
                <c:pt idx="1">
                  <c:v>0.5</c:v>
                </c:pt>
                <c:pt idx="2">
                  <c:v>5</c:v>
                </c:pt>
                <c:pt idx="3">
                  <c:v>12.2</c:v>
                </c:pt>
                <c:pt idx="4">
                  <c:v>17</c:v>
                </c:pt>
                <c:pt idx="5">
                  <c:v>21</c:v>
                </c:pt>
                <c:pt idx="6">
                  <c:v>23.5</c:v>
                </c:pt>
                <c:pt idx="7">
                  <c:v>22.8</c:v>
                </c:pt>
                <c:pt idx="8">
                  <c:v>17.8</c:v>
                </c:pt>
                <c:pt idx="9">
                  <c:v>11.5</c:v>
                </c:pt>
                <c:pt idx="10">
                  <c:v>5.8</c:v>
                </c:pt>
                <c:pt idx="11">
                  <c:v>2</c:v>
                </c:pt>
              </c:numCache>
            </c:numRef>
          </c:val>
          <c:smooth val="0"/>
        </c:ser>
        <c:ser>
          <c:idx val="1"/>
          <c:order val="1"/>
          <c:tx>
            <c:v>2010год</c:v>
          </c:tx>
          <c:cat>
            <c:strRef>
              <c:f>Лист2!$B$2:$M$2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Лист2!$B$5:$M$5</c:f>
              <c:numCache>
                <c:formatCode>General</c:formatCode>
                <c:ptCount val="12"/>
                <c:pt idx="0">
                  <c:v>0.1</c:v>
                </c:pt>
                <c:pt idx="1">
                  <c:v>3.4</c:v>
                </c:pt>
                <c:pt idx="2">
                  <c:v>5.8</c:v>
                </c:pt>
                <c:pt idx="3">
                  <c:v>12.2</c:v>
                </c:pt>
                <c:pt idx="4">
                  <c:v>19.2</c:v>
                </c:pt>
                <c:pt idx="5">
                  <c:v>24.6</c:v>
                </c:pt>
                <c:pt idx="6">
                  <c:v>26.8</c:v>
                </c:pt>
                <c:pt idx="7">
                  <c:v>27.7</c:v>
                </c:pt>
                <c:pt idx="8">
                  <c:v>21.7</c:v>
                </c:pt>
                <c:pt idx="9">
                  <c:v>11.5</c:v>
                </c:pt>
                <c:pt idx="10">
                  <c:v>12</c:v>
                </c:pt>
                <c:pt idx="11">
                  <c:v>7.2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479424"/>
        <c:axId val="69485312"/>
      </c:lineChart>
      <c:catAx>
        <c:axId val="69479424"/>
        <c:scaling>
          <c:orientation val="minMax"/>
        </c:scaling>
        <c:delete val="0"/>
        <c:axPos val="b"/>
        <c:majorTickMark val="out"/>
        <c:minorTickMark val="none"/>
        <c:tickLblPos val="nextTo"/>
        <c:crossAx val="69485312"/>
        <c:crosses val="autoZero"/>
        <c:auto val="1"/>
        <c:lblAlgn val="ctr"/>
        <c:lblOffset val="100"/>
        <c:noMultiLvlLbl val="0"/>
      </c:catAx>
      <c:valAx>
        <c:axId val="694853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94794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599518810148934E-2"/>
          <c:y val="5.0345946340040831E-2"/>
          <c:w val="0.82320495976595143"/>
          <c:h val="0.80848716827062905"/>
        </c:manualLayout>
      </c:layout>
      <c:lineChart>
        <c:grouping val="standard"/>
        <c:varyColors val="0"/>
        <c:ser>
          <c:idx val="0"/>
          <c:order val="0"/>
          <c:tx>
            <c:v>норма</c:v>
          </c:tx>
          <c:cat>
            <c:strRef>
              <c:f>Лист2!$B$2:$M$2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Лист2!$B$3:$M$3</c:f>
              <c:numCache>
                <c:formatCode>General</c:formatCode>
                <c:ptCount val="12"/>
                <c:pt idx="0">
                  <c:v>-0.60000000000000064</c:v>
                </c:pt>
                <c:pt idx="1">
                  <c:v>0.5</c:v>
                </c:pt>
                <c:pt idx="2">
                  <c:v>5</c:v>
                </c:pt>
                <c:pt idx="3">
                  <c:v>12.2</c:v>
                </c:pt>
                <c:pt idx="4">
                  <c:v>17</c:v>
                </c:pt>
                <c:pt idx="5">
                  <c:v>21</c:v>
                </c:pt>
                <c:pt idx="6">
                  <c:v>23.5</c:v>
                </c:pt>
                <c:pt idx="7">
                  <c:v>22.8</c:v>
                </c:pt>
                <c:pt idx="8">
                  <c:v>17.8</c:v>
                </c:pt>
                <c:pt idx="9">
                  <c:v>11.5</c:v>
                </c:pt>
                <c:pt idx="10">
                  <c:v>5.8</c:v>
                </c:pt>
                <c:pt idx="11">
                  <c:v>2</c:v>
                </c:pt>
              </c:numCache>
            </c:numRef>
          </c:val>
          <c:smooth val="0"/>
        </c:ser>
        <c:ser>
          <c:idx val="1"/>
          <c:order val="1"/>
          <c:tx>
            <c:v>2011год</c:v>
          </c:tx>
          <c:cat>
            <c:strRef>
              <c:f>Лист2!$B$2:$M$2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Лист2!$B$6:$M$6</c:f>
              <c:numCache>
                <c:formatCode>General</c:formatCode>
                <c:ptCount val="12"/>
                <c:pt idx="0">
                  <c:v>-0.1</c:v>
                </c:pt>
                <c:pt idx="1">
                  <c:v>-1.3</c:v>
                </c:pt>
                <c:pt idx="2">
                  <c:v>4.5999999999999996</c:v>
                </c:pt>
                <c:pt idx="3">
                  <c:v>10</c:v>
                </c:pt>
                <c:pt idx="4">
                  <c:v>17.100000000000001</c:v>
                </c:pt>
                <c:pt idx="5">
                  <c:v>22.6</c:v>
                </c:pt>
                <c:pt idx="6">
                  <c:v>27.1</c:v>
                </c:pt>
                <c:pt idx="7">
                  <c:v>23.7</c:v>
                </c:pt>
                <c:pt idx="8">
                  <c:v>19.399999999999999</c:v>
                </c:pt>
                <c:pt idx="9">
                  <c:v>11.7</c:v>
                </c:pt>
                <c:pt idx="10">
                  <c:v>1.7</c:v>
                </c:pt>
                <c:pt idx="11">
                  <c:v>5.7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519232"/>
        <c:axId val="69520768"/>
      </c:lineChart>
      <c:catAx>
        <c:axId val="69519232"/>
        <c:scaling>
          <c:orientation val="minMax"/>
        </c:scaling>
        <c:delete val="0"/>
        <c:axPos val="b"/>
        <c:majorTickMark val="out"/>
        <c:minorTickMark val="none"/>
        <c:tickLblPos val="nextTo"/>
        <c:crossAx val="69520768"/>
        <c:crosses val="autoZero"/>
        <c:auto val="1"/>
        <c:lblAlgn val="ctr"/>
        <c:lblOffset val="100"/>
        <c:noMultiLvlLbl val="0"/>
      </c:catAx>
      <c:valAx>
        <c:axId val="695207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95192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>
        <c:manualLayout>
          <c:layoutTarget val="inner"/>
          <c:xMode val="edge"/>
          <c:yMode val="edge"/>
          <c:x val="7.909951881014908E-2"/>
          <c:y val="7.4548702245552642E-2"/>
          <c:w val="0.8223959894286571"/>
          <c:h val="0.89719889180519163"/>
        </c:manualLayout>
      </c:layout>
      <c:lineChart>
        <c:grouping val="standard"/>
        <c:varyColors val="0"/>
        <c:ser>
          <c:idx val="0"/>
          <c:order val="0"/>
          <c:tx>
            <c:v>норма</c:v>
          </c:tx>
          <c:cat>
            <c:strRef>
              <c:f>Лист2!$B$2:$M$2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Лист2!$B$3:$M$3</c:f>
              <c:numCache>
                <c:formatCode>General</c:formatCode>
                <c:ptCount val="12"/>
                <c:pt idx="0">
                  <c:v>-0.60000000000000064</c:v>
                </c:pt>
                <c:pt idx="1">
                  <c:v>0.5</c:v>
                </c:pt>
                <c:pt idx="2">
                  <c:v>5</c:v>
                </c:pt>
                <c:pt idx="3">
                  <c:v>12.2</c:v>
                </c:pt>
                <c:pt idx="4">
                  <c:v>17</c:v>
                </c:pt>
                <c:pt idx="5">
                  <c:v>21</c:v>
                </c:pt>
                <c:pt idx="6">
                  <c:v>23.5</c:v>
                </c:pt>
                <c:pt idx="7">
                  <c:v>22.8</c:v>
                </c:pt>
                <c:pt idx="8">
                  <c:v>17.8</c:v>
                </c:pt>
                <c:pt idx="9">
                  <c:v>11.5</c:v>
                </c:pt>
                <c:pt idx="10">
                  <c:v>5.8</c:v>
                </c:pt>
                <c:pt idx="11">
                  <c:v>2</c:v>
                </c:pt>
              </c:numCache>
            </c:numRef>
          </c:val>
          <c:smooth val="0"/>
        </c:ser>
        <c:ser>
          <c:idx val="1"/>
          <c:order val="1"/>
          <c:tx>
            <c:v>2012год</c:v>
          </c:tx>
          <c:cat>
            <c:strRef>
              <c:f>Лист2!$B$2:$M$2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Лист2!$B$7:$M$7</c:f>
              <c:numCache>
                <c:formatCode>General</c:formatCode>
                <c:ptCount val="12"/>
                <c:pt idx="0">
                  <c:v>-0.2</c:v>
                </c:pt>
                <c:pt idx="1">
                  <c:v>-5.0999999999999996</c:v>
                </c:pt>
                <c:pt idx="2">
                  <c:v>3.1</c:v>
                </c:pt>
                <c:pt idx="3">
                  <c:v>16.5</c:v>
                </c:pt>
                <c:pt idx="4">
                  <c:v>21.4</c:v>
                </c:pt>
                <c:pt idx="5">
                  <c:v>24.7</c:v>
                </c:pt>
                <c:pt idx="6">
                  <c:v>25.8</c:v>
                </c:pt>
                <c:pt idx="7">
                  <c:v>25.2</c:v>
                </c:pt>
                <c:pt idx="8">
                  <c:v>21.3</c:v>
                </c:pt>
                <c:pt idx="9">
                  <c:v>16.8</c:v>
                </c:pt>
                <c:pt idx="10">
                  <c:v>8.3000000000000007</c:v>
                </c:pt>
                <c:pt idx="11">
                  <c:v>2.2999999999999998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424256"/>
        <c:axId val="69425792"/>
      </c:lineChart>
      <c:catAx>
        <c:axId val="69424256"/>
        <c:scaling>
          <c:orientation val="minMax"/>
        </c:scaling>
        <c:delete val="0"/>
        <c:axPos val="b"/>
        <c:majorTickMark val="out"/>
        <c:minorTickMark val="none"/>
        <c:tickLblPos val="nextTo"/>
        <c:crossAx val="69425792"/>
        <c:crosses val="autoZero"/>
        <c:auto val="1"/>
        <c:lblAlgn val="ctr"/>
        <c:lblOffset val="100"/>
        <c:noMultiLvlLbl val="0"/>
      </c:catAx>
      <c:valAx>
        <c:axId val="694257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94242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5669409567047362E-2"/>
          <c:y val="5.1400554097404488E-2"/>
          <c:w val="0.92739036652676476"/>
          <c:h val="0.79822506561679785"/>
        </c:manualLayout>
      </c:layout>
      <c:lineChart>
        <c:grouping val="standard"/>
        <c:varyColors val="0"/>
        <c:ser>
          <c:idx val="0"/>
          <c:order val="0"/>
          <c:tx>
            <c:v>2009 год</c:v>
          </c:tx>
          <c:marker>
            <c:symbol val="none"/>
          </c:marker>
          <c:cat>
            <c:strRef>
              <c:f>Лист3!$C$2:$N$2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Лист3!$C$3:$N$3</c:f>
              <c:numCache>
                <c:formatCode>General</c:formatCode>
                <c:ptCount val="12"/>
                <c:pt idx="0">
                  <c:v>13.6</c:v>
                </c:pt>
                <c:pt idx="1">
                  <c:v>19.5</c:v>
                </c:pt>
                <c:pt idx="2">
                  <c:v>21.7</c:v>
                </c:pt>
                <c:pt idx="3">
                  <c:v>24.5</c:v>
                </c:pt>
                <c:pt idx="4">
                  <c:v>27.5</c:v>
                </c:pt>
                <c:pt idx="5">
                  <c:v>36.700000000000003</c:v>
                </c:pt>
                <c:pt idx="6">
                  <c:v>36.200000000000003</c:v>
                </c:pt>
                <c:pt idx="7">
                  <c:v>33.4</c:v>
                </c:pt>
                <c:pt idx="8">
                  <c:v>31.8</c:v>
                </c:pt>
                <c:pt idx="9">
                  <c:v>30.5</c:v>
                </c:pt>
                <c:pt idx="10">
                  <c:v>20.3</c:v>
                </c:pt>
                <c:pt idx="11">
                  <c:v>18.8</c:v>
                </c:pt>
              </c:numCache>
            </c:numRef>
          </c:val>
          <c:smooth val="0"/>
        </c:ser>
        <c:ser>
          <c:idx val="1"/>
          <c:order val="1"/>
          <c:tx>
            <c:v>2010год</c:v>
          </c:tx>
          <c:marker>
            <c:symbol val="none"/>
          </c:marker>
          <c:cat>
            <c:strRef>
              <c:f>Лист3!$C$2:$N$2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Лист3!$C$4:$N$4</c:f>
              <c:numCache>
                <c:formatCode>General</c:formatCode>
                <c:ptCount val="12"/>
                <c:pt idx="0">
                  <c:v>16.899999999999999</c:v>
                </c:pt>
                <c:pt idx="1">
                  <c:v>22</c:v>
                </c:pt>
                <c:pt idx="2">
                  <c:v>20.9</c:v>
                </c:pt>
                <c:pt idx="3">
                  <c:v>24.5</c:v>
                </c:pt>
                <c:pt idx="4">
                  <c:v>30.6</c:v>
                </c:pt>
                <c:pt idx="5">
                  <c:v>37.1</c:v>
                </c:pt>
                <c:pt idx="6">
                  <c:v>38.300000000000004</c:v>
                </c:pt>
                <c:pt idx="7">
                  <c:v>39.6</c:v>
                </c:pt>
                <c:pt idx="8">
                  <c:v>38.5</c:v>
                </c:pt>
                <c:pt idx="9">
                  <c:v>25.1</c:v>
                </c:pt>
                <c:pt idx="10">
                  <c:v>27.4</c:v>
                </c:pt>
                <c:pt idx="11">
                  <c:v>22.2</c:v>
                </c:pt>
              </c:numCache>
            </c:numRef>
          </c:val>
          <c:smooth val="0"/>
        </c:ser>
        <c:ser>
          <c:idx val="2"/>
          <c:order val="2"/>
          <c:tx>
            <c:v>2011год</c:v>
          </c:tx>
          <c:marker>
            <c:symbol val="none"/>
          </c:marker>
          <c:cat>
            <c:strRef>
              <c:f>Лист3!$C$2:$N$2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Лист3!$C$5:$N$5</c:f>
              <c:numCache>
                <c:formatCode>General</c:formatCode>
                <c:ptCount val="12"/>
                <c:pt idx="0">
                  <c:v>13.8</c:v>
                </c:pt>
                <c:pt idx="1">
                  <c:v>10.1</c:v>
                </c:pt>
                <c:pt idx="2">
                  <c:v>19.8</c:v>
                </c:pt>
                <c:pt idx="3">
                  <c:v>23.8</c:v>
                </c:pt>
                <c:pt idx="4">
                  <c:v>28.8</c:v>
                </c:pt>
                <c:pt idx="5">
                  <c:v>31.4</c:v>
                </c:pt>
                <c:pt idx="6">
                  <c:v>39.5</c:v>
                </c:pt>
                <c:pt idx="7">
                  <c:v>34.300000000000004</c:v>
                </c:pt>
                <c:pt idx="8">
                  <c:v>30.8</c:v>
                </c:pt>
                <c:pt idx="9">
                  <c:v>30.2</c:v>
                </c:pt>
                <c:pt idx="10">
                  <c:v>10.7</c:v>
                </c:pt>
                <c:pt idx="11">
                  <c:v>16.399999999999999</c:v>
                </c:pt>
              </c:numCache>
            </c:numRef>
          </c:val>
          <c:smooth val="0"/>
        </c:ser>
        <c:ser>
          <c:idx val="3"/>
          <c:order val="3"/>
          <c:tx>
            <c:v>2012год</c:v>
          </c:tx>
          <c:marker>
            <c:symbol val="none"/>
          </c:marker>
          <c:cat>
            <c:strRef>
              <c:f>Лист3!$C$2:$N$2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Лист3!$C$6:$N$6</c:f>
              <c:numCache>
                <c:formatCode>General</c:formatCode>
                <c:ptCount val="12"/>
                <c:pt idx="0">
                  <c:v>14.6</c:v>
                </c:pt>
                <c:pt idx="1">
                  <c:v>9.1</c:v>
                </c:pt>
                <c:pt idx="2">
                  <c:v>17.600000000000001</c:v>
                </c:pt>
                <c:pt idx="3">
                  <c:v>30.6</c:v>
                </c:pt>
                <c:pt idx="4">
                  <c:v>32</c:v>
                </c:pt>
                <c:pt idx="5">
                  <c:v>37.5</c:v>
                </c:pt>
                <c:pt idx="6">
                  <c:v>38.300000000000004</c:v>
                </c:pt>
                <c:pt idx="7">
                  <c:v>37.300000000000004</c:v>
                </c:pt>
                <c:pt idx="8">
                  <c:v>31.9</c:v>
                </c:pt>
                <c:pt idx="9">
                  <c:v>30.6</c:v>
                </c:pt>
                <c:pt idx="10">
                  <c:v>25.3</c:v>
                </c:pt>
                <c:pt idx="11">
                  <c:v>23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543040"/>
        <c:axId val="69544576"/>
      </c:lineChart>
      <c:catAx>
        <c:axId val="69543040"/>
        <c:scaling>
          <c:orientation val="minMax"/>
        </c:scaling>
        <c:delete val="0"/>
        <c:axPos val="b"/>
        <c:majorTickMark val="out"/>
        <c:minorTickMark val="none"/>
        <c:tickLblPos val="nextTo"/>
        <c:crossAx val="69544576"/>
        <c:crosses val="autoZero"/>
        <c:auto val="1"/>
        <c:lblAlgn val="ctr"/>
        <c:lblOffset val="100"/>
        <c:noMultiLvlLbl val="0"/>
      </c:catAx>
      <c:valAx>
        <c:axId val="69544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95430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198A65-5539-469A-8C6B-DC91CCC61C3C}" type="datetimeFigureOut">
              <a:rPr lang="ru-RU" smtClean="0"/>
              <a:pPr/>
              <a:t>14.06.2014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14A009-1B6F-482A-8991-CC390B7062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627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4A009-1B6F-482A-8991-CC390B70623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704B-53AA-4B9B-82F5-D798DB0B7B7B}" type="datetimeFigureOut">
              <a:rPr lang="ru-RU" smtClean="0"/>
              <a:pPr/>
              <a:t>14.06.2014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BCBEA2C-D39F-4EFA-9581-0C7A337D0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704B-53AA-4B9B-82F5-D798DB0B7B7B}" type="datetimeFigureOut">
              <a:rPr lang="ru-RU" smtClean="0"/>
              <a:pPr/>
              <a:t>14.06.2014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EA2C-D39F-4EFA-9581-0C7A337D0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704B-53AA-4B9B-82F5-D798DB0B7B7B}" type="datetimeFigureOut">
              <a:rPr lang="ru-RU" smtClean="0"/>
              <a:pPr/>
              <a:t>14.06.2014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EA2C-D39F-4EFA-9581-0C7A337D0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704B-53AA-4B9B-82F5-D798DB0B7B7B}" type="datetimeFigureOut">
              <a:rPr lang="ru-RU" smtClean="0"/>
              <a:pPr/>
              <a:t>14.06.2014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BCBEA2C-D39F-4EFA-9581-0C7A337D0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704B-53AA-4B9B-82F5-D798DB0B7B7B}" type="datetimeFigureOut">
              <a:rPr lang="ru-RU" smtClean="0"/>
              <a:pPr/>
              <a:t>14.06.2014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EA2C-D39F-4EFA-9581-0C7A337D03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704B-53AA-4B9B-82F5-D798DB0B7B7B}" type="datetimeFigureOut">
              <a:rPr lang="ru-RU" smtClean="0"/>
              <a:pPr/>
              <a:t>14.06.2014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EA2C-D39F-4EFA-9581-0C7A337D0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704B-53AA-4B9B-82F5-D798DB0B7B7B}" type="datetimeFigureOut">
              <a:rPr lang="ru-RU" smtClean="0"/>
              <a:pPr/>
              <a:t>14.06.2014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BCBEA2C-D39F-4EFA-9581-0C7A337D03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704B-53AA-4B9B-82F5-D798DB0B7B7B}" type="datetimeFigureOut">
              <a:rPr lang="ru-RU" smtClean="0"/>
              <a:pPr/>
              <a:t>14.06.2014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EA2C-D39F-4EFA-9581-0C7A337D0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704B-53AA-4B9B-82F5-D798DB0B7B7B}" type="datetimeFigureOut">
              <a:rPr lang="ru-RU" smtClean="0"/>
              <a:pPr/>
              <a:t>14.06.2014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EA2C-D39F-4EFA-9581-0C7A337D0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704B-53AA-4B9B-82F5-D798DB0B7B7B}" type="datetimeFigureOut">
              <a:rPr lang="ru-RU" smtClean="0"/>
              <a:pPr/>
              <a:t>14.06.2014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EA2C-D39F-4EFA-9581-0C7A337D0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704B-53AA-4B9B-82F5-D798DB0B7B7B}" type="datetimeFigureOut">
              <a:rPr lang="ru-RU" smtClean="0"/>
              <a:pPr/>
              <a:t>14.06.2014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EA2C-D39F-4EFA-9581-0C7A337D03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F77704B-53AA-4B9B-82F5-D798DB0B7B7B}" type="datetimeFigureOut">
              <a:rPr lang="ru-RU" smtClean="0"/>
              <a:pPr/>
              <a:t>14.06.2014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BCBEA2C-D39F-4EFA-9581-0C7A337D03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980728"/>
            <a:ext cx="7452320" cy="3888432"/>
          </a:xfrm>
        </p:spPr>
        <p:txBody>
          <a:bodyPr>
            <a:normAutofit/>
          </a:bodyPr>
          <a:lstStyle/>
          <a:p>
            <a:r>
              <a:rPr lang="ru-RU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Научно-исследовательский проект </a:t>
            </a:r>
            <a:br>
              <a:rPr lang="ru-RU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тема: «Изменение температуры воздуха в станице Смоленской за период с 2009 по 2012 год».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0"/>
            <a:ext cx="5364088" cy="69269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Научно-исследовательский проект по теме измерение температуры воздуха в ст. Смоленская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5796136" y="4869160"/>
            <a:ext cx="3347864" cy="1988840"/>
          </a:xfrm>
          <a:prstGeom prst="rect">
            <a:avLst/>
          </a:prstGeom>
        </p:spPr>
        <p:txBody>
          <a:bodyPr vert="horz" tIns="0" rIns="45720" bIns="0" anchor="b">
            <a:normAutofit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Работу выполнила ученица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7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класса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«А»</a:t>
            </a:r>
            <a:endParaRPr lang="ru-RU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Хромова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Диана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2000" baseline="0" dirty="0" smtClean="0">
                <a:solidFill>
                  <a:schemeClr val="accent2">
                    <a:lumMod val="75000"/>
                  </a:schemeClr>
                </a:solidFill>
              </a:rPr>
              <a:t>руководитель</a:t>
            </a:r>
            <a:r>
              <a:rPr lang="ru-RU" sz="2000" baseline="0" dirty="0" smtClean="0">
                <a:solidFill>
                  <a:schemeClr val="accent2">
                    <a:lumMod val="75000"/>
                  </a:schemeClr>
                </a:solidFill>
              </a:rPr>
              <a:t>: учитель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географии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М.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Ф. Кавера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В 2011году температура воздуха была около нормы и только в летние месяцы поднималась выше нормы на 1-2 градуса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5171424"/>
              </p:ext>
            </p:extLst>
          </p:nvPr>
        </p:nvGraphicFramePr>
        <p:xfrm>
          <a:off x="468313" y="2060575"/>
          <a:ext cx="7456487" cy="4065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132856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График хода температур в 2012году.</a:t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В 2012году температура воздуха наблюдалась в зимние месяцы ниже норы на 4-5 градусов, а затем в течении остального периода температура воздуха была выше нормы на 2-3 градус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0464343"/>
              </p:ext>
            </p:extLst>
          </p:nvPr>
        </p:nvGraphicFramePr>
        <p:xfrm>
          <a:off x="539552" y="2132856"/>
          <a:ext cx="806489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00808"/>
          </a:xfrm>
        </p:spPr>
        <p:txBody>
          <a:bodyPr>
            <a:normAutofit/>
          </a:bodyPr>
          <a:lstStyle/>
          <a:p>
            <a:r>
              <a:rPr lang="ru-RU" sz="3100" dirty="0" smtClean="0">
                <a:solidFill>
                  <a:schemeClr val="accent2">
                    <a:lumMod val="75000"/>
                  </a:schemeClr>
                </a:solidFill>
              </a:rPr>
              <a:t>Среднемесячная максимальная температура воздуха за период  с 2009 по2012гг.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0591651"/>
              </p:ext>
            </p:extLst>
          </p:nvPr>
        </p:nvGraphicFramePr>
        <p:xfrm>
          <a:off x="755576" y="2780928"/>
          <a:ext cx="7859220" cy="3340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922"/>
                <a:gridCol w="785922"/>
                <a:gridCol w="785922"/>
                <a:gridCol w="785922"/>
                <a:gridCol w="785922"/>
                <a:gridCol w="785922"/>
                <a:gridCol w="785922"/>
                <a:gridCol w="785922"/>
                <a:gridCol w="785922"/>
                <a:gridCol w="785922"/>
              </a:tblGrid>
              <a:tr h="668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январь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февраль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март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апрель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июнь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июль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август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сентябрь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668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21,7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668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37,1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38,3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38,5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668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668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37,5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38,3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37,3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31,9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1785902"/>
              </p:ext>
            </p:extLst>
          </p:nvPr>
        </p:nvGraphicFramePr>
        <p:xfrm>
          <a:off x="323528" y="188640"/>
          <a:ext cx="8640960" cy="6480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16832"/>
          </a:xfrm>
        </p:spPr>
        <p:txBody>
          <a:bodyPr>
            <a:normAutofit/>
          </a:bodyPr>
          <a:lstStyle/>
          <a:p>
            <a:r>
              <a:rPr lang="ru-RU" sz="3100" dirty="0" smtClean="0">
                <a:solidFill>
                  <a:schemeClr val="accent2">
                    <a:lumMod val="75000"/>
                  </a:schemeClr>
                </a:solidFill>
              </a:rPr>
              <a:t>Среднемесячная минимальная температура воздуха за период  с 2009 по2012гг.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349500"/>
          <a:ext cx="8219260" cy="3239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926"/>
                <a:gridCol w="821926"/>
                <a:gridCol w="821926"/>
                <a:gridCol w="821926"/>
                <a:gridCol w="821926"/>
                <a:gridCol w="821926"/>
                <a:gridCol w="821926"/>
                <a:gridCol w="821926"/>
                <a:gridCol w="821926"/>
                <a:gridCol w="821926"/>
              </a:tblGrid>
              <a:tr h="6479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январь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февраль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март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апрель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июнь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июль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август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сентябрь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6479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-19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-3,4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-3,3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-1,8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6479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-20,5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-12,1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-6,6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6479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-10,4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-12,4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-9,3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6479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-15,3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-20,8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-6,8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9,7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29256" y="1071546"/>
            <a:ext cx="3714744" cy="578645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Сравнивая значения максимальных и минимальных температур за четыре года можно выявить стойкое повышение из года в год температуры воздуха в летний и осенний период, а  вот в зимние  и весенние месяцы колебания температур различны год от года и выявить закономерность очень трудно.</a:t>
            </a:r>
          </a:p>
          <a:p>
            <a:endParaRPr lang="ru-RU" dirty="0"/>
          </a:p>
        </p:txBody>
      </p:sp>
      <p:pic>
        <p:nvPicPr>
          <p:cNvPr id="4" name="Рисунок 3" descr="Рисунок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142984"/>
            <a:ext cx="4583813" cy="2822215"/>
          </a:xfrm>
          <a:prstGeom prst="rect">
            <a:avLst/>
          </a:prstGeom>
        </p:spPr>
      </p:pic>
      <p:pic>
        <p:nvPicPr>
          <p:cNvPr id="5" name="Рисунок 4" descr="Рисунок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4286256"/>
            <a:ext cx="3568927" cy="12413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Вывод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12776"/>
            <a:ext cx="868680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Анализируя результаты моего исследования можно сделать вывод: глобальное потепление климата мы могли наблюдать только в летние  месяцы, а показатели средних температур в  осенний  и зимний период в 2011 и 2012 году показывают,  что осенью и зимой температура воздуха была ниже среднемноголетних характеристик. 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Но по показателям  четырех  лет судить сложно. Необходимо  продолжать  исследования чтобы дать более точный прогноз  о потеплении или о похолодании климата,  который можно будет дать только после нескольких десятков  лет наблюдений.</a:t>
            </a:r>
          </a:p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6449144" cy="980728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Актуальность проблемы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84784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Проблема загрязнения воздуха является самой актуальной на данный момент.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    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                   Чтобы выяснить какие изменения температуры происходят была проведена работа в течении 4 лет.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Сбор информации производился с    метеорологического поста ст. Смоленской.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274638"/>
            <a:ext cx="3744416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Цель проекта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214950"/>
            <a:ext cx="8786842" cy="142876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Цель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исследовательского проекта определить, как изменялась температура воздуха в Смоленской в течении периода с 2009 по 2012 год.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1214422"/>
            <a:ext cx="5342709" cy="395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6737"/>
            <a:ext cx="4000872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Задачи проекта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29256" y="1142984"/>
            <a:ext cx="3714744" cy="571501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Задачей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проекта является  по данным измерений температуры воздуха выявить отклонения  от среднемноголетних показателей, которые рассчитаны  специалистами- климатологами по данным метеорологического поста расположенного в нашей станице.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Рисунок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546"/>
            <a:ext cx="2928926" cy="3500462"/>
          </a:xfrm>
          <a:prstGeom prst="rect">
            <a:avLst/>
          </a:prstGeom>
        </p:spPr>
      </p:pic>
      <p:pic>
        <p:nvPicPr>
          <p:cNvPr id="5" name="Рисунок 4" descr="Рисунок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88" y="3533893"/>
            <a:ext cx="2779970" cy="33241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686800" cy="83820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Методы исследований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Анкетирование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Сравнение и анализ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Сбор информации с метеорологического поста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Работа с различными информационными ресурсами и ресурсами Интернета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Создание графиков по результатам исследования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Время проведения проекта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Подготовительный этап – сентябрь 2009 года.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Сентябрь 2009 года – май 2012 года.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Этап реализации проекта сентябрь 2012 года.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accent2">
                    <a:lumMod val="75000"/>
                  </a:schemeClr>
                </a:solidFill>
              </a:rPr>
              <a:t>Температура воздуха за период с 2009 по 2012 гг. в ст. Смоленская по данным моих наблюдений</a:t>
            </a:r>
            <a:r>
              <a:rPr lang="ru-RU" sz="31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268760"/>
            <a:ext cx="8147248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Таблица среднемесячной температуры воздуха за период с2009 по2012гг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534" y="2852938"/>
          <a:ext cx="8352930" cy="3672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293"/>
                <a:gridCol w="835293"/>
                <a:gridCol w="835293"/>
                <a:gridCol w="835293"/>
                <a:gridCol w="835293"/>
                <a:gridCol w="835293"/>
                <a:gridCol w="835293"/>
                <a:gridCol w="835293"/>
                <a:gridCol w="835293"/>
                <a:gridCol w="835293"/>
              </a:tblGrid>
              <a:tr h="61206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январь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февраль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март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апрель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июнь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июль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август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сентябрь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6120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норма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-0,6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17,8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1206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-0,6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1206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1206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-0,1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1206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-0,2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-5,1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21,3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71420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100" dirty="0" smtClean="0">
                <a:solidFill>
                  <a:schemeClr val="accent2">
                    <a:lumMod val="75000"/>
                  </a:schemeClr>
                </a:solidFill>
              </a:rPr>
              <a:t>Для того чтобы наглядно увидеть отклонение температуры воздуха в 2009году от нормы построим график хода значении температур.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5614758"/>
              </p:ext>
            </p:extLst>
          </p:nvPr>
        </p:nvGraphicFramePr>
        <p:xfrm>
          <a:off x="755576" y="2708920"/>
          <a:ext cx="7169224" cy="3777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6084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В 2010 году только в течении марта, апреля  и октября температура воздуха была около нормы, а в остальные месяцы отклонялась от нормы в среднем на 5 градусов.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5946894"/>
              </p:ext>
            </p:extLst>
          </p:nvPr>
        </p:nvGraphicFramePr>
        <p:xfrm>
          <a:off x="827584" y="2492896"/>
          <a:ext cx="7385050" cy="4065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84</TotalTime>
  <Words>597</Words>
  <Application>Microsoft Office PowerPoint</Application>
  <PresentationFormat>Экран (4:3)</PresentationFormat>
  <Paragraphs>198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Научно-исследовательский проект  тема: «Изменение температуры воздуха в станице Смоленской за период с 2009 по 2012 год». </vt:lpstr>
      <vt:lpstr>Актуальность проблемы </vt:lpstr>
      <vt:lpstr>Цель проекта</vt:lpstr>
      <vt:lpstr>Задачи проекта</vt:lpstr>
      <vt:lpstr>Методы исследований </vt:lpstr>
      <vt:lpstr>Время проведения проекта </vt:lpstr>
      <vt:lpstr>Температура воздуха за период с 2009 по 2012 гг. в ст. Смоленская по данным моих наблюдений. </vt:lpstr>
      <vt:lpstr> Для того чтобы наглядно увидеть отклонение температуры воздуха в 2009году от нормы построим график хода значении температур. </vt:lpstr>
      <vt:lpstr>В 2010 году только в течении марта, апреля  и октября температура воздуха была около нормы, а в остальные месяцы отклонялась от нормы в среднем на 5 градусов.</vt:lpstr>
      <vt:lpstr>В 2011году температура воздуха была около нормы и только в летние месяцы поднималась выше нормы на 1-2 градуса</vt:lpstr>
      <vt:lpstr>График хода температур в 2012году.  В 2012году температура воздуха наблюдалась в зимние месяцы ниже норы на 4-5 градусов, а затем в течении остального периода температура воздуха была выше нормы на 2-3 градус</vt:lpstr>
      <vt:lpstr>Среднемесячная максимальная температура воздуха за период  с 2009 по2012гг.</vt:lpstr>
      <vt:lpstr>Презентация PowerPoint</vt:lpstr>
      <vt:lpstr>Среднемесячная минимальная температура воздуха за период  с 2009 по2012гг. </vt:lpstr>
      <vt:lpstr>Презентация PowerPoint</vt:lpstr>
      <vt:lpstr>Вывод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Научно-исследовательский проект  тема: «Изменение температуры воздуха в станице Смоленской за период с 2009 по 2012 год».</dc:title>
  <dc:creator>Игорь Пк</dc:creator>
  <cp:lastModifiedBy>User</cp:lastModifiedBy>
  <cp:revision>13</cp:revision>
  <dcterms:created xsi:type="dcterms:W3CDTF">2014-04-08T16:33:17Z</dcterms:created>
  <dcterms:modified xsi:type="dcterms:W3CDTF">2014-06-14T12:14:59Z</dcterms:modified>
</cp:coreProperties>
</file>