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78" r:id="rId2"/>
    <p:sldId id="257" r:id="rId3"/>
    <p:sldId id="275" r:id="rId4"/>
    <p:sldId id="269" r:id="rId5"/>
    <p:sldId id="262" r:id="rId6"/>
    <p:sldId id="272" r:id="rId7"/>
    <p:sldId id="258" r:id="rId8"/>
    <p:sldId id="260" r:id="rId9"/>
    <p:sldId id="259" r:id="rId10"/>
    <p:sldId id="261" r:id="rId11"/>
    <p:sldId id="264" r:id="rId12"/>
    <p:sldId id="273" r:id="rId13"/>
    <p:sldId id="266" r:id="rId14"/>
    <p:sldId id="268" r:id="rId15"/>
    <p:sldId id="271" r:id="rId16"/>
    <p:sldId id="263" r:id="rId17"/>
    <p:sldId id="276" r:id="rId18"/>
    <p:sldId id="265" r:id="rId19"/>
    <p:sldId id="277" r:id="rId20"/>
    <p:sldId id="267" r:id="rId21"/>
    <p:sldId id="274" r:id="rId22"/>
    <p:sldId id="270" r:id="rId23"/>
    <p:sldId id="280" r:id="rId24"/>
    <p:sldId id="281" r:id="rId25"/>
    <p:sldId id="282" r:id="rId26"/>
    <p:sldId id="27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FDF1"/>
    <a:srgbClr val="FF0000"/>
    <a:srgbClr val="FCE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99" autoAdjust="0"/>
  </p:normalViewPr>
  <p:slideViewPr>
    <p:cSldViewPr>
      <p:cViewPr varScale="1">
        <p:scale>
          <a:sx n="60" d="100"/>
          <a:sy n="60" d="100"/>
        </p:scale>
        <p:origin x="-13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54CC7-4575-4BFF-B968-EA3138551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2D5EC-04CB-41FF-8CB5-F8C7F7D5B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E41A8-856D-4C52-A8AC-B7D385871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59C6E-E3C0-4496-A922-F778CFDDD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C8FD2-5557-428A-B6E3-E0201FE64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C5A40-97D5-4769-AA3F-660A20EE3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F2D0-DB1F-4F50-A326-7DC326C83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E0A6A-0AE9-46CC-890F-B9E0A49BE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A2229-652A-4B21-BFE1-1C7965BAD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8C503-135D-46CD-B6A8-AB01C2F70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933A-83B9-4B55-923D-48FDBA385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5BD6F-F6BB-4141-9219-5784F118A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6D78337-8D90-4AB5-A404-268E09724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78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8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78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0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9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2;&#1072;&#1088;&#1080;&#1085;&#1072;\Documents\8%20&#1082;&#1083;&#1072;&#1089;&#1089;\&#1056;&#1077;&#1082;&#1072;%20&#1042;&#1086;&#1083;&#1075;&#1072;\09_07%20&#1042;&#1086;&#1083;&#1075;&#1072;-&#1056;&#1077;&#1095;&#1082;&#1072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52;&#1086;&#1080;%20&#1076;&#1086;&#1082;&#1091;&#1084;&#1077;&#1085;&#1090;&#1099;\&#1075;&#1077;&#1086;&#1075;&#1088;&#1072;&#1092;&#1080;&#1103;%209%20&#1082;&#1083;&#1072;&#1089;&#1089;\&#1056;&#1072;&#1081;&#1086;&#1085;&#1099;%20&#1056;&#1086;&#1089;&#1089;&#1080;&#1080;\&#1056;&#1077;&#1082;&#1072;%20&#1042;&#1086;&#1083;&#1075;&#1072;\&#1056;&#1077;&#1082;&#1072;%20&#1042;&#1086;&#1083;&#1075;&#1072;\&#1055;&#1088;&#1077;&#1079;&#1077;&#1085;&#1090;&#1072;&#1094;&#1080;&#1103;%20&#1087;&#1086;%20&#1042;&#1086;&#1083;&#1075;&#1077;%20%5b&#1056;&#1077;267.wav" TargetMode="External"/><Relationship Id="rId1" Type="http://schemas.openxmlformats.org/officeDocument/2006/relationships/tags" Target="../tags/tag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urynews.com/" TargetMode="External"/><Relationship Id="rId2" Type="http://schemas.openxmlformats.org/officeDocument/2006/relationships/hyperlink" Target="https://www.google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ldportal.ru/reki/318_reki.html" TargetMode="External"/><Relationship Id="rId5" Type="http://schemas.openxmlformats.org/officeDocument/2006/relationships/hyperlink" Target="https://ru.wikipedia.org/" TargetMode="External"/><Relationship Id="rId4" Type="http://schemas.openxmlformats.org/officeDocument/2006/relationships/hyperlink" Target="https://www.google.ru/url?sa=i&amp;rct=j&amp;q=&amp;esrc=s&amp;source=images&amp;cd=&amp;docid=i3TSBJDIbm-m1M&amp;tbnid=EkfF8-nlo9CcgM:&amp;ved=0CAQQjB0&amp;url=http://akvarel.ru/Reka_Volga.php&amp;ei=OfMOVKzeB-rmywOZ9ID4CQ&amp;bvm=bv.74649129,d.bGQ&amp;psig=AFQjCNEDHxNuTQV-k_3lCQrUC9iPCq7AdQ&amp;ust=141035228242545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&#1052;&#1086;&#1080;%20&#1076;&#1086;&#1082;&#1091;&#1084;&#1077;&#1085;&#1090;&#1099;\&#1075;&#1077;&#1086;&#1075;&#1088;&#1072;&#1092;&#1080;&#1103;%209%20&#1082;&#1083;&#1072;&#1089;&#1089;\&#1056;&#1072;&#1081;&#1086;&#1085;&#1099;%20&#1056;&#1086;&#1089;&#1089;&#1080;&#1080;\&#1056;&#1077;&#1082;&#1072;%20&#1042;&#1086;&#1083;&#1075;&#1072;\&#1056;&#1077;&#1082;&#1072;%20&#1042;&#1086;&#1083;&#1075;&#1072;\&#1055;&#1088;&#1077;&#1079;&#1077;&#1085;&#1090;&#1072;&#1094;&#1080;&#1103;%20&#1087;&#1086;%20&#1042;&#1086;&#1083;&#1075;&#1077;%20%5b&#1056;&#1077;258.wav" TargetMode="Externa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d:\&#1052;&#1086;&#1080;%20&#1076;&#1086;&#1082;&#1091;&#1084;&#1077;&#1085;&#1090;&#1099;\&#1075;&#1077;&#1086;&#1075;&#1088;&#1072;&#1092;&#1080;&#1103;%209%20&#1082;&#1083;&#1072;&#1089;&#1089;\&#1056;&#1072;&#1081;&#1086;&#1085;&#1099;%20&#1056;&#1086;&#1089;&#1089;&#1080;&#1080;\&#1056;&#1077;&#1082;&#1072;%20&#1042;&#1086;&#1083;&#1075;&#1072;\&#1056;&#1077;&#1082;&#1072;%20&#1042;&#1086;&#1083;&#1075;&#1072;\&#1055;&#1088;&#1077;&#1079;&#1077;&#1085;&#1090;&#1072;&#1094;&#1080;&#1103;%20&#1087;&#1086;%20&#1042;&#1086;&#1083;&#1075;&#1077;%20%5b&#1056;&#1077;260.wav" TargetMode="Externa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11560" y="1484784"/>
            <a:ext cx="7772400" cy="266429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Река Волга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effectLst/>
              </a:rPr>
              <a:t>урок географии </a:t>
            </a:r>
            <a:br>
              <a:rPr lang="ru-RU" b="0" dirty="0" smtClean="0">
                <a:effectLst/>
              </a:rPr>
            </a:br>
            <a:r>
              <a:rPr lang="ru-RU" b="0" dirty="0" smtClean="0">
                <a:effectLst/>
              </a:rPr>
              <a:t>8 класс</a:t>
            </a:r>
            <a:endParaRPr lang="ru-RU" b="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827584" y="188640"/>
            <a:ext cx="7480920" cy="720080"/>
          </a:xfrm>
        </p:spPr>
        <p:txBody>
          <a:bodyPr/>
          <a:lstStyle/>
          <a:p>
            <a:r>
              <a:rPr lang="ru-RU" sz="2000" dirty="0" smtClean="0"/>
              <a:t>Муниципальное бюджетное общеобразовательное учреждение</a:t>
            </a:r>
          </a:p>
          <a:p>
            <a:r>
              <a:rPr lang="ru-RU" sz="2000" dirty="0" smtClean="0"/>
              <a:t>Средняя общеобразовательная школа № 1 с. Анучино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03957" y="501634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Учитель </a:t>
            </a:r>
            <a:r>
              <a:rPr lang="en-US" dirty="0" smtClean="0"/>
              <a:t> </a:t>
            </a:r>
            <a:r>
              <a:rPr lang="ru-RU" dirty="0" smtClean="0"/>
              <a:t>географии: </a:t>
            </a:r>
          </a:p>
          <a:p>
            <a:pPr algn="r"/>
            <a:r>
              <a:rPr lang="ru-RU" dirty="0" smtClean="0"/>
              <a:t>Шафигуллова Марина Анваровна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22970" y="6381328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село Анучино 2014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21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642350" cy="23622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Волга проходит через следующие природные зоны:</a:t>
            </a:r>
            <a:r>
              <a:rPr lang="ru-RU" smtClean="0"/>
              <a:t>  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497887" cy="37734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Смешанные леса</a:t>
            </a:r>
          </a:p>
          <a:p>
            <a:pPr eaLnBrk="1" hangingPunct="1">
              <a:defRPr/>
            </a:pPr>
            <a:r>
              <a:rPr lang="ru-RU" sz="3600" smtClean="0"/>
              <a:t>Широколиственные леса</a:t>
            </a:r>
          </a:p>
          <a:p>
            <a:pPr eaLnBrk="1" hangingPunct="1">
              <a:defRPr/>
            </a:pPr>
            <a:r>
              <a:rPr lang="ru-RU" sz="3600" smtClean="0"/>
              <a:t>Лесостепи </a:t>
            </a:r>
          </a:p>
          <a:p>
            <a:pPr eaLnBrk="1" hangingPunct="1">
              <a:defRPr/>
            </a:pPr>
            <a:r>
              <a:rPr lang="ru-RU" sz="3600" smtClean="0"/>
              <a:t>Степи</a:t>
            </a:r>
          </a:p>
          <a:p>
            <a:pPr eaLnBrk="1" hangingPunct="1">
              <a:defRPr/>
            </a:pPr>
            <a:r>
              <a:rPr lang="ru-RU" sz="3600" smtClean="0"/>
              <a:t>Полупустыни </a:t>
            </a:r>
          </a:p>
        </p:txBody>
      </p:sp>
    </p:spTree>
    <p:custDataLst>
      <p:tags r:id="rId1"/>
    </p:custDataLst>
  </p:cSld>
  <p:clrMapOvr>
    <a:masterClrMapping/>
  </p:clrMapOvr>
  <p:transition advTm="53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512" y="116632"/>
            <a:ext cx="8856984" cy="1106817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dirty="0" smtClean="0">
                <a:solidFill>
                  <a:srgbClr val="FF0000"/>
                </a:solidFill>
              </a:rPr>
              <a:t>На реке стоят города-миллионеры:</a:t>
            </a:r>
            <a:r>
              <a:rPr lang="ru-RU" sz="3800" dirty="0" smtClean="0"/>
              <a:t>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808" y="2279766"/>
            <a:ext cx="2592388" cy="36004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Тверь</a:t>
            </a:r>
          </a:p>
          <a:p>
            <a:pPr eaLnBrk="1" hangingPunct="1">
              <a:defRPr/>
            </a:pPr>
            <a:r>
              <a:rPr lang="ru-RU" sz="3200" b="1" dirty="0" smtClean="0"/>
              <a:t>Ярославль</a:t>
            </a:r>
          </a:p>
          <a:p>
            <a:pPr eaLnBrk="1" hangingPunct="1">
              <a:defRPr/>
            </a:pPr>
            <a:r>
              <a:rPr lang="ru-RU" sz="3200" b="1" dirty="0" smtClean="0"/>
              <a:t>Кострома</a:t>
            </a:r>
          </a:p>
          <a:p>
            <a:pPr eaLnBrk="1" hangingPunct="1">
              <a:defRPr/>
            </a:pPr>
            <a:r>
              <a:rPr lang="ru-RU" sz="3200" b="1" dirty="0" smtClean="0"/>
              <a:t>Нижний Новгород </a:t>
            </a:r>
          </a:p>
          <a:p>
            <a:pPr eaLnBrk="1" hangingPunct="1">
              <a:defRPr/>
            </a:pPr>
            <a:r>
              <a:rPr lang="ru-RU" sz="3200" b="1" dirty="0" smtClean="0"/>
              <a:t>Чебоксары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68240" y="2206391"/>
            <a:ext cx="2459037" cy="36004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Ульяновск </a:t>
            </a:r>
          </a:p>
          <a:p>
            <a:pPr eaLnBrk="1" hangingPunct="1">
              <a:defRPr/>
            </a:pPr>
            <a:r>
              <a:rPr lang="ru-RU" sz="3200" b="1" dirty="0" smtClean="0"/>
              <a:t>Самара </a:t>
            </a:r>
          </a:p>
          <a:p>
            <a:pPr eaLnBrk="1" hangingPunct="1">
              <a:defRPr/>
            </a:pPr>
            <a:r>
              <a:rPr lang="ru-RU" sz="3200" b="1" dirty="0" smtClean="0"/>
              <a:t>Саратов</a:t>
            </a:r>
          </a:p>
          <a:p>
            <a:pPr eaLnBrk="1" hangingPunct="1">
              <a:defRPr/>
            </a:pPr>
            <a:r>
              <a:rPr lang="ru-RU" sz="3200" b="1" dirty="0" smtClean="0"/>
              <a:t>Волгоград </a:t>
            </a:r>
          </a:p>
          <a:p>
            <a:pPr eaLnBrk="1" hangingPunct="1">
              <a:defRPr/>
            </a:pPr>
            <a:r>
              <a:rPr lang="ru-RU" sz="3200" b="1" dirty="0" smtClean="0"/>
              <a:t>Астрахань</a:t>
            </a:r>
            <a:r>
              <a:rPr lang="ru-RU" sz="3200" dirty="0" smtClean="0"/>
              <a:t> </a:t>
            </a:r>
          </a:p>
          <a:p>
            <a:pPr eaLnBrk="1" hangingPunct="1">
              <a:defRPr/>
            </a:pPr>
            <a:r>
              <a:rPr lang="ru-RU" sz="3200" b="1" dirty="0" smtClean="0"/>
              <a:t>Казань</a:t>
            </a:r>
          </a:p>
          <a:p>
            <a:pPr eaLnBrk="1" hangingPunct="1">
              <a:defRPr/>
            </a:pPr>
            <a:endParaRPr lang="ru-RU" sz="3200" dirty="0" smtClean="0"/>
          </a:p>
        </p:txBody>
      </p:sp>
      <p:pic>
        <p:nvPicPr>
          <p:cNvPr id="2050" name="Picture 2" descr="http://www.factruz.ru/world_ocean/images/volga-river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02839"/>
            <a:ext cx="3891537" cy="389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ir4you.ru/files/images/articles/2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277" y="1649357"/>
            <a:ext cx="5508210" cy="39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venagid.ru/wp-content/uploads/2010/11/volg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7083" y="1602046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7948" y="6340678"/>
            <a:ext cx="777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Задание: Отметьте в контурной карте города, расположенные на р. Волга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0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  <p:bldP spid="6144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Водохранилище  на Волге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3024"/>
            <a:ext cx="5645817" cy="423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8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216058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Крупнейшие водохранилища сделали реку судоходной  почти на всем протяжении:</a:t>
            </a:r>
            <a:r>
              <a:rPr lang="ru-RU" smtClean="0"/>
              <a:t>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780928"/>
            <a:ext cx="4038600" cy="36020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/>
              <a:t>Иваньковское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Верхневолжское </a:t>
            </a:r>
          </a:p>
          <a:p>
            <a:pPr eaLnBrk="1" hangingPunct="1">
              <a:defRPr/>
            </a:pPr>
            <a:r>
              <a:rPr lang="ru-RU" dirty="0" err="1" smtClean="0"/>
              <a:t>Угличское</a:t>
            </a:r>
            <a:r>
              <a:rPr lang="ru-RU" dirty="0" smtClean="0"/>
              <a:t> </a:t>
            </a:r>
          </a:p>
          <a:p>
            <a:pPr eaLnBrk="1" hangingPunct="1">
              <a:defRPr/>
            </a:pPr>
            <a:r>
              <a:rPr lang="ru-RU" dirty="0" smtClean="0"/>
              <a:t>Рыбинское</a:t>
            </a:r>
          </a:p>
          <a:p>
            <a:pPr eaLnBrk="1" hangingPunct="1">
              <a:defRPr/>
            </a:pPr>
            <a:r>
              <a:rPr lang="ru-RU" dirty="0" smtClean="0"/>
              <a:t> Чебоксарское </a:t>
            </a:r>
          </a:p>
          <a:p>
            <a:pPr eaLnBrk="1" hangingPunct="1">
              <a:defRPr/>
            </a:pPr>
            <a:r>
              <a:rPr lang="ru-RU" dirty="0" smtClean="0"/>
              <a:t>Горьковское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2708920"/>
            <a:ext cx="4038600" cy="36020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Самарское </a:t>
            </a:r>
          </a:p>
          <a:p>
            <a:pPr eaLnBrk="1" hangingPunct="1">
              <a:defRPr/>
            </a:pPr>
            <a:r>
              <a:rPr lang="ru-RU" dirty="0" smtClean="0"/>
              <a:t>Саратовское </a:t>
            </a:r>
          </a:p>
          <a:p>
            <a:pPr eaLnBrk="1" hangingPunct="1">
              <a:defRPr/>
            </a:pPr>
            <a:r>
              <a:rPr lang="ru-RU" dirty="0" smtClean="0"/>
              <a:t>Волгоградское </a:t>
            </a:r>
          </a:p>
          <a:p>
            <a:pPr eaLnBrk="1" hangingPunct="1">
              <a:defRPr/>
            </a:pPr>
            <a:r>
              <a:rPr lang="ru-RU" dirty="0" smtClean="0"/>
              <a:t>Камское </a:t>
            </a:r>
          </a:p>
          <a:p>
            <a:pPr eaLnBrk="1" hangingPunct="1">
              <a:defRPr/>
            </a:pPr>
            <a:r>
              <a:rPr lang="ru-RU" dirty="0" err="1" smtClean="0"/>
              <a:t>Воткинское</a:t>
            </a:r>
            <a:r>
              <a:rPr lang="ru-RU" dirty="0" smtClean="0"/>
              <a:t> </a:t>
            </a:r>
          </a:p>
          <a:p>
            <a:pPr eaLnBrk="1" hangingPunct="1">
              <a:defRPr/>
            </a:pPr>
            <a:r>
              <a:rPr lang="ru-RU" dirty="0" smtClean="0"/>
              <a:t>Нижнекамское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51520" y="6127767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Задание:</a:t>
            </a:r>
          </a:p>
          <a:p>
            <a:pPr algn="ctr"/>
            <a:r>
              <a:rPr lang="ru-RU" dirty="0" smtClean="0"/>
              <a:t> Подписать в контурной карте крупные водохранилища расположенные на реке.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0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16414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rgbClr val="FF0000"/>
                </a:solidFill>
              </a:rPr>
              <a:t>Конфигурация и сравнительные размер водохранилищ Волжско-Камского каскада</a:t>
            </a:r>
            <a:r>
              <a:rPr lang="ru-RU" sz="4000" smtClean="0"/>
              <a:t> </a:t>
            </a:r>
          </a:p>
        </p:txBody>
      </p:sp>
      <p:pic>
        <p:nvPicPr>
          <p:cNvPr id="68617" name="Picture 9" descr="Водохранилища Волг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-18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1640" y="2276872"/>
            <a:ext cx="6197418" cy="4176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advTm="13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Волга – стержень единого водного пути</a:t>
            </a:r>
          </a:p>
        </p:txBody>
      </p:sp>
      <p:pic>
        <p:nvPicPr>
          <p:cNvPr id="3074" name="Picture 2" descr="http://www.dosug-volgograd.ru/photo/main.php?g2_view=core.DownloadItem&amp;g2_itemId=2985&amp;g2_serialNumber=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22528" y="1412776"/>
            <a:ext cx="6748904" cy="473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-fotki.yandex.ru/get/9805/414616.2d8/0_c108e_d0862a36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528" y="1545921"/>
            <a:ext cx="669339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642350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sz="3800" smtClean="0">
                <a:solidFill>
                  <a:srgbClr val="FF0000"/>
                </a:solidFill>
              </a:rPr>
              <a:t>Река Волга  образует единый водный путь европейской части России</a:t>
            </a:r>
            <a:r>
              <a:rPr lang="ru-RU" sz="4000" smtClean="0"/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714488"/>
            <a:ext cx="3743325" cy="4751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200" b="1" dirty="0" smtClean="0"/>
              <a:t>До Балтийского моря (Волго–Балтийский водный путь, соединивший реку Волга с Невой)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b="1" dirty="0" smtClean="0"/>
              <a:t>До Азовского и Черного морей (Волго-Донский водный путь, соединивший реку Волга с Доном)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200" b="1" dirty="0" smtClean="0"/>
              <a:t>До Белого моря (Северо-Двинской путь, соединивший реку Волга через реку Шексну с рекой Сухоной </a:t>
            </a:r>
          </a:p>
        </p:txBody>
      </p:sp>
      <p:pic>
        <p:nvPicPr>
          <p:cNvPr id="4098" name="Picture 2" descr="http://www.berkuttour.ru/apps/berkut/add_files/volga_jaroslav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608512" cy="3458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3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/>
              <a:t>Преобразование Волги и Поволжья человеком</a:t>
            </a:r>
          </a:p>
        </p:txBody>
      </p:sp>
      <p:sp>
        <p:nvSpPr>
          <p:cNvPr id="983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4114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Дельта реки</a:t>
            </a:r>
          </a:p>
        </p:txBody>
      </p:sp>
      <p:sp>
        <p:nvSpPr>
          <p:cNvPr id="98315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114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Затопленная колокольня в Калязине</a:t>
            </a:r>
          </a:p>
        </p:txBody>
      </p:sp>
      <p:pic>
        <p:nvPicPr>
          <p:cNvPr id="20485" name="Picture 15" descr="калязин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2577262" cy="3722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16" descr="дель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14600"/>
            <a:ext cx="4267200" cy="34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6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3375"/>
            <a:ext cx="8424862" cy="24336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На реке построен каскад из 11 ГЭС, мощностью 13,5 млн. кВт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(35% мощности всех российских ГЭС)</a:t>
            </a:r>
            <a:r>
              <a:rPr lang="ru-RU" sz="4000" smtClean="0"/>
              <a:t>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204864"/>
            <a:ext cx="2665413" cy="28082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Волжская</a:t>
            </a:r>
          </a:p>
          <a:p>
            <a:pPr eaLnBrk="1" hangingPunct="1">
              <a:defRPr/>
            </a:pPr>
            <a:r>
              <a:rPr lang="ru-RU" sz="2400" dirty="0" smtClean="0"/>
              <a:t>Саратовская</a:t>
            </a:r>
          </a:p>
          <a:p>
            <a:pPr eaLnBrk="1" hangingPunct="1">
              <a:defRPr/>
            </a:pPr>
            <a:r>
              <a:rPr lang="ru-RU" sz="2400" dirty="0" smtClean="0"/>
              <a:t>Нижнекамская</a:t>
            </a:r>
          </a:p>
          <a:p>
            <a:pPr eaLnBrk="1" hangingPunct="1">
              <a:defRPr/>
            </a:pPr>
            <a:r>
              <a:rPr lang="ru-RU" sz="2400" dirty="0" err="1" smtClean="0"/>
              <a:t>Воткинская</a:t>
            </a:r>
            <a:r>
              <a:rPr lang="ru-RU" sz="2400" dirty="0" smtClean="0"/>
              <a:t> </a:t>
            </a:r>
          </a:p>
          <a:p>
            <a:pPr eaLnBrk="1" hangingPunct="1">
              <a:defRPr/>
            </a:pPr>
            <a:r>
              <a:rPr lang="ru-RU" sz="2400" dirty="0" smtClean="0"/>
              <a:t>Камская 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67744" y="3617913"/>
            <a:ext cx="2957513" cy="32400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Чебоксарская </a:t>
            </a:r>
          </a:p>
          <a:p>
            <a:pPr eaLnBrk="1" hangingPunct="1">
              <a:defRPr/>
            </a:pPr>
            <a:r>
              <a:rPr lang="ru-RU" sz="2400" dirty="0" smtClean="0"/>
              <a:t>Нижегородская </a:t>
            </a:r>
          </a:p>
          <a:p>
            <a:pPr eaLnBrk="1" hangingPunct="1">
              <a:defRPr/>
            </a:pPr>
            <a:r>
              <a:rPr lang="ru-RU" sz="2400" dirty="0" smtClean="0"/>
              <a:t>Рыбинская</a:t>
            </a:r>
          </a:p>
          <a:p>
            <a:pPr eaLnBrk="1" hangingPunct="1">
              <a:defRPr/>
            </a:pPr>
            <a:r>
              <a:rPr lang="ru-RU" sz="2400" dirty="0" err="1" smtClean="0"/>
              <a:t>Угличская</a:t>
            </a:r>
            <a:r>
              <a:rPr lang="ru-RU" sz="2400" dirty="0" smtClean="0"/>
              <a:t> </a:t>
            </a:r>
          </a:p>
          <a:p>
            <a:pPr eaLnBrk="1" hangingPunct="1">
              <a:defRPr/>
            </a:pPr>
            <a:r>
              <a:rPr lang="ru-RU" sz="2400" dirty="0" err="1" smtClean="0"/>
              <a:t>Конаковская</a:t>
            </a:r>
            <a:endParaRPr lang="ru-RU" sz="2400" dirty="0" smtClean="0"/>
          </a:p>
          <a:p>
            <a:pPr eaLnBrk="1" hangingPunct="1">
              <a:defRPr/>
            </a:pPr>
            <a:r>
              <a:rPr lang="ru-RU" sz="2400" dirty="0" err="1" smtClean="0"/>
              <a:t>Загорская</a:t>
            </a:r>
            <a:r>
              <a:rPr lang="ru-RU" sz="2400" dirty="0" smtClean="0"/>
              <a:t>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122" name="Picture 2" descr="http://s013.radikal.ru/i323/1105/76/1bd26fba46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142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3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3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  <p:bldP spid="6349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Преобразование Волги и Поволжья человеком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b="1" dirty="0" smtClean="0"/>
          </a:p>
          <a:p>
            <a:pPr eaLnBrk="1" hangingPunct="1">
              <a:defRPr/>
            </a:pPr>
            <a:endParaRPr lang="ru-RU" b="1" dirty="0" smtClean="0"/>
          </a:p>
          <a:p>
            <a:pPr eaLnBrk="1" hangingPunct="1">
              <a:defRPr/>
            </a:pPr>
            <a:r>
              <a:rPr lang="ru-RU" b="1" dirty="0" smtClean="0"/>
              <a:t>                                           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b="1" dirty="0" smtClean="0"/>
          </a:p>
          <a:p>
            <a:pPr eaLnBrk="1" hangingPunct="1">
              <a:defRPr/>
            </a:pPr>
            <a:endParaRPr lang="ru-RU" b="1" dirty="0" smtClean="0"/>
          </a:p>
          <a:p>
            <a:pPr eaLnBrk="1" hangingPunct="1">
              <a:buFontTx/>
              <a:buNone/>
              <a:defRPr/>
            </a:pPr>
            <a:endParaRPr lang="ru-RU" b="1" dirty="0" smtClean="0"/>
          </a:p>
          <a:p>
            <a:pPr eaLnBrk="1" hangingPunct="1">
              <a:buFontTx/>
              <a:buNone/>
              <a:defRPr/>
            </a:pPr>
            <a:r>
              <a:rPr lang="ru-RU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ГЭС на Волге</a:t>
            </a:r>
          </a:p>
        </p:txBody>
      </p:sp>
      <p:pic>
        <p:nvPicPr>
          <p:cNvPr id="21508" name="Picture 4" descr="гэс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3911352" cy="2933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гэс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21" y="3496549"/>
            <a:ext cx="3812689" cy="275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5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580098" y="253257"/>
            <a:ext cx="7993062" cy="201570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9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Волга - матушка река 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23850" y="3454400"/>
            <a:ext cx="882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80321" y="2076916"/>
            <a:ext cx="8592616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Лениво дышит полдень мглистый; </a:t>
            </a:r>
          </a:p>
          <a:p>
            <a:pPr algn="ctr"/>
            <a:r>
              <a:rPr lang="ru-RU" sz="3600" kern="10" spc="720" dirty="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Лениво катится река. </a:t>
            </a:r>
          </a:p>
          <a:p>
            <a:pPr algn="ctr"/>
            <a:r>
              <a:rPr lang="ru-RU" sz="3600" kern="10" spc="720" dirty="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                                   Ф. И. Тютчев </a:t>
            </a:r>
          </a:p>
        </p:txBody>
      </p:sp>
      <p:pic>
        <p:nvPicPr>
          <p:cNvPr id="3084" name="09_07 Волга-Речка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arina-tour.ru/river/stat/1/pic/015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81730"/>
            <a:ext cx="3534717" cy="2368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61.radikal.ru/i173/1105/c5/237b93d4e9f2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181730"/>
            <a:ext cx="3297092" cy="2330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 showWhenStopped="0">
                <p:cTn id="18" repeatCount="3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4"/>
                </p:tgtEl>
              </p:cMediaNode>
            </p:audio>
          </p:childTnLst>
        </p:cTn>
      </p:par>
    </p:tnLst>
    <p:bldLst>
      <p:bldP spid="3076" grpId="0" animBg="1"/>
      <p:bldP spid="30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642350" cy="2074862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Экологические проблемы в бассейне реки Волга:</a:t>
            </a:r>
            <a:r>
              <a:rPr lang="ru-RU" smtClean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492375"/>
            <a:ext cx="8229600" cy="38163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Загрязнение воды</a:t>
            </a:r>
          </a:p>
          <a:p>
            <a:pPr eaLnBrk="1" hangingPunct="1">
              <a:defRPr/>
            </a:pPr>
            <a:r>
              <a:rPr lang="ru-RU" sz="4000" smtClean="0"/>
              <a:t>Отъем воды для различных хозяйственных нужд </a:t>
            </a:r>
          </a:p>
          <a:p>
            <a:pPr eaLnBrk="1" hangingPunct="1">
              <a:defRPr/>
            </a:pPr>
            <a:r>
              <a:rPr lang="ru-RU" sz="4000" smtClean="0"/>
              <a:t>Зарегулирование стока водохранилищами </a:t>
            </a:r>
          </a:p>
        </p:txBody>
      </p:sp>
      <p:pic>
        <p:nvPicPr>
          <p:cNvPr id="4" name="Презентация по Волге [Ре267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6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75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466" y="476672"/>
            <a:ext cx="8229600" cy="5461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Сиреневый закат над Волгой</a:t>
            </a:r>
          </a:p>
        </p:txBody>
      </p:sp>
      <p:pic>
        <p:nvPicPr>
          <p:cNvPr id="8194" name="Picture 2" descr="http://megaribolov.ru/images/siteimage/opisanie_vodoemov/opisanie_rek/reka_Volga_photographoya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83157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1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И. Е. Репин: «Бурлаки на Волге»</a:t>
            </a:r>
          </a:p>
        </p:txBody>
      </p:sp>
      <p:pic>
        <p:nvPicPr>
          <p:cNvPr id="23555" name="Picture 4" descr="рпрор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1812"/>
            <a:ext cx="7056784" cy="324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67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0106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Б.М. Кустодиев «На Волге»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485589" cy="455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08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07288" cy="1143000"/>
          </a:xfrm>
        </p:spPr>
        <p:txBody>
          <a:bodyPr/>
          <a:lstStyle/>
          <a:p>
            <a:r>
              <a:rPr lang="ru-RU" sz="4000" dirty="0">
                <a:solidFill>
                  <a:srgbClr val="FFFFFF"/>
                </a:solidFill>
              </a:rPr>
              <a:t>Б.М. Кустодиев </a:t>
            </a:r>
            <a:r>
              <a:rPr lang="ru-RU" sz="4000" dirty="0" smtClean="0">
                <a:solidFill>
                  <a:srgbClr val="FFFFFF"/>
                </a:solidFill>
              </a:rPr>
              <a:t>«Гулянье на Волге»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569794"/>
            <a:ext cx="6322456" cy="4595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40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FFFF"/>
                </a:solidFill>
              </a:rPr>
              <a:t>Н.Н. Галахов </a:t>
            </a:r>
            <a:r>
              <a:rPr lang="ru-RU" sz="4000" dirty="0">
                <a:solidFill>
                  <a:srgbClr val="FFFFFF"/>
                </a:solidFill>
              </a:rPr>
              <a:t>«На Волге»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844824"/>
            <a:ext cx="6560189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10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Список </a:t>
            </a:r>
            <a:r>
              <a:rPr lang="ru-RU" dirty="0">
                <a:effectLst/>
                <a:latin typeface="Times New Roman"/>
                <a:ea typeface="Calibri"/>
              </a:rPr>
              <a:t>источников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600"/>
          </a:xfrm>
        </p:spPr>
        <p:txBody>
          <a:bodyPr/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://www.google.ru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u="sng" dirty="0" smtClean="0">
                <a:solidFill>
                  <a:srgbClr val="D6D6D6"/>
                </a:solidFill>
                <a:effectLst/>
                <a:latin typeface="arial"/>
                <a:hlinkClick r:id="rId3"/>
              </a:rPr>
              <a:t>www.mercurynews.com</a:t>
            </a:r>
            <a:endParaRPr lang="ru-RU" sz="2000" u="sng" dirty="0" smtClean="0">
              <a:solidFill>
                <a:srgbClr val="D6D6D6"/>
              </a:solidFill>
              <a:effectLst/>
              <a:latin typeface="arial"/>
            </a:endParaRPr>
          </a:p>
          <a:p>
            <a:pPr marL="0" indent="0">
              <a:buNone/>
            </a:pPr>
            <a:endParaRPr lang="ru-RU" sz="2000" u="sng" dirty="0" smtClean="0">
              <a:solidFill>
                <a:srgbClr val="D6D6D6"/>
              </a:solidFill>
              <a:effectLst/>
              <a:latin typeface="arial"/>
            </a:endParaRPr>
          </a:p>
          <a:p>
            <a:r>
              <a:rPr lang="en-US" sz="2000" u="sng" dirty="0" smtClean="0">
                <a:solidFill>
                  <a:srgbClr val="D6D6D6"/>
                </a:solidFill>
                <a:effectLst/>
                <a:latin typeface="arial"/>
                <a:hlinkClick r:id="rId4"/>
              </a:rPr>
              <a:t>akvarel.ru</a:t>
            </a:r>
            <a:endParaRPr lang="ru-RU" sz="2000" u="sng" dirty="0" smtClean="0">
              <a:solidFill>
                <a:srgbClr val="D6D6D6"/>
              </a:solidFill>
              <a:effectLst/>
              <a:latin typeface="arial"/>
            </a:endParaRPr>
          </a:p>
          <a:p>
            <a:pPr marL="0" indent="0">
              <a:buNone/>
            </a:pPr>
            <a:endParaRPr lang="ru-RU" sz="2000" u="sng" dirty="0" smtClean="0">
              <a:solidFill>
                <a:srgbClr val="D6D6D6"/>
              </a:solidFill>
              <a:effectLst/>
              <a:latin typeface="arial"/>
            </a:endParaRPr>
          </a:p>
          <a:p>
            <a:r>
              <a:rPr lang="en-US" sz="2000" u="sng" dirty="0">
                <a:solidFill>
                  <a:srgbClr val="D6D6D6"/>
                </a:solidFill>
                <a:effectLst/>
                <a:latin typeface="arial"/>
                <a:hlinkClick r:id="rId5"/>
              </a:rPr>
              <a:t>https://</a:t>
            </a:r>
            <a:r>
              <a:rPr lang="en-US" sz="2000" u="sng" dirty="0" smtClean="0">
                <a:solidFill>
                  <a:srgbClr val="D6D6D6"/>
                </a:solidFill>
                <a:effectLst/>
                <a:latin typeface="arial"/>
                <a:hlinkClick r:id="rId5"/>
              </a:rPr>
              <a:t>ru.wikipedia.org</a:t>
            </a:r>
            <a:endParaRPr lang="ru-RU" sz="2000" u="sng" dirty="0" smtClean="0">
              <a:solidFill>
                <a:srgbClr val="D6D6D6"/>
              </a:solidFill>
              <a:effectLst/>
              <a:latin typeface="arial"/>
            </a:endParaRPr>
          </a:p>
          <a:p>
            <a:pPr marL="0" indent="0">
              <a:buNone/>
            </a:pPr>
            <a:endParaRPr lang="ru-RU" sz="2000" u="sng" dirty="0" smtClean="0">
              <a:solidFill>
                <a:srgbClr val="D6D6D6"/>
              </a:solidFill>
              <a:effectLst/>
              <a:latin typeface="arial"/>
            </a:endParaRPr>
          </a:p>
          <a:p>
            <a:r>
              <a:rPr lang="en-US" sz="2000" u="sng" dirty="0">
                <a:solidFill>
                  <a:srgbClr val="D6D6D6"/>
                </a:solidFill>
                <a:effectLst/>
                <a:latin typeface="arial"/>
                <a:hlinkClick r:id="rId6"/>
              </a:rPr>
              <a:t>http://</a:t>
            </a:r>
            <a:r>
              <a:rPr lang="en-US" sz="2000" u="sng" dirty="0" smtClean="0">
                <a:solidFill>
                  <a:srgbClr val="D6D6D6"/>
                </a:solidFill>
                <a:effectLst/>
                <a:latin typeface="arial"/>
                <a:hlinkClick r:id="rId6"/>
              </a:rPr>
              <a:t>wildportal.ru/reki/318_reki.html</a:t>
            </a:r>
            <a:endParaRPr lang="ru-RU" sz="2000" u="sng" dirty="0" smtClean="0">
              <a:solidFill>
                <a:srgbClr val="D6D6D6"/>
              </a:solidFill>
              <a:effectLst/>
              <a:latin typeface="arial"/>
            </a:endParaRPr>
          </a:p>
          <a:p>
            <a:endParaRPr lang="ru-RU" sz="1600" u="sng" dirty="0" smtClean="0">
              <a:solidFill>
                <a:srgbClr val="D6D6D6"/>
              </a:solidFill>
              <a:effectLst/>
              <a:latin typeface="arial"/>
            </a:endParaRPr>
          </a:p>
          <a:p>
            <a:endParaRPr lang="ru-RU" sz="1600" u="sng" dirty="0" smtClean="0">
              <a:solidFill>
                <a:srgbClr val="D6D6D6"/>
              </a:solidFill>
              <a:effectLst/>
              <a:latin typeface="arial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3937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Панорама Волги</a:t>
            </a:r>
          </a:p>
        </p:txBody>
      </p:sp>
      <p:pic>
        <p:nvPicPr>
          <p:cNvPr id="4099" name="Picture 4" descr="0_8ca6_c4fe4068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980728"/>
            <a:ext cx="6200555" cy="465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6190456" cy="464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1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210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«О, Волга! Колыбель моя… »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980728"/>
            <a:ext cx="9144000" cy="4876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Транспортная Волга</a:t>
            </a:r>
          </a:p>
        </p:txBody>
      </p:sp>
      <p:pic>
        <p:nvPicPr>
          <p:cNvPr id="5124" name="Picture 7" descr="Волга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14468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95288" y="620713"/>
            <a:ext cx="8497887" cy="568801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 древности Волгу назвали </a:t>
            </a:r>
            <a:r>
              <a:rPr lang="ru-RU" u="sng" dirty="0" smtClean="0"/>
              <a:t>Ра</a:t>
            </a:r>
            <a:r>
              <a:rPr lang="ru-RU" dirty="0" smtClean="0"/>
              <a:t> , </a:t>
            </a:r>
            <a:r>
              <a:rPr lang="ru-RU" b="0" dirty="0" smtClean="0"/>
              <a:t>ч</a:t>
            </a:r>
            <a:r>
              <a:rPr lang="ru-RU" dirty="0" smtClean="0"/>
              <a:t>то означает «щедрая», </a:t>
            </a:r>
            <a:r>
              <a:rPr lang="ru-RU" u="sng" dirty="0" smtClean="0"/>
              <a:t>Итиль</a:t>
            </a:r>
            <a:r>
              <a:rPr lang="ru-RU" dirty="0" smtClean="0"/>
              <a:t> – «река рек». Также её назвали святой, и матушкой. </a:t>
            </a:r>
          </a:p>
        </p:txBody>
      </p:sp>
    </p:spTree>
    <p:custDataLst>
      <p:tags r:id="rId1"/>
    </p:custDataLst>
  </p:cSld>
  <p:clrMapOvr>
    <a:masterClrMapping/>
  </p:clrMapOvr>
  <p:transition spd="med" advTm="68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Преобразование Волги и Поволжья человеком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FFFF00"/>
                </a:solidFill>
                <a:effectLst/>
              </a:rPr>
              <a:t>Преобразование приволжского края уходит глубоко в далёкие времена </a:t>
            </a:r>
          </a:p>
        </p:txBody>
      </p:sp>
      <p:pic>
        <p:nvPicPr>
          <p:cNvPr id="7172" name="Picture 4" descr="астраха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86487"/>
            <a:ext cx="5871370" cy="391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25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0000"/>
                </a:solidFill>
              </a:rPr>
              <a:t>Общие сведения о реке</a:t>
            </a:r>
            <a:r>
              <a:rPr lang="ru-RU" sz="5400" smtClean="0"/>
              <a:t> 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341438"/>
            <a:ext cx="8496300" cy="50387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smtClean="0"/>
              <a:t>Занимает более 1</a:t>
            </a:r>
            <a:r>
              <a:rPr lang="en-US" sz="3600" b="1" smtClean="0"/>
              <a:t>/</a:t>
            </a:r>
            <a:r>
              <a:rPr lang="ru-RU" sz="3600" b="1" smtClean="0"/>
              <a:t>3 площади европейской части Р.Ф. </a:t>
            </a:r>
          </a:p>
          <a:p>
            <a:pPr eaLnBrk="1" hangingPunct="1">
              <a:defRPr/>
            </a:pPr>
            <a:r>
              <a:rPr lang="ru-RU" sz="3600" b="1" smtClean="0"/>
              <a:t>Длина = 3531 км </a:t>
            </a:r>
          </a:p>
          <a:p>
            <a:pPr eaLnBrk="1" hangingPunct="1">
              <a:defRPr/>
            </a:pPr>
            <a:r>
              <a:rPr lang="ru-RU" sz="3600" b="1" smtClean="0"/>
              <a:t>Площадь бассейна = 1360 тыс.  км</a:t>
            </a:r>
            <a:r>
              <a:rPr lang="en-US" sz="3600" b="1" smtClean="0"/>
              <a:t>²</a:t>
            </a:r>
            <a:endParaRPr lang="ru-RU" sz="3600" b="1" smtClean="0"/>
          </a:p>
          <a:p>
            <a:pPr eaLnBrk="1" hangingPunct="1">
              <a:defRPr/>
            </a:pPr>
            <a:r>
              <a:rPr lang="ru-RU" sz="3600" b="1" smtClean="0"/>
              <a:t>Средний годовой сток 239 км</a:t>
            </a:r>
            <a:r>
              <a:rPr lang="en-US" sz="3600" b="1" smtClean="0"/>
              <a:t>³</a:t>
            </a:r>
            <a:endParaRPr lang="ru-RU" sz="3600" b="1" smtClean="0"/>
          </a:p>
          <a:p>
            <a:pPr eaLnBrk="1" hangingPunct="1">
              <a:defRPr/>
            </a:pPr>
            <a:r>
              <a:rPr lang="ru-RU" sz="3600" b="1" smtClean="0"/>
              <a:t>Время половодья – весна </a:t>
            </a:r>
          </a:p>
          <a:p>
            <a:pPr eaLnBrk="1" hangingPunct="1">
              <a:defRPr/>
            </a:pPr>
            <a:r>
              <a:rPr lang="ru-RU" sz="3600" b="1" smtClean="0"/>
              <a:t>Время ледостава – ноябрь, апрель</a:t>
            </a:r>
            <a:r>
              <a:rPr lang="ru-RU" sz="3600" smtClean="0"/>
              <a:t>  </a:t>
            </a:r>
            <a:endParaRPr lang="en-US" sz="3600" smtClean="0"/>
          </a:p>
        </p:txBody>
      </p:sp>
      <p:pic>
        <p:nvPicPr>
          <p:cNvPr id="4" name="Презентация по Волге [Ре258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6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99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333375"/>
            <a:ext cx="8351837" cy="6191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u="sng" smtClean="0"/>
              <a:t/>
            </a:r>
            <a:br>
              <a:rPr lang="ru-RU" sz="3600" u="sng" smtClean="0"/>
            </a:br>
            <a:r>
              <a:rPr lang="ru-RU" sz="3600" u="sng" smtClean="0"/>
              <a:t>Волга</a:t>
            </a:r>
            <a:r>
              <a:rPr lang="ru-RU" sz="3600" smtClean="0"/>
              <a:t> – равнинная река, несет свои вод</a:t>
            </a:r>
            <a:r>
              <a:rPr lang="ru-RU" sz="3600" smtClean="0">
                <a:effectLst/>
              </a:rPr>
              <a:t>ы</a:t>
            </a:r>
            <a:r>
              <a:rPr lang="ru-RU" sz="3600" smtClean="0"/>
              <a:t> по Восточно-европейской равнине. </a:t>
            </a:r>
            <a:br>
              <a:rPr lang="ru-RU" sz="3600" smtClean="0"/>
            </a:br>
            <a:r>
              <a:rPr lang="ru-RU" sz="3600" smtClean="0"/>
              <a:t>Исток – Валдайская возвышенность </a:t>
            </a:r>
            <a:br>
              <a:rPr lang="ru-RU" sz="3600" smtClean="0"/>
            </a:br>
            <a:r>
              <a:rPr lang="ru-RU" sz="3600" smtClean="0"/>
              <a:t>Устье – Каспийское море-озеро </a:t>
            </a:r>
            <a:br>
              <a:rPr lang="ru-RU" sz="3600" smtClean="0"/>
            </a:br>
            <a:r>
              <a:rPr lang="ru-RU" sz="3600" smtClean="0"/>
              <a:t>Падение реки = 228 м над уровнем моря </a:t>
            </a:r>
            <a:br>
              <a:rPr lang="ru-RU" sz="3600" smtClean="0"/>
            </a:br>
            <a:r>
              <a:rPr lang="ru-RU" sz="3600" smtClean="0"/>
              <a:t>Ширина реки 2 – 2,5 км</a:t>
            </a:r>
            <a:br>
              <a:rPr lang="ru-RU" sz="3600" smtClean="0"/>
            </a:br>
            <a:r>
              <a:rPr lang="ru-RU" sz="3600" smtClean="0"/>
              <a:t>Во время половодья уровень реки поднимается на 5 - 10 м.</a:t>
            </a:r>
            <a:br>
              <a:rPr lang="ru-RU" sz="3600" smtClean="0"/>
            </a:br>
            <a:endParaRPr lang="ru-RU" sz="4000" smtClean="0"/>
          </a:p>
        </p:txBody>
      </p:sp>
      <p:pic>
        <p:nvPicPr>
          <p:cNvPr id="3" name="Презентация по Волге [Ре26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4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01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Волга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628800"/>
            <a:ext cx="2737148" cy="4580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92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0000"/>
                </a:solidFill>
              </a:rPr>
              <a:t>Главн</a:t>
            </a:r>
            <a:r>
              <a:rPr lang="ru-RU" sz="5400" b="0" smtClean="0">
                <a:solidFill>
                  <a:srgbClr val="FF0000"/>
                </a:solidFill>
              </a:rPr>
              <a:t>ы</a:t>
            </a:r>
            <a:r>
              <a:rPr lang="ru-RU" sz="5400" smtClean="0">
                <a:solidFill>
                  <a:srgbClr val="FF0000"/>
                </a:solidFill>
              </a:rPr>
              <a:t>е притоки</a:t>
            </a:r>
            <a:r>
              <a:rPr lang="ru-RU" smtClean="0"/>
              <a:t> </a:t>
            </a:r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098675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b="1" u="sng" smtClean="0"/>
              <a:t>Лев</a:t>
            </a:r>
            <a:r>
              <a:rPr lang="ru-RU" sz="3200" b="1" u="sng" smtClean="0">
                <a:effectLst/>
              </a:rPr>
              <a:t>ы</a:t>
            </a:r>
            <a:r>
              <a:rPr lang="ru-RU" sz="3200" b="1" u="sng" smtClean="0"/>
              <a:t>е</a:t>
            </a:r>
            <a:r>
              <a:rPr lang="ru-RU" b="1" u="sng" smtClean="0"/>
              <a:t> </a:t>
            </a:r>
          </a:p>
          <a:p>
            <a:pPr eaLnBrk="1" hangingPunct="1">
              <a:defRPr/>
            </a:pPr>
            <a:r>
              <a:rPr lang="ru-RU" smtClean="0">
                <a:effectLst/>
              </a:rPr>
              <a:t>Молога </a:t>
            </a:r>
          </a:p>
          <a:p>
            <a:pPr eaLnBrk="1" hangingPunct="1">
              <a:defRPr/>
            </a:pPr>
            <a:r>
              <a:rPr lang="ru-RU" smtClean="0">
                <a:effectLst/>
              </a:rPr>
              <a:t>Ветлуга</a:t>
            </a:r>
          </a:p>
          <a:p>
            <a:pPr eaLnBrk="1" hangingPunct="1">
              <a:defRPr/>
            </a:pPr>
            <a:r>
              <a:rPr lang="ru-RU" smtClean="0">
                <a:effectLst/>
              </a:rPr>
              <a:t>Кама</a:t>
            </a:r>
          </a:p>
          <a:p>
            <a:pPr eaLnBrk="1" hangingPunct="1">
              <a:defRPr/>
            </a:pPr>
            <a:r>
              <a:rPr lang="ru-RU" smtClean="0">
                <a:effectLst/>
              </a:rPr>
              <a:t>Самара</a:t>
            </a:r>
          </a:p>
          <a:p>
            <a:pPr eaLnBrk="1" hangingPunct="1">
              <a:defRPr/>
            </a:pPr>
            <a:r>
              <a:rPr lang="ru-RU" smtClean="0">
                <a:effectLst/>
              </a:rPr>
              <a:t>Большой Иргиз </a:t>
            </a:r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6156325" y="1600200"/>
            <a:ext cx="2530475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b="1" u="sng" smtClean="0"/>
              <a:t>Правые</a:t>
            </a:r>
            <a:r>
              <a:rPr lang="ru-RU" sz="3200" b="1" smtClean="0"/>
              <a:t> </a:t>
            </a:r>
          </a:p>
          <a:p>
            <a:pPr eaLnBrk="1" hangingPunct="1">
              <a:defRPr/>
            </a:pPr>
            <a:r>
              <a:rPr lang="ru-RU" sz="3200" smtClean="0"/>
              <a:t>Ока</a:t>
            </a:r>
          </a:p>
          <a:p>
            <a:pPr eaLnBrk="1" hangingPunct="1">
              <a:defRPr/>
            </a:pPr>
            <a:r>
              <a:rPr lang="ru-RU" sz="3200" smtClean="0"/>
              <a:t>Сура</a:t>
            </a:r>
          </a:p>
          <a:p>
            <a:pPr eaLnBrk="1" hangingPunct="1">
              <a:defRPr/>
            </a:pPr>
            <a:r>
              <a:rPr lang="ru-RU" sz="3200" smtClean="0"/>
              <a:t>Свияга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4168" y="530120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Задание: </a:t>
            </a:r>
          </a:p>
          <a:p>
            <a:pPr algn="ctr"/>
            <a:r>
              <a:rPr lang="ru-RU" dirty="0" smtClean="0"/>
              <a:t>Найдите  и отметьте в контурной карте притоки реки Волга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0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1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1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1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1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1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|0.8|0.8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7|0.5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5.3|0.6|0.6|0.9|1|0.6|0.6|0.5|0.9|0.9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0.9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7|0.5|0.8|0.8|0.8|0.8|0.7|0.8|0.8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7|0.6|0.6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0.5|0.4|0.6|0.8|0.8|0.7|0.7|0.6|0.6|0.6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.7|0.5|0.6|0.7|0.8|0.9|0.9|0.8|0.9|0.9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"/>
</p:tagLst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435</TotalTime>
  <Words>426</Words>
  <Application>Microsoft Office PowerPoint</Application>
  <PresentationFormat>Экран (4:3)</PresentationFormat>
  <Paragraphs>129</Paragraphs>
  <Slides>26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Течение</vt:lpstr>
      <vt:lpstr>Река Волга  урок географии  8 класс</vt:lpstr>
      <vt:lpstr>Презентация PowerPoint</vt:lpstr>
      <vt:lpstr>Панорама Волги</vt:lpstr>
      <vt:lpstr>«О, Волга! Колыбель моя… »</vt:lpstr>
      <vt:lpstr>В древности Волгу назвали Ра , что означает «щедрая», Итиль – «река рек». Также её назвали святой, и матушкой. </vt:lpstr>
      <vt:lpstr>Преобразование Волги и Поволжья человеком</vt:lpstr>
      <vt:lpstr>Общие сведения о реке </vt:lpstr>
      <vt:lpstr> Волга – равнинная река, несет свои воды по Восточно-европейской равнине.  Исток – Валдайская возвышенность  Устье – Каспийское море-озеро  Падение реки = 228 м над уровнем моря  Ширина реки 2 – 2,5 км Во время половодья уровень реки поднимается на 5 - 10 м. </vt:lpstr>
      <vt:lpstr>Главные притоки </vt:lpstr>
      <vt:lpstr>Волга проходит через следующие природные зоны:   </vt:lpstr>
      <vt:lpstr>На реке стоят города-миллионеры: </vt:lpstr>
      <vt:lpstr>Водохранилище  на Волге</vt:lpstr>
      <vt:lpstr>Крупнейшие водохранилища сделали реку судоходной  почти на всем протяжении: </vt:lpstr>
      <vt:lpstr>Конфигурация и сравнительные размер водохранилищ Волжско-Камского каскада </vt:lpstr>
      <vt:lpstr>Волга – стержень единого водного пути</vt:lpstr>
      <vt:lpstr>Река Волга  образует единый водный путь европейской части России </vt:lpstr>
      <vt:lpstr>Преобразование Волги и Поволжья человеком</vt:lpstr>
      <vt:lpstr>На реке построен каскад из 11 ГЭС, мощностью 13,5 млн. кВт (35% мощности всех российских ГЭС) </vt:lpstr>
      <vt:lpstr>Преобразование Волги и Поволжья человеком</vt:lpstr>
      <vt:lpstr>Экологические проблемы в бассейне реки Волга: </vt:lpstr>
      <vt:lpstr>Сиреневый закат над Волгой</vt:lpstr>
      <vt:lpstr>И. Е. Репин: «Бурлаки на Волге»</vt:lpstr>
      <vt:lpstr>Б.М. Кустодиев «На Волге» </vt:lpstr>
      <vt:lpstr>Б.М. Кустодиев «Гулянье на Волге» </vt:lpstr>
      <vt:lpstr>Н.Н. Галахов «На Волге» </vt:lpstr>
      <vt:lpstr>Список источников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bileckiy</dc:creator>
  <cp:lastModifiedBy>Марина</cp:lastModifiedBy>
  <cp:revision>32</cp:revision>
  <dcterms:created xsi:type="dcterms:W3CDTF">2007-11-22T12:34:53Z</dcterms:created>
  <dcterms:modified xsi:type="dcterms:W3CDTF">2014-09-09T14:49:22Z</dcterms:modified>
</cp:coreProperties>
</file>