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1" r:id="rId17"/>
    <p:sldId id="274" r:id="rId18"/>
    <p:sldId id="276" r:id="rId19"/>
    <p:sldId id="278" r:id="rId20"/>
    <p:sldId id="275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E72D74-7654-494C-B3F8-A4238DCDAC69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0FB075-CA0B-4CFB-B5B2-8B2C2489C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A9ABBE-D61F-4F08-9CE4-D0A0AF127A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71EB49-09A9-4CD4-B267-D831EB3BB1AD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2372301-1A34-4599-B2E7-119BED5A5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74DE-6E0A-4A18-9039-6D5C597ABC76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1ABA-285C-408A-9DE0-1ED7D8484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F6AE-3C9A-4FDD-894E-AAD5A852249A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001C-1134-4518-9671-6FFCE3A5F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5D33-C9F4-4178-A859-188E40DFC033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F38E-9C77-4BD1-9044-19E9D3BDF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79884-1FF6-4DC2-BF72-E8834EC4A31B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E4F9CD-CD05-40F3-92C1-66EADA19E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DC0650-4DC8-41C2-B371-60AA224D2A6C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8A12C3-A46E-4372-ACF0-1E675AAE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CC25D4-5EAF-4732-BC75-5415F31E6378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8D9E20-3CDA-4A46-8566-5D6416D9E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5AA940-75E6-4BDD-9961-15D7657E8205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8FFD3-AD1C-44F5-98D7-E8B5FB7E1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3EC8-7867-4758-AF80-E110AAB494C6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E26B-AA5B-473E-B72F-E2A4D0E7C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0DBA33-9AAF-41F8-A2A1-98059A54425F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3A4F14-ABA1-4545-9040-8E920453F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DCE0A2-1037-45A5-BE69-A4E7DF50ED27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58412C-4B86-40FB-BC4E-BFC7379EB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026E8AD-88D4-4C9C-B44F-84B88D37A1A2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3C46DB9-9699-4080-A824-06E7226F9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4;&#1100;&#1096;&#1085;\Downloads\7_171.avi" TargetMode="External"/><Relationship Id="rId5" Type="http://schemas.openxmlformats.org/officeDocument/2006/relationships/hyperlink" Target="http://files.school-collection.edu.ru/dlrstore/669b524c-e921-11dc-95ff-0800200c9a66/4_4.swf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c.rkc-74.ru/dlrstore/7/70f9b680-7b67-4b82-9bb8-53776af8b78c/012.swf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4;&#1100;&#1096;&#1085;\Downloads\005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c.rkc-74.ru/dlrstore/6/6f4ad3e3-13c2-4689-9ae9-be04228a0f73/011.sw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4;&#1100;&#1096;&#1085;\Downloads\7_169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6192688" cy="288032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Давление газа.</a:t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Закон Паскаля.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5516563"/>
            <a:ext cx="3743325" cy="1152525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ru-RU" sz="1100" b="1" smtClean="0">
                <a:solidFill>
                  <a:schemeClr val="tx1"/>
                </a:solidFill>
              </a:rPr>
              <a:t>Презентацию подготовила </a:t>
            </a:r>
          </a:p>
          <a:p>
            <a:pPr marR="0" algn="ctr">
              <a:lnSpc>
                <a:spcPct val="80000"/>
              </a:lnSpc>
            </a:pPr>
            <a:r>
              <a:rPr lang="ru-RU" sz="1100" b="1" smtClean="0">
                <a:solidFill>
                  <a:schemeClr val="tx1"/>
                </a:solidFill>
              </a:rPr>
              <a:t>учитель физики </a:t>
            </a:r>
            <a:r>
              <a:rPr lang="en-US" sz="1100" b="1" smtClean="0">
                <a:solidFill>
                  <a:schemeClr val="tx1"/>
                </a:solidFill>
              </a:rPr>
              <a:t>I</a:t>
            </a:r>
            <a:r>
              <a:rPr lang="ru-RU" sz="1100" b="1" smtClean="0">
                <a:solidFill>
                  <a:schemeClr val="tx1"/>
                </a:solidFill>
              </a:rPr>
              <a:t> квалификационной категории</a:t>
            </a:r>
          </a:p>
          <a:p>
            <a:pPr marR="0" algn="ctr">
              <a:lnSpc>
                <a:spcPct val="80000"/>
              </a:lnSpc>
            </a:pPr>
            <a:r>
              <a:rPr lang="ru-RU" sz="1100" b="1" smtClean="0">
                <a:solidFill>
                  <a:schemeClr val="tx1"/>
                </a:solidFill>
              </a:rPr>
              <a:t>Фасхутдинова Лилия Ирековна</a:t>
            </a:r>
          </a:p>
          <a:p>
            <a:pPr marR="0" algn="ctr">
              <a:lnSpc>
                <a:spcPct val="80000"/>
              </a:lnSpc>
            </a:pPr>
            <a:r>
              <a:rPr lang="ru-RU" sz="1100" b="1" smtClean="0">
                <a:solidFill>
                  <a:schemeClr val="tx1"/>
                </a:solidFill>
              </a:rPr>
              <a:t>МОУ «ВСОШ №2»</a:t>
            </a:r>
          </a:p>
          <a:p>
            <a:pPr marR="0" algn="ctr">
              <a:lnSpc>
                <a:spcPct val="80000"/>
              </a:lnSpc>
            </a:pPr>
            <a:r>
              <a:rPr lang="ru-RU" sz="1100" b="1" smtClean="0">
                <a:solidFill>
                  <a:schemeClr val="tx1"/>
                </a:solidFill>
              </a:rPr>
              <a:t>Высокогорского района</a:t>
            </a:r>
          </a:p>
          <a:p>
            <a:pPr marR="0" algn="ctr">
              <a:lnSpc>
                <a:spcPct val="80000"/>
              </a:lnSpc>
            </a:pPr>
            <a:r>
              <a:rPr lang="ru-RU" sz="1100" b="1" smtClean="0">
                <a:solidFill>
                  <a:schemeClr val="tx1"/>
                </a:solidFill>
              </a:rPr>
              <a:t>Республики Татарстан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33375"/>
            <a:ext cx="24114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o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628775"/>
            <a:ext cx="5568950" cy="41767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484784"/>
            <a:ext cx="4752528" cy="50405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CC0000"/>
                </a:solidFill>
                <a:latin typeface="Bradley Hand ITC" pitchFamily="66" charset="0"/>
              </a:rPr>
              <a:t>Величина давления газа зависит от количества  и силы ударов молекул на единицу поверхности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1520" y="132601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</p:spPr>
        <p:txBody>
          <a:bodyPr anchor="ctr">
            <a:spAutoFit/>
          </a:bodyPr>
          <a:lstStyle/>
          <a:p>
            <a:pPr indent="366713"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зависит давление газа от его объёма при постоянной массе и температуре?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От чего будет зависеть частота и сила ударов молекул?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3779838" y="4724400"/>
            <a:ext cx="5040312" cy="2017713"/>
          </a:xfrm>
        </p:spPr>
        <p:txBody>
          <a:bodyPr/>
          <a:lstStyle/>
          <a:p>
            <a:pPr algn="ctr"/>
            <a:r>
              <a:rPr lang="ru-RU" sz="3600" b="1" i="1" smtClean="0">
                <a:solidFill>
                  <a:srgbClr val="CC0000"/>
                </a:solidFill>
                <a:latin typeface="Bradley Hand ITC" pitchFamily="66" charset="0"/>
              </a:rPr>
              <a:t>чем </a:t>
            </a:r>
            <a:r>
              <a:rPr lang="ru-RU" sz="3600" b="1" i="1" u="sng" smtClean="0">
                <a:solidFill>
                  <a:srgbClr val="CC0000"/>
                </a:solidFill>
                <a:latin typeface="Bradley Hand ITC" pitchFamily="66" charset="0"/>
              </a:rPr>
              <a:t>меньше объем</a:t>
            </a:r>
            <a:r>
              <a:rPr lang="ru-RU" sz="3600" b="1" i="1" smtClean="0">
                <a:solidFill>
                  <a:srgbClr val="CC0000"/>
                </a:solidFill>
                <a:latin typeface="Bradley Hand ITC" pitchFamily="66" charset="0"/>
              </a:rPr>
              <a:t>, </a:t>
            </a:r>
          </a:p>
          <a:p>
            <a:pPr algn="ctr"/>
            <a:r>
              <a:rPr lang="ru-RU" sz="3600" b="1" i="1" smtClean="0">
                <a:solidFill>
                  <a:srgbClr val="CC0000"/>
                </a:solidFill>
                <a:latin typeface="Bradley Hand ITC" pitchFamily="66" charset="0"/>
              </a:rPr>
              <a:t>     тем </a:t>
            </a:r>
            <a:r>
              <a:rPr lang="ru-RU" sz="3600" b="1" i="1" u="sng" smtClean="0">
                <a:solidFill>
                  <a:srgbClr val="CC0000"/>
                </a:solidFill>
                <a:latin typeface="Bradley Hand ITC" pitchFamily="66" charset="0"/>
              </a:rPr>
              <a:t>больше давление.</a:t>
            </a:r>
            <a:endParaRPr lang="en-US" sz="3600" b="1" i="1" u="sng" smtClean="0">
              <a:solidFill>
                <a:srgbClr val="CC0000"/>
              </a:solidFill>
            </a:endParaRPr>
          </a:p>
          <a:p>
            <a:pPr algn="ctr"/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419475" y="1444625"/>
            <a:ext cx="5724525" cy="3279775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b="1" i="1" dirty="0" smtClean="0">
                <a:solidFill>
                  <a:srgbClr val="0000CC"/>
                </a:solidFill>
                <a:latin typeface="Bradley Hand ITC" pitchFamily="66" charset="0"/>
              </a:rPr>
              <a:t>Чем больше масса молекул,   тем больше сила удара.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3200" b="1" i="1" dirty="0" smtClean="0">
              <a:solidFill>
                <a:srgbClr val="0000CC"/>
              </a:solidFill>
              <a:latin typeface="Bradley Hand ITC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b="1" i="1" dirty="0" smtClean="0">
                <a:solidFill>
                  <a:srgbClr val="0000CC"/>
                </a:solidFill>
                <a:latin typeface="Bradley Hand ITC" pitchFamily="66" charset="0"/>
              </a:rPr>
              <a:t>Чем больше молекул в 1 см</a:t>
            </a:r>
            <a:r>
              <a:rPr lang="en-US" sz="3600" b="1" i="1" dirty="0" smtClean="0">
                <a:solidFill>
                  <a:srgbClr val="0000CC"/>
                </a:solidFill>
                <a:latin typeface="Bradley Hand ITC" pitchFamily="66" charset="0"/>
                <a:cs typeface="Arial" pitchFamily="34" charset="0"/>
              </a:rPr>
              <a:t>³</a:t>
            </a:r>
            <a:r>
              <a:rPr lang="ru-RU" sz="3600" b="1" i="1" dirty="0" smtClean="0">
                <a:solidFill>
                  <a:srgbClr val="0000CC"/>
                </a:solidFill>
                <a:latin typeface="Bradley Hand ITC" pitchFamily="66" charset="0"/>
              </a:rPr>
              <a:t>  </a:t>
            </a:r>
            <a:endParaRPr lang="ru-RU" sz="3600" b="1" i="1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i="1" dirty="0" smtClean="0">
                <a:solidFill>
                  <a:srgbClr val="0000CC"/>
                </a:solidFill>
              </a:rPr>
              <a:t>  </a:t>
            </a:r>
            <a:r>
              <a:rPr lang="ru-RU" sz="3600" b="1" i="1" dirty="0" smtClean="0">
                <a:solidFill>
                  <a:srgbClr val="0000CC"/>
                </a:solidFill>
                <a:latin typeface="Bradley Hand ITC" pitchFamily="66" charset="0"/>
              </a:rPr>
              <a:t>вещества, тем чаще </a:t>
            </a:r>
            <a:endParaRPr lang="ru-RU" sz="3600" b="1" i="1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i="1" dirty="0" smtClean="0">
                <a:solidFill>
                  <a:srgbClr val="0000CC"/>
                </a:solidFill>
              </a:rPr>
              <a:t>  </a:t>
            </a:r>
            <a:r>
              <a:rPr lang="ru-RU" sz="3600" b="1" i="1" dirty="0" smtClean="0">
                <a:solidFill>
                  <a:srgbClr val="0000CC"/>
                </a:solidFill>
                <a:latin typeface="Bradley Hand ITC" pitchFamily="66" charset="0"/>
              </a:rPr>
              <a:t>удары молекул</a:t>
            </a:r>
            <a:r>
              <a:rPr lang="ru-RU" sz="3600" b="1" i="1" dirty="0" smtClean="0">
                <a:solidFill>
                  <a:srgbClr val="0000CC"/>
                </a:solidFill>
              </a:rPr>
              <a:t>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8" name="Picture 10" descr="02-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r="58147"/>
          <a:stretch>
            <a:fillRect/>
          </a:stretch>
        </p:blipFill>
        <p:spPr>
          <a:xfrm>
            <a:off x="395288" y="1484313"/>
            <a:ext cx="2908300" cy="4608512"/>
          </a:xfrm>
          <a:ln>
            <a:prstDash val="solid"/>
          </a:ln>
        </p:spPr>
      </p:pic>
      <p:sp>
        <p:nvSpPr>
          <p:cNvPr id="9" name="Стрелка вправо 8"/>
          <p:cNvSpPr/>
          <p:nvPr/>
        </p:nvSpPr>
        <p:spPr>
          <a:xfrm>
            <a:off x="3132138" y="5013325"/>
            <a:ext cx="57626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17632" cy="172819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latin typeface="Monotype Corsiva" pitchFamily="66" charset="0"/>
              </a:rPr>
              <a:t>Как изменится давление газа, если нагреть его при постоянном объёме? 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4" name="Picture 6" descr="05d-i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060575"/>
            <a:ext cx="5327650" cy="2646363"/>
          </a:xfrm>
        </p:spPr>
      </p:pic>
      <p:sp>
        <p:nvSpPr>
          <p:cNvPr id="8" name="Горизонтальный свиток 7"/>
          <p:cNvSpPr/>
          <p:nvPr/>
        </p:nvSpPr>
        <p:spPr>
          <a:xfrm>
            <a:off x="2484438" y="4868863"/>
            <a:ext cx="6119812" cy="15843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80975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Давление газа в закрытом сосуде тем больше, чем выше температура газа</a:t>
            </a:r>
          </a:p>
          <a:p>
            <a:pPr indent="180975"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при 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const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const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ru-RU" sz="2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i="1" dirty="0" smtClean="0">
                <a:solidFill>
                  <a:schemeClr val="accent2"/>
                </a:solidFill>
                <a:latin typeface="Bradley Hand ITC"/>
              </a:rPr>
              <a:t>Закон Паскаля.</a:t>
            </a:r>
            <a:endParaRPr lang="ru-RU" sz="6600" i="1" dirty="0">
              <a:solidFill>
                <a:schemeClr val="accent2"/>
              </a:solidFill>
              <a:latin typeface="Bradley Hand ITC"/>
            </a:endParaRPr>
          </a:p>
        </p:txBody>
      </p:sp>
      <p:pic>
        <p:nvPicPr>
          <p:cNvPr id="4" name="7_17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2205038"/>
            <a:ext cx="5595937" cy="4464050"/>
          </a:xfrm>
        </p:spPr>
      </p:pic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708275"/>
            <a:ext cx="25971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55650" y="1628775"/>
            <a:ext cx="7596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http://files.school-collection.edu.ru/dlrstore/669b524c-e921-11dc-95ff-0800200c9a66/4_4.swf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6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635375" y="1268413"/>
            <a:ext cx="5113338" cy="49688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4300" y="1989138"/>
            <a:ext cx="4906963" cy="3960812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4000" b="1" i="1" smtClean="0">
                <a:latin typeface="Monotype Corsiva" pitchFamily="66" charset="0"/>
              </a:rPr>
              <a:t>    </a:t>
            </a:r>
            <a:r>
              <a:rPr lang="ru-RU" sz="4000" b="1" i="1" smtClean="0">
                <a:solidFill>
                  <a:srgbClr val="FFFF00"/>
                </a:solidFill>
                <a:latin typeface="Monotype Corsiva" pitchFamily="66" charset="0"/>
              </a:rPr>
              <a:t>Давление, производимое на жидкость или газ, передаётся в любую точку одинаково во всех направлениях.</a:t>
            </a:r>
          </a:p>
          <a:p>
            <a:endParaRPr lang="ru-RU" smtClean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i="1" dirty="0" smtClean="0">
                <a:solidFill>
                  <a:schemeClr val="accent2"/>
                </a:solidFill>
                <a:latin typeface="Bradley Hand ITC"/>
              </a:rPr>
              <a:t>Закон Паскаля.</a:t>
            </a:r>
            <a:endParaRPr lang="ru-RU" sz="6600" i="1" dirty="0">
              <a:solidFill>
                <a:schemeClr val="accent2"/>
              </a:solidFill>
              <a:latin typeface="Bradley Hand ITC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360045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i="1" dirty="0" smtClean="0">
                <a:solidFill>
                  <a:srgbClr val="CC0000"/>
                </a:solidFill>
                <a:latin typeface="Monotype Corsiva" pitchFamily="66" charset="0"/>
              </a:rPr>
              <a:t>Сжатый газ</a:t>
            </a:r>
            <a:endParaRPr lang="ru-RU" sz="88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3898900" cy="5008563"/>
          </a:xfrm>
        </p:spPr>
        <p:txBody>
          <a:bodyPr>
            <a:normAutofit lnSpcReduction="1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</a:rPr>
              <a:t>Для хранения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</a:rPr>
              <a:t>и перевозки газов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</a:rPr>
              <a:t>их сжимают.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подводные лодки   (воздух);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сварка (кислород);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бытовой  (природный газ);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автомобиль (пропан,  бутан,  метан).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8" name="Picture 5" descr="204_2008060911220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492375"/>
            <a:ext cx="4224337" cy="3168650"/>
          </a:xfrm>
          <a:ln>
            <a:prstDash val="solid"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  <a:t>Физкультминутка</a:t>
            </a:r>
            <a:endParaRPr lang="ru-RU" sz="7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Users\Авьшн\Pictures\aerobic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2133600"/>
            <a:ext cx="3333750" cy="3333750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3779838" y="2276475"/>
            <a:ext cx="5256212" cy="2400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9600">
              <a:latin typeface="Lucida Sans Unicode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0070C0"/>
                </a:solidFill>
                <a:latin typeface="Monotype Corsiva" pitchFamily="66" charset="0"/>
              </a:rPr>
              <a:t>Ребусы </a:t>
            </a:r>
            <a:endParaRPr lang="ru-RU" sz="9600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2283"/>
          <a:stretch>
            <a:fillRect/>
          </a:stretch>
        </p:blipFill>
        <p:spPr>
          <a:xfrm>
            <a:off x="179388" y="1916113"/>
            <a:ext cx="3579812" cy="3889375"/>
          </a:xfrm>
        </p:spPr>
      </p:pic>
      <p:pic>
        <p:nvPicPr>
          <p:cNvPr id="30724" name="Picture 3" descr="1323_1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492375"/>
            <a:ext cx="13525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779838" y="1628775"/>
            <a:ext cx="1368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60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Л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4427538" y="3500438"/>
            <a:ext cx="48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Да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5364163" y="1989138"/>
            <a:ext cx="717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Lucida Sans Unicode" pitchFamily="34" charset="0"/>
              </a:rPr>
              <a:t>,</a:t>
            </a:r>
          </a:p>
        </p:txBody>
      </p:sp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7019925" y="3141663"/>
            <a:ext cx="5048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Lucida Sans Unicode" pitchFamily="34" charset="0"/>
              </a:rPr>
              <a:t>,</a:t>
            </a:r>
          </a:p>
        </p:txBody>
      </p:sp>
      <p:sp>
        <p:nvSpPr>
          <p:cNvPr id="30729" name="WordArt 6"/>
          <p:cNvSpPr>
            <a:spLocks noChangeArrowheads="1" noChangeShapeType="1" noTextEdit="1"/>
          </p:cNvSpPr>
          <p:nvPr/>
        </p:nvSpPr>
        <p:spPr bwMode="auto">
          <a:xfrm>
            <a:off x="7451725" y="2492375"/>
            <a:ext cx="14859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1500" y="5732463"/>
            <a:ext cx="1292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Lucida Sans Unicode" pitchFamily="34" charset="0"/>
              </a:rPr>
              <a:t>Давление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0070C0"/>
                </a:solidFill>
                <a:latin typeface="Monotype Corsiva" pitchFamily="66" charset="0"/>
              </a:rPr>
              <a:t>Ребусы </a:t>
            </a:r>
            <a:endParaRPr lang="ru-RU" sz="96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283"/>
          <a:stretch>
            <a:fillRect/>
          </a:stretch>
        </p:blipFill>
        <p:spPr>
          <a:xfrm>
            <a:off x="395288" y="2133600"/>
            <a:ext cx="3076575" cy="3341688"/>
          </a:xfrm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348038" y="2205038"/>
            <a:ext cx="5795962" cy="2808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2772" name="Прямоугольник 7"/>
          <p:cNvSpPr>
            <a:spLocks noChangeArrowheads="1"/>
          </p:cNvSpPr>
          <p:nvPr/>
        </p:nvSpPr>
        <p:spPr bwMode="auto">
          <a:xfrm>
            <a:off x="4284663" y="4149725"/>
            <a:ext cx="1655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/>
              <a:t>Р=С</a:t>
            </a:r>
            <a:endParaRPr lang="ru-RU" sz="4800"/>
          </a:p>
        </p:txBody>
      </p:sp>
      <p:pic>
        <p:nvPicPr>
          <p:cNvPr id="32773" name="Picture 4" descr="01k312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420938"/>
            <a:ext cx="1714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6875463" y="4005263"/>
            <a:ext cx="1476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828925" algn="l"/>
              </a:tabLst>
            </a:pPr>
            <a:r>
              <a:rPr lang="ru-RU" sz="4800" b="1">
                <a:cs typeface="Times New Roman" pitchFamily="18" charset="0"/>
              </a:rPr>
              <a:t>О=А</a:t>
            </a:r>
            <a:endParaRPr lang="ru-RU"/>
          </a:p>
        </p:txBody>
      </p:sp>
      <p:sp>
        <p:nvSpPr>
          <p:cNvPr id="32775" name="TextBox 16"/>
          <p:cNvSpPr txBox="1">
            <a:spLocks noChangeArrowheads="1"/>
          </p:cNvSpPr>
          <p:nvPr/>
        </p:nvSpPr>
        <p:spPr bwMode="auto">
          <a:xfrm>
            <a:off x="8172450" y="2924175"/>
            <a:ext cx="835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Lucida Sans Unicode" pitchFamily="34" charset="0"/>
              </a:rPr>
              <a:t>,,</a:t>
            </a:r>
          </a:p>
        </p:txBody>
      </p:sp>
      <p:pic>
        <p:nvPicPr>
          <p:cNvPr id="327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565400"/>
            <a:ext cx="1828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08625" y="5589588"/>
            <a:ext cx="161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Lucida Sans Unicode" pitchFamily="34" charset="0"/>
              </a:rPr>
              <a:t>Паскаль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0070C0"/>
                </a:solidFill>
                <a:latin typeface="Monotype Corsiva" pitchFamily="66" charset="0"/>
              </a:rPr>
              <a:t>Ребусы </a:t>
            </a:r>
            <a:endParaRPr lang="ru-RU" sz="96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283"/>
          <a:stretch>
            <a:fillRect/>
          </a:stretch>
        </p:blipFill>
        <p:spPr>
          <a:xfrm>
            <a:off x="395288" y="2133600"/>
            <a:ext cx="3076575" cy="3341688"/>
          </a:xfrm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276600" y="2205038"/>
            <a:ext cx="5543550" cy="2808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>
                <a:latin typeface="Lucida Sans Unicode" pitchFamily="34" charset="0"/>
              </a:rPr>
              <a:t> </a:t>
            </a:r>
          </a:p>
        </p:txBody>
      </p:sp>
      <p:sp>
        <p:nvSpPr>
          <p:cNvPr id="33796" name="WordArt 2"/>
          <p:cNvSpPr>
            <a:spLocks noChangeArrowheads="1" noChangeShapeType="1" noTextEdit="1"/>
          </p:cNvSpPr>
          <p:nvPr/>
        </p:nvSpPr>
        <p:spPr bwMode="auto">
          <a:xfrm>
            <a:off x="3779838" y="2708275"/>
            <a:ext cx="19431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05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33797" name="Прямоугольник 11"/>
          <p:cNvSpPr>
            <a:spLocks noChangeArrowheads="1"/>
          </p:cNvSpPr>
          <p:nvPr/>
        </p:nvSpPr>
        <p:spPr bwMode="auto">
          <a:xfrm>
            <a:off x="4500563" y="3284538"/>
            <a:ext cx="514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Lucida Sans Unicode" pitchFamily="34" charset="0"/>
              </a:rPr>
              <a:t>З</a:t>
            </a: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492375"/>
            <a:ext cx="14811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14"/>
          <p:cNvSpPr txBox="1">
            <a:spLocks noChangeArrowheads="1"/>
          </p:cNvSpPr>
          <p:nvPr/>
        </p:nvSpPr>
        <p:spPr bwMode="auto">
          <a:xfrm>
            <a:off x="7019925" y="4508500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Lucida Sans Unicode" pitchFamily="34" charset="0"/>
              </a:rPr>
              <a:t>Ш=Х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51500" y="5661025"/>
            <a:ext cx="1436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Lucida Sans Unicode" pitchFamily="34" charset="0"/>
              </a:rPr>
              <a:t>Воздух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111031">
            <a:off x="427038" y="1404938"/>
            <a:ext cx="7861300" cy="262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1324226"/>
            <a:ext cx="74168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4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Всё известно вокруг, тем не менее</a:t>
            </a:r>
            <a:endParaRPr lang="ru-RU" sz="4400" b="1" dirty="0">
              <a:latin typeface="Monotype Corsiva" pitchFamily="66" charset="0"/>
              <a:cs typeface="+mn-cs"/>
            </a:endParaRPr>
          </a:p>
          <a:p>
            <a:pPr algn="r" eaLnBrk="0" hangingPunct="0">
              <a:defRPr/>
            </a:pPr>
            <a:r>
              <a:rPr lang="ru-RU" sz="4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Земле ещё много того, </a:t>
            </a:r>
            <a:endParaRPr lang="ru-RU" sz="4400" b="1" dirty="0">
              <a:latin typeface="Monotype Corsiva" pitchFamily="66" charset="0"/>
              <a:cs typeface="+mn-cs"/>
            </a:endParaRPr>
          </a:p>
          <a:p>
            <a:pPr algn="r" eaLnBrk="0" hangingPunct="0">
              <a:defRPr/>
            </a:pPr>
            <a:r>
              <a:rPr lang="ru-RU" sz="4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достойно, поверь, удивления.</a:t>
            </a:r>
            <a:endParaRPr lang="ru-RU" sz="4400" b="1" dirty="0">
              <a:latin typeface="Monotype Corsiva" pitchFamily="66" charset="0"/>
              <a:cs typeface="+mn-cs"/>
            </a:endParaRPr>
          </a:p>
          <a:p>
            <a:pPr algn="r" eaLnBrk="0" hangingPunct="0">
              <a:defRPr/>
            </a:pPr>
            <a:r>
              <a:rPr lang="ru-RU" sz="4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Изумления твоего.</a:t>
            </a:r>
            <a:endParaRPr lang="ru-RU" sz="4400" b="1" dirty="0">
              <a:latin typeface="Monotype Corsiva" pitchFamily="66" charset="0"/>
              <a:cs typeface="+mn-cs"/>
            </a:endParaRPr>
          </a:p>
        </p:txBody>
      </p:sp>
      <p:pic>
        <p:nvPicPr>
          <p:cNvPr id="2050" name="Picture 2" descr="C:\Users\Авьшн\Pictures\solnz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860800"/>
            <a:ext cx="676751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-конечная звезда 7"/>
          <p:cNvSpPr/>
          <p:nvPr/>
        </p:nvSpPr>
        <p:spPr>
          <a:xfrm>
            <a:off x="3276600" y="836613"/>
            <a:ext cx="5867400" cy="554513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  <a:t>Домашнее задание:</a:t>
            </a:r>
            <a:endParaRPr lang="ru-RU" sz="7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8673" name="Picture 1" descr="C:\Users\Авьшн\Pictures\knigi-9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205038"/>
            <a:ext cx="3154363" cy="3578225"/>
          </a:xfr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356100" y="2060575"/>
            <a:ext cx="403225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§§35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36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Упр.14(3,4);</a:t>
            </a:r>
            <a:endParaRPr lang="ru-RU" sz="2800"/>
          </a:p>
          <a:p>
            <a:pPr eaLnBrk="0" hangingPunct="0">
              <a:buFont typeface="Wingdings" pitchFamily="2" charset="2"/>
              <a:buChar char="v"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Задание 7;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800" u="sng">
                <a:latin typeface="Lucida Sans Unicode" pitchFamily="34" charset="0"/>
                <a:hlinkClick r:id="rId3"/>
              </a:rPr>
              <a:t>http://imc.rkc-74.ru/dlrstore/7/70f9b680-7b67-4b82-9bb8-53776af8b78c/</a:t>
            </a:r>
          </a:p>
          <a:p>
            <a:pPr algn="ctr" eaLnBrk="0" hangingPunct="0"/>
            <a:r>
              <a:rPr lang="ru-RU" sz="2800" u="sng">
                <a:latin typeface="Lucida Sans Unicode" pitchFamily="34" charset="0"/>
                <a:hlinkClick r:id="rId3"/>
              </a:rPr>
              <a:t>012.swf</a:t>
            </a:r>
            <a:endParaRPr lang="ru-RU" sz="2800">
              <a:latin typeface="Lucida Sans Unicode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ru-RU" sz="280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625133">
            <a:off x="-33338" y="536575"/>
            <a:ext cx="7313613" cy="2254250"/>
          </a:xfrm>
        </p:spPr>
        <p:txBody>
          <a:bodyPr>
            <a:normAutofit lnSpcReduction="1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7200" b="1" i="1" dirty="0" smtClean="0">
                <a:solidFill>
                  <a:srgbClr val="0070C0"/>
                </a:solidFill>
                <a:latin typeface="Monotype Corsiva" pitchFamily="66" charset="0"/>
              </a:rPr>
              <a:t>СПАСОБО   ЗА  УРОК!</a:t>
            </a:r>
            <a:endParaRPr lang="ru-RU" sz="72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5842" name="Picture 3" descr="C:\Users\Авьшн\Pictures\img_aleks00174_192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492375"/>
            <a:ext cx="461327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1.   Что называют давлением?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 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                </a:t>
            </a:r>
            <a:r>
              <a:rPr lang="ru-RU" dirty="0" smtClean="0"/>
              <a:t>(Величина, равная отношению силы, действующей перпендикулярно поверхности, к площади этой поверхности).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2.    Как можно вычислить давление? В каких единицах вычисляется давление?  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 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             </a:t>
            </a:r>
            <a:r>
              <a:rPr lang="ru-RU" dirty="0" smtClean="0"/>
              <a:t>(</a:t>
            </a:r>
            <a:r>
              <a:rPr lang="en-US" sz="4300" b="1" dirty="0" smtClean="0"/>
              <a:t>p</a:t>
            </a:r>
            <a:r>
              <a:rPr lang="ru-RU" sz="4300" b="1" dirty="0" smtClean="0"/>
              <a:t>=</a:t>
            </a:r>
            <a:r>
              <a:rPr lang="en-US" sz="4300" b="1" dirty="0" smtClean="0"/>
              <a:t>F</a:t>
            </a:r>
            <a:r>
              <a:rPr lang="ru-RU" sz="4300" b="1" dirty="0" smtClean="0"/>
              <a:t>/</a:t>
            </a:r>
            <a:r>
              <a:rPr lang="en-US" sz="4300" b="1" dirty="0" smtClean="0"/>
              <a:t>S</a:t>
            </a:r>
            <a:r>
              <a:rPr lang="ru-RU" dirty="0" smtClean="0"/>
              <a:t>,     </a:t>
            </a:r>
            <a:r>
              <a:rPr lang="ru-RU" sz="4300" b="1" dirty="0" smtClean="0"/>
              <a:t>Па</a:t>
            </a:r>
            <a:r>
              <a:rPr lang="ru-RU" dirty="0" smtClean="0"/>
              <a:t>).</a:t>
            </a:r>
          </a:p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624078" indent="-51435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3.   Тест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1 часть: </a:t>
            </a:r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Контроль знаний</a:t>
            </a:r>
            <a:endParaRPr lang="ru-RU" sz="66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C:\Users\Авьшн\Pictures\lampochk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221163"/>
            <a:ext cx="2492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2 часть: </a:t>
            </a:r>
            <a:r>
              <a:rPr lang="ru-RU" sz="67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Новый материал</a:t>
            </a:r>
            <a:endParaRPr lang="ru-RU" sz="6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2205038"/>
            <a:ext cx="7772400" cy="1368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algn="ctr"/>
            <a:r>
              <a:rPr lang="ru-RU" sz="7200" b="1" i="1" smtClean="0">
                <a:solidFill>
                  <a:srgbClr val="CC0000"/>
                </a:solidFill>
                <a:latin typeface="Bradley Hand ITC" pitchFamily="66" charset="0"/>
              </a:rPr>
              <a:t>Давление газа</a:t>
            </a:r>
          </a:p>
          <a:p>
            <a:pPr marR="0" algn="ctr"/>
            <a:endParaRPr lang="ru-RU" smtClean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55650" y="4076700"/>
            <a:ext cx="7777163" cy="2520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/>
              <a:t>Какова причина давления газа;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/>
              <a:t>От чего  зависит величина давления газа;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/>
              <a:t>Где применяют сжатые газы?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0000CC"/>
                </a:solidFill>
                <a:latin typeface="Comic Sans MS" pitchFamily="66" charset="0"/>
              </a:rPr>
              <a:t>Газы занимают весь предоставленный объем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650" y="5013325"/>
            <a:ext cx="7632700" cy="1511300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CC0000"/>
                </a:solidFill>
                <a:latin typeface="Monotype Corsiva" pitchFamily="66" charset="0"/>
              </a:rPr>
              <a:t>Газ оказывает давление на стенки, </a:t>
            </a:r>
          </a:p>
          <a:p>
            <a:pPr algn="ctr"/>
            <a:r>
              <a:rPr lang="ru-RU" sz="3200" b="1" i="1" smtClean="0">
                <a:solidFill>
                  <a:srgbClr val="CC0000"/>
                </a:solidFill>
                <a:latin typeface="Monotype Corsiva" pitchFamily="66" charset="0"/>
              </a:rPr>
              <a:t>дно и крышку баллона, камеры, мяча</a:t>
            </a:r>
          </a:p>
          <a:p>
            <a:pPr algn="ctr"/>
            <a:r>
              <a:rPr lang="ru-RU" sz="3200" b="1" i="1" smtClean="0">
                <a:solidFill>
                  <a:srgbClr val="CC0000"/>
                </a:solidFill>
                <a:latin typeface="Monotype Corsiva" pitchFamily="66" charset="0"/>
              </a:rPr>
              <a:t>или другого сосуда, в котором находится</a:t>
            </a:r>
            <a:endParaRPr lang="ru-RU" sz="3200" smtClean="0">
              <a:latin typeface="Monotype Corsiva" pitchFamily="66" charset="0"/>
            </a:endParaRPr>
          </a:p>
        </p:txBody>
      </p:sp>
      <p:pic>
        <p:nvPicPr>
          <p:cNvPr id="8" name="Picture 4" descr="Translational_motion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49338" y="2163763"/>
            <a:ext cx="2857500" cy="2505075"/>
          </a:xfrm>
          <a:ln>
            <a:prstDash val="solid"/>
          </a:ln>
        </p:spPr>
      </p:pic>
      <p:pic>
        <p:nvPicPr>
          <p:cNvPr id="9" name="Picture 6" descr="014_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1900238"/>
            <a:ext cx="2530475" cy="1897062"/>
          </a:xfrm>
          <a:ln>
            <a:prstDash val="solid"/>
          </a:ln>
        </p:spPr>
      </p:pic>
      <p:pic>
        <p:nvPicPr>
          <p:cNvPr id="10" name="Picture 7" descr="Ball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7563"/>
            <a:ext cx="13731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Какова же причина этого давления?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00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209675"/>
            <a:ext cx="6624638" cy="5419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slide0013_image108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333375"/>
            <a:ext cx="4975225" cy="4464050"/>
          </a:xfrm>
          <a:ln>
            <a:prstDash val="solid"/>
          </a:ln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50825" y="476250"/>
            <a:ext cx="4826000" cy="4824413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i="1" dirty="0" smtClean="0">
                <a:solidFill>
                  <a:srgbClr val="CC0000"/>
                </a:solidFill>
                <a:latin typeface="Bradley Hand ITC" pitchFamily="66" charset="0"/>
              </a:rPr>
              <a:t>   </a:t>
            </a:r>
            <a:r>
              <a:rPr lang="ru-RU" sz="5400" b="1" i="1" dirty="0" smtClean="0">
                <a:solidFill>
                  <a:srgbClr val="CC0000"/>
                </a:solidFill>
                <a:latin typeface="Bradley Hand ITC" pitchFamily="66" charset="0"/>
              </a:rPr>
              <a:t>Причина давления газа на стенки сосуда (или на помещенное в газ тело) – удары молекул газа</a:t>
            </a:r>
            <a:endParaRPr lang="ru-RU" sz="5400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979613" y="4581525"/>
            <a:ext cx="6192837" cy="15113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/>
            <a:endParaRPr lang="en-US" b="1">
              <a:solidFill>
                <a:srgbClr val="000000"/>
              </a:solidFill>
              <a:cs typeface="Arial" charset="0"/>
            </a:endParaRPr>
          </a:p>
          <a:p>
            <a:pPr algn="r"/>
            <a:r>
              <a:rPr lang="ru-RU" b="1">
                <a:solidFill>
                  <a:srgbClr val="000000"/>
                </a:solidFill>
                <a:cs typeface="Arial" charset="0"/>
              </a:rPr>
              <a:t>ВЫВОД:   </a:t>
            </a:r>
            <a:r>
              <a:rPr lang="ru-RU" sz="2400" b="1" i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Давление  газа  создаётся ударами          хаотично движущихся молекул.</a:t>
            </a:r>
            <a:endParaRPr lang="ru-RU" sz="2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6211888"/>
            <a:ext cx="8675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latin typeface="Lucida Sans Unicode" pitchFamily="34" charset="0"/>
                <a:hlinkClick r:id="rId3"/>
              </a:rPr>
              <a:t>http://imc.rkc-74.ru/dlrstore/6/6f4ad3e3-13c2-4689-9ae9-be04228a0f73/011.swf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8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41568" cy="1196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3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Демонстрация опытов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7_169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387475"/>
            <a:ext cx="6191250" cy="5065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568952" cy="194439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0000CC"/>
                </a:solidFill>
                <a:latin typeface="Bradley Hand ITC" pitchFamily="66" charset="0"/>
              </a:rPr>
              <a:t>Газ давит на стенки сосуда по всем направлениям одинаково!</a:t>
            </a:r>
            <a:br>
              <a:rPr lang="ru-RU" sz="4000" i="1" dirty="0" smtClean="0">
                <a:solidFill>
                  <a:srgbClr val="0000CC"/>
                </a:solidFill>
                <a:latin typeface="Bradley Hand ITC" pitchFamily="66" charset="0"/>
              </a:rPr>
            </a:br>
            <a:endParaRPr lang="ru-RU" dirty="0"/>
          </a:p>
        </p:txBody>
      </p:sp>
      <p:pic>
        <p:nvPicPr>
          <p:cNvPr id="5" name="Picture 4" descr="05d-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654175"/>
            <a:ext cx="4392613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</TotalTime>
  <Words>208</Words>
  <Application>Microsoft Office PowerPoint</Application>
  <PresentationFormat>Экран (4:3)</PresentationFormat>
  <Paragraphs>64</Paragraphs>
  <Slides>21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40" baseType="lpstr">
      <vt:lpstr>Lucida Sans Unicode</vt:lpstr>
      <vt:lpstr>Arial</vt:lpstr>
      <vt:lpstr>Wingdings 3</vt:lpstr>
      <vt:lpstr>Verdana</vt:lpstr>
      <vt:lpstr>Wingdings 2</vt:lpstr>
      <vt:lpstr>Calibri</vt:lpstr>
      <vt:lpstr>Bradley Hand ITC</vt:lpstr>
      <vt:lpstr>Wingdings</vt:lpstr>
      <vt:lpstr>Monotype Corsiva</vt:lpstr>
      <vt:lpstr>Times New Roman</vt:lpstr>
      <vt:lpstr>Consolas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Давление газа. Закон Паскаля.</dc:title>
  <dc:creator>Авьшн</dc:creator>
  <cp:lastModifiedBy>Лилия</cp:lastModifiedBy>
  <cp:revision>37</cp:revision>
  <dcterms:created xsi:type="dcterms:W3CDTF">2011-04-17T08:24:40Z</dcterms:created>
  <dcterms:modified xsi:type="dcterms:W3CDTF">2013-12-22T19:59:33Z</dcterms:modified>
</cp:coreProperties>
</file>