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sldIdLst>
    <p:sldId id="262" r:id="rId2"/>
    <p:sldId id="263" r:id="rId3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CC"/>
    <a:srgbClr val="C0C0C0"/>
    <a:srgbClr val="FF66CC"/>
    <a:srgbClr val="CCFFCC"/>
    <a:srgbClr val="EAEAEA"/>
    <a:srgbClr val="FFFF66"/>
    <a:srgbClr val="FFFF99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738" y="-972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3" d="100"/>
          <a:sy n="43" d="100"/>
        </p:scale>
        <p:origin x="-1422" y="-9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614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C727148-809F-468D-A674-B4CE0E0EBAD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8316FD-618E-409A-9F96-FDF95DCC8FBF}" type="slidenum">
              <a:rPr lang="ru-RU"/>
              <a:pPr/>
              <a:t>1</a:t>
            </a:fld>
            <a:endParaRPr lang="ru-RU"/>
          </a:p>
        </p:txBody>
      </p:sp>
      <p:sp>
        <p:nvSpPr>
          <p:cNvPr id="8499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CFEB88-ED13-4D5E-A4A4-A6F506DC9F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3956D2-29D8-408B-A963-B611F317E1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8386F-0DB7-401C-816C-34F5AABE0E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491D4-E64F-4805-8E53-D32EE353AB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B36BA2-574C-426C-B36A-D5379FCA3A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94337-C3B6-4F13-AA41-41501F74BE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120B25-4380-4B64-9040-D0B9A9058B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876BD4-A020-4065-B5CD-E27F9C9FE4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B12C7-D501-4A9C-BFFD-4238C6E034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2B49FB-5620-4C17-AEB5-871FD5CD86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97969F-F7C9-41A3-8743-A47EC6B0F2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8D68A1-E2F5-4DE0-BEAE-B0AA97B5BC4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__________Microsoft_Office_Excel2.xls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gif"/><Relationship Id="rId9" Type="http://schemas.openxmlformats.org/officeDocument/2006/relationships/image" Target="../media/image6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82" name="Rectangle 2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84045" name="Rectangle 77"/>
          <p:cNvSpPr>
            <a:spLocks noChangeArrowheads="1"/>
          </p:cNvSpPr>
          <p:nvPr/>
        </p:nvSpPr>
        <p:spPr bwMode="auto">
          <a:xfrm>
            <a:off x="0" y="633413"/>
            <a:ext cx="9144000" cy="6224587"/>
          </a:xfrm>
          <a:prstGeom prst="rect">
            <a:avLst/>
          </a:prstGeom>
          <a:solidFill>
            <a:srgbClr val="FFFF00"/>
          </a:solidFill>
          <a:ln w="3175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4181" name="Text Box 213"/>
          <p:cNvSpPr txBox="1">
            <a:spLocks noChangeArrowheads="1"/>
          </p:cNvSpPr>
          <p:nvPr/>
        </p:nvSpPr>
        <p:spPr bwMode="auto">
          <a:xfrm>
            <a:off x="0" y="0"/>
            <a:ext cx="91090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ru-RU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ФОРМЫ  ПРЕДСТАВЛЕНИЯ  ИНФОРМАЦИИ</a:t>
            </a:r>
          </a:p>
        </p:txBody>
      </p:sp>
      <p:sp>
        <p:nvSpPr>
          <p:cNvPr id="84183" name="Line 215"/>
          <p:cNvSpPr>
            <a:spLocks noChangeShapeType="1"/>
          </p:cNvSpPr>
          <p:nvPr/>
        </p:nvSpPr>
        <p:spPr bwMode="auto">
          <a:xfrm>
            <a:off x="323850" y="619125"/>
            <a:ext cx="0" cy="5330825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4186" name="Line 218"/>
          <p:cNvSpPr>
            <a:spLocks noChangeShapeType="1"/>
          </p:cNvSpPr>
          <p:nvPr/>
        </p:nvSpPr>
        <p:spPr bwMode="auto">
          <a:xfrm>
            <a:off x="3635375" y="908050"/>
            <a:ext cx="273685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4187" name="Line 219"/>
          <p:cNvSpPr>
            <a:spLocks noChangeShapeType="1"/>
          </p:cNvSpPr>
          <p:nvPr/>
        </p:nvSpPr>
        <p:spPr bwMode="auto">
          <a:xfrm>
            <a:off x="3635375" y="1700213"/>
            <a:ext cx="273685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4153" name="Rectangle 185"/>
          <p:cNvSpPr>
            <a:spLocks noChangeArrowheads="1"/>
          </p:cNvSpPr>
          <p:nvPr/>
        </p:nvSpPr>
        <p:spPr bwMode="auto">
          <a:xfrm>
            <a:off x="6372225" y="1412875"/>
            <a:ext cx="2447925" cy="4460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 dirty="0">
                <a:solidFill>
                  <a:schemeClr val="hlink"/>
                </a:solidFill>
                <a:latin typeface="+mn-lt"/>
              </a:rPr>
              <a:t>Формальные  ЯЗЫКИ</a:t>
            </a:r>
            <a:r>
              <a:rPr lang="ru-RU" sz="1600" b="1" dirty="0">
                <a:latin typeface="+mn-lt"/>
              </a:rPr>
              <a:t> </a:t>
            </a:r>
          </a:p>
        </p:txBody>
      </p:sp>
      <p:sp>
        <p:nvSpPr>
          <p:cNvPr id="84184" name="Rectangle 216"/>
          <p:cNvSpPr>
            <a:spLocks noChangeArrowheads="1"/>
          </p:cNvSpPr>
          <p:nvPr/>
        </p:nvSpPr>
        <p:spPr bwMode="auto">
          <a:xfrm>
            <a:off x="4284663" y="765175"/>
            <a:ext cx="792162" cy="7207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sym typeface="Webdings" pitchFamily="18" charset="2"/>
              </a:rPr>
              <a:t></a:t>
            </a:r>
          </a:p>
        </p:txBody>
      </p:sp>
      <p:sp>
        <p:nvSpPr>
          <p:cNvPr id="84188" name="Line 220"/>
          <p:cNvSpPr>
            <a:spLocks noChangeShapeType="1"/>
          </p:cNvSpPr>
          <p:nvPr/>
        </p:nvSpPr>
        <p:spPr bwMode="auto">
          <a:xfrm>
            <a:off x="323850" y="1341438"/>
            <a:ext cx="576263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4140" name="Rectangle 172"/>
          <p:cNvSpPr>
            <a:spLocks noChangeArrowheads="1"/>
          </p:cNvSpPr>
          <p:nvPr/>
        </p:nvSpPr>
        <p:spPr bwMode="auto">
          <a:xfrm>
            <a:off x="711200" y="836613"/>
            <a:ext cx="3355975" cy="1008062"/>
          </a:xfrm>
          <a:prstGeom prst="rect">
            <a:avLst/>
          </a:prstGeom>
          <a:solidFill>
            <a:srgbClr val="FFFF99"/>
          </a:solidFill>
          <a:ln w="57150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 dirty="0">
                <a:solidFill>
                  <a:schemeClr val="hlink"/>
                </a:solidFill>
                <a:latin typeface="+mn-lt"/>
              </a:rPr>
              <a:t>ЯЗЫК </a:t>
            </a:r>
            <a:r>
              <a:rPr lang="ru-RU" sz="1600" dirty="0">
                <a:latin typeface="+mn-lt"/>
              </a:rPr>
              <a:t>– это  знаковый  способ</a:t>
            </a:r>
          </a:p>
          <a:p>
            <a:pPr algn="ctr"/>
            <a:r>
              <a:rPr lang="ru-RU" sz="1600" dirty="0">
                <a:latin typeface="+mn-lt"/>
              </a:rPr>
              <a:t>представления   информации </a:t>
            </a:r>
          </a:p>
        </p:txBody>
      </p:sp>
      <p:sp>
        <p:nvSpPr>
          <p:cNvPr id="84189" name="Line 221"/>
          <p:cNvSpPr>
            <a:spLocks noChangeShapeType="1"/>
          </p:cNvSpPr>
          <p:nvPr/>
        </p:nvSpPr>
        <p:spPr bwMode="auto">
          <a:xfrm flipV="1">
            <a:off x="5795963" y="1196975"/>
            <a:ext cx="576262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4152" name="Rectangle 184"/>
          <p:cNvSpPr>
            <a:spLocks noChangeArrowheads="1"/>
          </p:cNvSpPr>
          <p:nvPr/>
        </p:nvSpPr>
        <p:spPr bwMode="auto">
          <a:xfrm>
            <a:off x="6372225" y="765175"/>
            <a:ext cx="2447925" cy="5159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 dirty="0">
                <a:solidFill>
                  <a:schemeClr val="hlink"/>
                </a:solidFill>
                <a:latin typeface="+mn-lt"/>
              </a:rPr>
              <a:t>Естественные  ЯЗЫКИ</a:t>
            </a:r>
            <a:r>
              <a:rPr lang="ru-RU" sz="1600" b="1" dirty="0">
                <a:latin typeface="+mn-lt"/>
              </a:rPr>
              <a:t> </a:t>
            </a:r>
          </a:p>
        </p:txBody>
      </p:sp>
      <p:sp>
        <p:nvSpPr>
          <p:cNvPr id="84185" name="Rectangle 217"/>
          <p:cNvSpPr>
            <a:spLocks noChangeArrowheads="1"/>
          </p:cNvSpPr>
          <p:nvPr/>
        </p:nvSpPr>
        <p:spPr bwMode="auto">
          <a:xfrm>
            <a:off x="5219700" y="1052513"/>
            <a:ext cx="792163" cy="7921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000">
                <a:sym typeface="Wingdings" pitchFamily="2" charset="2"/>
              </a:rPr>
              <a:t></a:t>
            </a:r>
          </a:p>
        </p:txBody>
      </p:sp>
      <p:sp>
        <p:nvSpPr>
          <p:cNvPr id="84191" name="Line 223"/>
          <p:cNvSpPr>
            <a:spLocks noChangeShapeType="1"/>
          </p:cNvSpPr>
          <p:nvPr/>
        </p:nvSpPr>
        <p:spPr bwMode="auto">
          <a:xfrm>
            <a:off x="323850" y="2708275"/>
            <a:ext cx="576263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4193" name="Line 225"/>
          <p:cNvSpPr>
            <a:spLocks noChangeShapeType="1"/>
          </p:cNvSpPr>
          <p:nvPr/>
        </p:nvSpPr>
        <p:spPr bwMode="auto">
          <a:xfrm>
            <a:off x="323850" y="5949950"/>
            <a:ext cx="2663825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4192" name="Rectangle 224"/>
          <p:cNvSpPr>
            <a:spLocks noChangeArrowheads="1"/>
          </p:cNvSpPr>
          <p:nvPr/>
        </p:nvSpPr>
        <p:spPr bwMode="auto">
          <a:xfrm>
            <a:off x="539750" y="5662613"/>
            <a:ext cx="2160588" cy="790575"/>
          </a:xfrm>
          <a:prstGeom prst="rect">
            <a:avLst/>
          </a:prstGeom>
          <a:solidFill>
            <a:srgbClr val="FFFF99"/>
          </a:solidFill>
          <a:ln w="57150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ru-RU" sz="2000" b="1" dirty="0">
                <a:solidFill>
                  <a:schemeClr val="hlink"/>
                </a:solidFill>
                <a:latin typeface="+mn-lt"/>
              </a:rPr>
              <a:t>Мимика и жесты</a:t>
            </a:r>
            <a:endParaRPr lang="ru-RU" sz="2000" dirty="0">
              <a:latin typeface="+mn-lt"/>
            </a:endParaRPr>
          </a:p>
        </p:txBody>
      </p:sp>
      <p:sp>
        <p:nvSpPr>
          <p:cNvPr id="84258" name="Line 290"/>
          <p:cNvSpPr>
            <a:spLocks noChangeShapeType="1"/>
          </p:cNvSpPr>
          <p:nvPr/>
        </p:nvSpPr>
        <p:spPr bwMode="auto">
          <a:xfrm>
            <a:off x="3995738" y="2708275"/>
            <a:ext cx="1008062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84255" name="Picture 287" descr="017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2205038"/>
            <a:ext cx="1079500" cy="1008062"/>
          </a:xfrm>
          <a:prstGeom prst="rect">
            <a:avLst/>
          </a:prstGeom>
          <a:noFill/>
        </p:spPr>
      </p:pic>
      <p:sp>
        <p:nvSpPr>
          <p:cNvPr id="84259" name="Line 291"/>
          <p:cNvSpPr>
            <a:spLocks noChangeShapeType="1"/>
          </p:cNvSpPr>
          <p:nvPr/>
        </p:nvSpPr>
        <p:spPr bwMode="auto">
          <a:xfrm>
            <a:off x="1692275" y="2997200"/>
            <a:ext cx="0" cy="936625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84254" name="Picture 286" descr="Закат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2625" y="3636963"/>
            <a:ext cx="2089150" cy="1520825"/>
          </a:xfrm>
          <a:prstGeom prst="rect">
            <a:avLst/>
          </a:prstGeom>
          <a:noFill/>
        </p:spPr>
      </p:pic>
      <p:sp>
        <p:nvSpPr>
          <p:cNvPr id="84260" name="Line 292"/>
          <p:cNvSpPr>
            <a:spLocks noChangeShapeType="1"/>
          </p:cNvSpPr>
          <p:nvPr/>
        </p:nvSpPr>
        <p:spPr bwMode="auto">
          <a:xfrm>
            <a:off x="3419475" y="2997200"/>
            <a:ext cx="0" cy="936625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84216" name="Picture 248" descr="2"/>
          <p:cNvPicPr>
            <a:picLocks noChangeAspect="1" noChangeArrowheads="1"/>
          </p:cNvPicPr>
          <p:nvPr/>
        </p:nvPicPr>
        <p:blipFill>
          <a:blip r:embed="rId6" cstate="print">
            <a:lum contrast="36000"/>
          </a:blip>
          <a:srcRect l="7726" t="10048" b="1381"/>
          <a:stretch>
            <a:fillRect/>
          </a:stretch>
        </p:blipFill>
        <p:spPr bwMode="auto">
          <a:xfrm>
            <a:off x="2916238" y="3690938"/>
            <a:ext cx="2014537" cy="146685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84261" name="Line 293"/>
          <p:cNvSpPr>
            <a:spLocks noChangeShapeType="1"/>
          </p:cNvSpPr>
          <p:nvPr/>
        </p:nvSpPr>
        <p:spPr bwMode="auto">
          <a:xfrm>
            <a:off x="3995738" y="3213100"/>
            <a:ext cx="1368425" cy="43180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84266" name="Group 298"/>
          <p:cNvGrpSpPr>
            <a:grpSpLocks/>
          </p:cNvGrpSpPr>
          <p:nvPr/>
        </p:nvGrpSpPr>
        <p:grpSpPr bwMode="auto">
          <a:xfrm>
            <a:off x="5148263" y="3573463"/>
            <a:ext cx="2295525" cy="1800225"/>
            <a:chOff x="3243" y="2205"/>
            <a:chExt cx="1446" cy="1134"/>
          </a:xfrm>
        </p:grpSpPr>
        <p:sp>
          <p:nvSpPr>
            <p:cNvPr id="84196" name="Rectangle 228"/>
            <p:cNvSpPr>
              <a:spLocks noChangeArrowheads="1"/>
            </p:cNvSpPr>
            <p:nvPr/>
          </p:nvSpPr>
          <p:spPr bwMode="auto">
            <a:xfrm>
              <a:off x="3243" y="2205"/>
              <a:ext cx="1446" cy="113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84208" name="Object 240"/>
            <p:cNvGraphicFramePr>
              <a:graphicFrameLocks noChangeAspect="1"/>
            </p:cNvGraphicFramePr>
            <p:nvPr/>
          </p:nvGraphicFramePr>
          <p:xfrm>
            <a:off x="3315" y="2625"/>
            <a:ext cx="1297" cy="629"/>
          </p:xfrm>
          <a:graphic>
            <a:graphicData uri="http://schemas.openxmlformats.org/presentationml/2006/ole">
              <p:oleObj spid="_x0000_s84208" name="Диаграмма" r:id="rId7" imgW="4667402" imgH="2543251" progId="Excel.Chart.8">
                <p:embed/>
              </p:oleObj>
            </a:graphicData>
          </a:graphic>
        </p:graphicFrame>
        <p:graphicFrame>
          <p:nvGraphicFramePr>
            <p:cNvPr id="84209" name="Object 241"/>
            <p:cNvGraphicFramePr>
              <a:graphicFrameLocks noChangeAspect="1"/>
            </p:cNvGraphicFramePr>
            <p:nvPr/>
          </p:nvGraphicFramePr>
          <p:xfrm>
            <a:off x="3982" y="2266"/>
            <a:ext cx="630" cy="342"/>
          </p:xfrm>
          <a:graphic>
            <a:graphicData uri="http://schemas.openxmlformats.org/presentationml/2006/ole">
              <p:oleObj spid="_x0000_s84209" name="Диаграмма" r:id="rId8" imgW="4667402" imgH="2543251" progId="Excel.Chart.8">
                <p:embed/>
              </p:oleObj>
            </a:graphicData>
          </a:graphic>
        </p:graphicFrame>
        <p:sp>
          <p:nvSpPr>
            <p:cNvPr id="84211" name="Freeform 243"/>
            <p:cNvSpPr>
              <a:spLocks/>
            </p:cNvSpPr>
            <p:nvPr/>
          </p:nvSpPr>
          <p:spPr bwMode="auto">
            <a:xfrm>
              <a:off x="3600" y="2285"/>
              <a:ext cx="238" cy="268"/>
            </a:xfrm>
            <a:custGeom>
              <a:avLst/>
              <a:gdLst/>
              <a:ahLst/>
              <a:cxnLst>
                <a:cxn ang="0">
                  <a:pos x="94" y="59"/>
                </a:cxn>
                <a:cxn ang="0">
                  <a:pos x="0" y="0"/>
                </a:cxn>
                <a:cxn ang="0">
                  <a:pos x="0" y="104"/>
                </a:cxn>
                <a:cxn ang="0">
                  <a:pos x="94" y="59"/>
                </a:cxn>
              </a:cxnLst>
              <a:rect l="0" t="0" r="r" b="b"/>
              <a:pathLst>
                <a:path w="94" h="104">
                  <a:moveTo>
                    <a:pt x="94" y="59"/>
                  </a:moveTo>
                  <a:cubicBezTo>
                    <a:pt x="77" y="23"/>
                    <a:pt x="40" y="0"/>
                    <a:pt x="0" y="0"/>
                  </a:cubicBezTo>
                  <a:lnTo>
                    <a:pt x="0" y="104"/>
                  </a:lnTo>
                  <a:lnTo>
                    <a:pt x="94" y="5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212" name="Freeform 244"/>
            <p:cNvSpPr>
              <a:spLocks/>
            </p:cNvSpPr>
            <p:nvPr/>
          </p:nvSpPr>
          <p:spPr bwMode="auto">
            <a:xfrm>
              <a:off x="3600" y="2437"/>
              <a:ext cx="263" cy="211"/>
            </a:xfrm>
            <a:custGeom>
              <a:avLst/>
              <a:gdLst/>
              <a:ahLst/>
              <a:cxnLst>
                <a:cxn ang="0">
                  <a:pos x="97" y="82"/>
                </a:cxn>
                <a:cxn ang="0">
                  <a:pos x="104" y="45"/>
                </a:cxn>
                <a:cxn ang="0">
                  <a:pos x="94" y="0"/>
                </a:cxn>
                <a:cxn ang="0">
                  <a:pos x="0" y="45"/>
                </a:cxn>
                <a:cxn ang="0">
                  <a:pos x="97" y="82"/>
                </a:cxn>
              </a:cxnLst>
              <a:rect l="0" t="0" r="r" b="b"/>
              <a:pathLst>
                <a:path w="104" h="82">
                  <a:moveTo>
                    <a:pt x="97" y="82"/>
                  </a:moveTo>
                  <a:cubicBezTo>
                    <a:pt x="101" y="70"/>
                    <a:pt x="104" y="57"/>
                    <a:pt x="104" y="45"/>
                  </a:cubicBezTo>
                  <a:cubicBezTo>
                    <a:pt x="104" y="29"/>
                    <a:pt x="100" y="14"/>
                    <a:pt x="94" y="0"/>
                  </a:cubicBezTo>
                  <a:lnTo>
                    <a:pt x="0" y="45"/>
                  </a:lnTo>
                  <a:lnTo>
                    <a:pt x="97" y="8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213" name="Freeform 245"/>
            <p:cNvSpPr>
              <a:spLocks/>
            </p:cNvSpPr>
            <p:nvPr/>
          </p:nvSpPr>
          <p:spPr bwMode="auto">
            <a:xfrm>
              <a:off x="3587" y="2553"/>
              <a:ext cx="259" cy="265"/>
            </a:xfrm>
            <a:custGeom>
              <a:avLst/>
              <a:gdLst/>
              <a:ahLst/>
              <a:cxnLst>
                <a:cxn ang="0">
                  <a:pos x="0" y="103"/>
                </a:cxn>
                <a:cxn ang="0">
                  <a:pos x="5" y="103"/>
                </a:cxn>
                <a:cxn ang="0">
                  <a:pos x="102" y="37"/>
                </a:cxn>
                <a:cxn ang="0">
                  <a:pos x="5" y="0"/>
                </a:cxn>
                <a:cxn ang="0">
                  <a:pos x="0" y="103"/>
                </a:cxn>
              </a:cxnLst>
              <a:rect l="0" t="0" r="r" b="b"/>
              <a:pathLst>
                <a:path w="102" h="103">
                  <a:moveTo>
                    <a:pt x="0" y="103"/>
                  </a:moveTo>
                  <a:cubicBezTo>
                    <a:pt x="1" y="103"/>
                    <a:pt x="3" y="103"/>
                    <a:pt x="5" y="103"/>
                  </a:cubicBezTo>
                  <a:cubicBezTo>
                    <a:pt x="48" y="103"/>
                    <a:pt x="86" y="77"/>
                    <a:pt x="102" y="37"/>
                  </a:cubicBezTo>
                  <a:lnTo>
                    <a:pt x="5" y="0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214" name="Freeform 246"/>
            <p:cNvSpPr>
              <a:spLocks/>
            </p:cNvSpPr>
            <p:nvPr/>
          </p:nvSpPr>
          <p:spPr bwMode="auto">
            <a:xfrm>
              <a:off x="3333" y="2316"/>
              <a:ext cx="267" cy="502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1" y="91"/>
                </a:cxn>
                <a:cxn ang="0">
                  <a:pos x="100" y="195"/>
                </a:cxn>
                <a:cxn ang="0">
                  <a:pos x="105" y="92"/>
                </a:cxn>
                <a:cxn ang="0">
                  <a:pos x="54" y="0"/>
                </a:cxn>
              </a:cxnLst>
              <a:rect l="0" t="0" r="r" b="b"/>
              <a:pathLst>
                <a:path w="105" h="195">
                  <a:moveTo>
                    <a:pt x="54" y="0"/>
                  </a:moveTo>
                  <a:cubicBezTo>
                    <a:pt x="21" y="19"/>
                    <a:pt x="1" y="54"/>
                    <a:pt x="1" y="91"/>
                  </a:cubicBezTo>
                  <a:cubicBezTo>
                    <a:pt x="0" y="147"/>
                    <a:pt x="44" y="193"/>
                    <a:pt x="100" y="195"/>
                  </a:cubicBezTo>
                  <a:lnTo>
                    <a:pt x="105" y="9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215" name="Freeform 247"/>
            <p:cNvSpPr>
              <a:spLocks/>
            </p:cNvSpPr>
            <p:nvPr/>
          </p:nvSpPr>
          <p:spPr bwMode="auto">
            <a:xfrm>
              <a:off x="3470" y="2285"/>
              <a:ext cx="130" cy="268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0" y="12"/>
                </a:cxn>
                <a:cxn ang="0">
                  <a:pos x="51" y="104"/>
                </a:cxn>
                <a:cxn ang="0">
                  <a:pos x="50" y="0"/>
                </a:cxn>
              </a:cxnLst>
              <a:rect l="0" t="0" r="r" b="b"/>
              <a:pathLst>
                <a:path w="51" h="104">
                  <a:moveTo>
                    <a:pt x="50" y="0"/>
                  </a:moveTo>
                  <a:cubicBezTo>
                    <a:pt x="33" y="0"/>
                    <a:pt x="16" y="4"/>
                    <a:pt x="0" y="12"/>
                  </a:cubicBezTo>
                  <a:lnTo>
                    <a:pt x="51" y="104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4190" name="Rectangle 222"/>
          <p:cNvSpPr>
            <a:spLocks noChangeArrowheads="1"/>
          </p:cNvSpPr>
          <p:nvPr/>
        </p:nvSpPr>
        <p:spPr bwMode="auto">
          <a:xfrm>
            <a:off x="684213" y="2205038"/>
            <a:ext cx="3355975" cy="1008062"/>
          </a:xfrm>
          <a:prstGeom prst="rect">
            <a:avLst/>
          </a:prstGeom>
          <a:solidFill>
            <a:srgbClr val="FFFF99"/>
          </a:solidFill>
          <a:ln w="57150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ru-RU" sz="2000" b="1" dirty="0">
                <a:solidFill>
                  <a:schemeClr val="hlink"/>
                </a:solidFill>
                <a:latin typeface="+mn-lt"/>
              </a:rPr>
              <a:t>Графическая  форма</a:t>
            </a:r>
          </a:p>
          <a:p>
            <a:pPr algn="ctr">
              <a:lnSpc>
                <a:spcPct val="90000"/>
              </a:lnSpc>
            </a:pPr>
            <a:r>
              <a:rPr lang="ru-RU" sz="2000" b="1" dirty="0">
                <a:solidFill>
                  <a:schemeClr val="hlink"/>
                </a:solidFill>
                <a:latin typeface="+mn-lt"/>
              </a:rPr>
              <a:t>представления </a:t>
            </a:r>
          </a:p>
          <a:p>
            <a:pPr algn="ctr">
              <a:lnSpc>
                <a:spcPct val="90000"/>
              </a:lnSpc>
            </a:pPr>
            <a:r>
              <a:rPr lang="ru-RU" sz="2000" b="1" dirty="0">
                <a:solidFill>
                  <a:schemeClr val="hlink"/>
                </a:solidFill>
                <a:latin typeface="+mn-lt"/>
              </a:rPr>
              <a:t>информации</a:t>
            </a:r>
            <a:endParaRPr lang="ru-RU" sz="2000" dirty="0">
              <a:latin typeface="+mn-lt"/>
            </a:endParaRPr>
          </a:p>
        </p:txBody>
      </p:sp>
      <p:pic>
        <p:nvPicPr>
          <p:cNvPr id="84253" name="Picture 285" descr="COMPUTER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372225" y="2060575"/>
            <a:ext cx="2447925" cy="2100263"/>
          </a:xfrm>
          <a:prstGeom prst="rect">
            <a:avLst/>
          </a:prstGeom>
          <a:noFill/>
        </p:spPr>
      </p:pic>
      <p:sp>
        <p:nvSpPr>
          <p:cNvPr id="84265" name="Text Box 297"/>
          <p:cNvSpPr txBox="1">
            <a:spLocks noChangeArrowheads="1"/>
          </p:cNvSpPr>
          <p:nvPr/>
        </p:nvSpPr>
        <p:spPr bwMode="auto">
          <a:xfrm>
            <a:off x="2916238" y="5518150"/>
            <a:ext cx="4559300" cy="1006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>
                <a:sym typeface="Wingdings" pitchFamily="2" charset="2"/>
              </a:rPr>
              <a:t>        </a:t>
            </a:r>
            <a:r>
              <a:rPr lang="ru-RU" sz="6000">
                <a:sym typeface="Webdings" pitchFamily="18" charset="2"/>
              </a:rPr>
              <a:t></a:t>
            </a:r>
            <a:endParaRPr lang="ru-RU" sz="6000">
              <a:sym typeface="Wingdings" pitchFamily="2" charset="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80" name="Rectangle 3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550" name="Rectangle 6"/>
          <p:cNvSpPr>
            <a:spLocks noChangeArrowheads="1"/>
          </p:cNvSpPr>
          <p:nvPr/>
        </p:nvSpPr>
        <p:spPr bwMode="auto">
          <a:xfrm>
            <a:off x="0" y="549275"/>
            <a:ext cx="9144000" cy="59039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551" name="AutoShape 7"/>
          <p:cNvSpPr>
            <a:spLocks noChangeArrowheads="1"/>
          </p:cNvSpPr>
          <p:nvPr/>
        </p:nvSpPr>
        <p:spPr bwMode="auto">
          <a:xfrm>
            <a:off x="287338" y="758825"/>
            <a:ext cx="8605837" cy="9223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tIns="118800"/>
          <a:lstStyle/>
          <a:p>
            <a:pPr algn="ctr" eaLnBrk="1" hangingPunct="1"/>
            <a:r>
              <a:rPr lang="ru-RU" sz="1800" b="1">
                <a:solidFill>
                  <a:srgbClr val="FF3300"/>
                </a:solidFill>
                <a:latin typeface="Arial" charset="0"/>
              </a:rPr>
              <a:t>ЯЗЫК</a:t>
            </a:r>
            <a:r>
              <a:rPr lang="ru-RU" sz="1800">
                <a:latin typeface="Arial" charset="0"/>
              </a:rPr>
              <a:t> – это знаковый  способ  представления  информации. Общение  на  языках  - это  процесс  передачи  информации  в  знаковой  форме.</a:t>
            </a:r>
          </a:p>
        </p:txBody>
      </p:sp>
      <p:sp>
        <p:nvSpPr>
          <p:cNvPr id="108552" name="Rectangle 8"/>
          <p:cNvSpPr>
            <a:spLocks noChangeArrowheads="1"/>
          </p:cNvSpPr>
          <p:nvPr/>
        </p:nvSpPr>
        <p:spPr bwMode="auto">
          <a:xfrm>
            <a:off x="323850" y="1933575"/>
            <a:ext cx="2735263" cy="588963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1800" b="1">
                <a:solidFill>
                  <a:srgbClr val="FF3300"/>
                </a:solidFill>
                <a:latin typeface="Arial" charset="0"/>
              </a:rPr>
              <a:t>ЕСТЕСТВЕННЫЕ</a:t>
            </a:r>
          </a:p>
        </p:txBody>
      </p:sp>
      <p:sp>
        <p:nvSpPr>
          <p:cNvPr id="108553" name="Rectangle 9"/>
          <p:cNvSpPr>
            <a:spLocks noChangeArrowheads="1"/>
          </p:cNvSpPr>
          <p:nvPr/>
        </p:nvSpPr>
        <p:spPr bwMode="auto">
          <a:xfrm>
            <a:off x="6480175" y="1933575"/>
            <a:ext cx="2413000" cy="58896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1800" b="1">
                <a:solidFill>
                  <a:srgbClr val="FF3300"/>
                </a:solidFill>
                <a:latin typeface="Arial" charset="0"/>
              </a:rPr>
              <a:t>ФОРМАЛЬНЫЕ</a:t>
            </a:r>
          </a:p>
        </p:txBody>
      </p:sp>
      <p:sp>
        <p:nvSpPr>
          <p:cNvPr id="108554" name="WordArt 10"/>
          <p:cNvSpPr>
            <a:spLocks noChangeArrowheads="1" noChangeShapeType="1" noTextEdit="1"/>
          </p:cNvSpPr>
          <p:nvPr/>
        </p:nvSpPr>
        <p:spPr bwMode="auto">
          <a:xfrm>
            <a:off x="3527425" y="1933575"/>
            <a:ext cx="2449513" cy="588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2540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chemeClr val="accent6">
                    <a:lumMod val="50000"/>
                  </a:schemeClr>
                </a:solidFill>
                <a:latin typeface="Impact"/>
              </a:rPr>
              <a:t>ЯЗЫКИ</a:t>
            </a:r>
          </a:p>
        </p:txBody>
      </p:sp>
      <p:sp>
        <p:nvSpPr>
          <p:cNvPr id="108555" name="Rectangle 11"/>
          <p:cNvSpPr>
            <a:spLocks noChangeArrowheads="1"/>
          </p:cNvSpPr>
          <p:nvPr/>
        </p:nvSpPr>
        <p:spPr bwMode="auto">
          <a:xfrm>
            <a:off x="323850" y="2773363"/>
            <a:ext cx="1800225" cy="503237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1800" b="1">
                <a:solidFill>
                  <a:srgbClr val="FF3300"/>
                </a:solidFill>
                <a:latin typeface="Arial" charset="0"/>
              </a:rPr>
              <a:t>Устная  речь</a:t>
            </a:r>
          </a:p>
        </p:txBody>
      </p:sp>
      <p:sp>
        <p:nvSpPr>
          <p:cNvPr id="108556" name="Rectangle 12"/>
          <p:cNvSpPr>
            <a:spLocks noChangeArrowheads="1"/>
          </p:cNvSpPr>
          <p:nvPr/>
        </p:nvSpPr>
        <p:spPr bwMode="auto">
          <a:xfrm>
            <a:off x="2376488" y="2773363"/>
            <a:ext cx="4608512" cy="503237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1800" b="1">
                <a:solidFill>
                  <a:srgbClr val="FF3300"/>
                </a:solidFill>
                <a:latin typeface="Arial" charset="0"/>
              </a:rPr>
              <a:t>Письменность</a:t>
            </a:r>
          </a:p>
        </p:txBody>
      </p:sp>
      <p:sp>
        <p:nvSpPr>
          <p:cNvPr id="108557" name="Line 13"/>
          <p:cNvSpPr>
            <a:spLocks noChangeShapeType="1"/>
          </p:cNvSpPr>
          <p:nvPr/>
        </p:nvSpPr>
        <p:spPr bwMode="auto">
          <a:xfrm>
            <a:off x="1223963" y="2522538"/>
            <a:ext cx="0" cy="2508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8558" name="Line 14"/>
          <p:cNvSpPr>
            <a:spLocks noChangeShapeType="1"/>
          </p:cNvSpPr>
          <p:nvPr/>
        </p:nvSpPr>
        <p:spPr bwMode="auto">
          <a:xfrm>
            <a:off x="2735263" y="2522538"/>
            <a:ext cx="0" cy="2508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8559" name="Rectangle 15"/>
          <p:cNvSpPr>
            <a:spLocks noChangeArrowheads="1"/>
          </p:cNvSpPr>
          <p:nvPr/>
        </p:nvSpPr>
        <p:spPr bwMode="auto">
          <a:xfrm>
            <a:off x="647700" y="3486150"/>
            <a:ext cx="936625" cy="4191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1400">
                <a:solidFill>
                  <a:schemeClr val="bg1"/>
                </a:solidFill>
                <a:latin typeface="Arial" charset="0"/>
              </a:rPr>
              <a:t>фонемы</a:t>
            </a:r>
          </a:p>
        </p:txBody>
      </p:sp>
      <p:sp>
        <p:nvSpPr>
          <p:cNvPr id="108560" name="Rectangle 16"/>
          <p:cNvSpPr>
            <a:spLocks noChangeArrowheads="1"/>
          </p:cNvSpPr>
          <p:nvPr/>
        </p:nvSpPr>
        <p:spPr bwMode="auto">
          <a:xfrm>
            <a:off x="792163" y="3654425"/>
            <a:ext cx="936625" cy="4191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1400">
                <a:solidFill>
                  <a:schemeClr val="bg1"/>
                </a:solidFill>
                <a:latin typeface="Arial" charset="0"/>
              </a:rPr>
              <a:t>фонемы</a:t>
            </a:r>
          </a:p>
        </p:txBody>
      </p:sp>
      <p:sp>
        <p:nvSpPr>
          <p:cNvPr id="108561" name="Rectangle 17"/>
          <p:cNvSpPr>
            <a:spLocks noChangeArrowheads="1"/>
          </p:cNvSpPr>
          <p:nvPr/>
        </p:nvSpPr>
        <p:spPr bwMode="auto">
          <a:xfrm>
            <a:off x="935038" y="3822700"/>
            <a:ext cx="936625" cy="4206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1400">
                <a:solidFill>
                  <a:schemeClr val="bg1"/>
                </a:solidFill>
                <a:latin typeface="Arial" charset="0"/>
              </a:rPr>
              <a:t>фонемы</a:t>
            </a:r>
          </a:p>
        </p:txBody>
      </p:sp>
      <p:sp>
        <p:nvSpPr>
          <p:cNvPr id="108562" name="Rectangle 18"/>
          <p:cNvSpPr>
            <a:spLocks noChangeArrowheads="1"/>
          </p:cNvSpPr>
          <p:nvPr/>
        </p:nvSpPr>
        <p:spPr bwMode="auto">
          <a:xfrm>
            <a:off x="1079500" y="3989388"/>
            <a:ext cx="936625" cy="4191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1400">
                <a:latin typeface="Arial" charset="0"/>
              </a:rPr>
              <a:t>фонемы</a:t>
            </a:r>
          </a:p>
        </p:txBody>
      </p:sp>
      <p:sp>
        <p:nvSpPr>
          <p:cNvPr id="108563" name="Rectangle 19"/>
          <p:cNvSpPr>
            <a:spLocks noChangeArrowheads="1"/>
          </p:cNvSpPr>
          <p:nvPr/>
        </p:nvSpPr>
        <p:spPr bwMode="auto">
          <a:xfrm>
            <a:off x="4391025" y="3486150"/>
            <a:ext cx="936625" cy="4191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ru-RU" sz="1400">
              <a:latin typeface="Arial" charset="0"/>
            </a:endParaRPr>
          </a:p>
        </p:txBody>
      </p:sp>
      <p:sp>
        <p:nvSpPr>
          <p:cNvPr id="108564" name="Rectangle 20"/>
          <p:cNvSpPr>
            <a:spLocks noChangeArrowheads="1"/>
          </p:cNvSpPr>
          <p:nvPr/>
        </p:nvSpPr>
        <p:spPr bwMode="auto">
          <a:xfrm>
            <a:off x="4248150" y="3654425"/>
            <a:ext cx="936625" cy="4191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ru-RU" sz="1400">
              <a:latin typeface="Arial" charset="0"/>
            </a:endParaRPr>
          </a:p>
        </p:txBody>
      </p:sp>
      <p:sp>
        <p:nvSpPr>
          <p:cNvPr id="108565" name="Rectangle 21"/>
          <p:cNvSpPr>
            <a:spLocks noChangeArrowheads="1"/>
          </p:cNvSpPr>
          <p:nvPr/>
        </p:nvSpPr>
        <p:spPr bwMode="auto">
          <a:xfrm>
            <a:off x="4103688" y="3821113"/>
            <a:ext cx="936625" cy="4191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ru-RU" sz="1400">
              <a:latin typeface="Arial" charset="0"/>
            </a:endParaRPr>
          </a:p>
        </p:txBody>
      </p:sp>
      <p:sp>
        <p:nvSpPr>
          <p:cNvPr id="108566" name="Rectangle 22"/>
          <p:cNvSpPr>
            <a:spLocks noChangeArrowheads="1"/>
          </p:cNvSpPr>
          <p:nvPr/>
        </p:nvSpPr>
        <p:spPr bwMode="auto">
          <a:xfrm>
            <a:off x="3959225" y="3989388"/>
            <a:ext cx="936625" cy="4191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1400">
                <a:latin typeface="Arial" charset="0"/>
              </a:rPr>
              <a:t>символы</a:t>
            </a:r>
          </a:p>
        </p:txBody>
      </p:sp>
      <p:sp>
        <p:nvSpPr>
          <p:cNvPr id="108567" name="Line 23"/>
          <p:cNvSpPr>
            <a:spLocks noChangeShapeType="1"/>
          </p:cNvSpPr>
          <p:nvPr/>
        </p:nvSpPr>
        <p:spPr bwMode="auto">
          <a:xfrm>
            <a:off x="1223963" y="3276600"/>
            <a:ext cx="0" cy="20955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8568" name="Line 24"/>
          <p:cNvSpPr>
            <a:spLocks noChangeShapeType="1"/>
          </p:cNvSpPr>
          <p:nvPr/>
        </p:nvSpPr>
        <p:spPr bwMode="auto">
          <a:xfrm>
            <a:off x="4895850" y="3276600"/>
            <a:ext cx="0" cy="20955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8569" name="Line 25"/>
          <p:cNvSpPr>
            <a:spLocks noChangeShapeType="1"/>
          </p:cNvSpPr>
          <p:nvPr/>
        </p:nvSpPr>
        <p:spPr bwMode="auto">
          <a:xfrm>
            <a:off x="6767513" y="2522538"/>
            <a:ext cx="0" cy="2508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8570" name="Line 26"/>
          <p:cNvSpPr>
            <a:spLocks noChangeShapeType="1"/>
          </p:cNvSpPr>
          <p:nvPr/>
        </p:nvSpPr>
        <p:spPr bwMode="auto">
          <a:xfrm>
            <a:off x="2016125" y="4200525"/>
            <a:ext cx="468313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8571" name="Rectangle 27"/>
          <p:cNvSpPr>
            <a:spLocks noChangeArrowheads="1"/>
          </p:cNvSpPr>
          <p:nvPr/>
        </p:nvSpPr>
        <p:spPr bwMode="auto">
          <a:xfrm>
            <a:off x="2484438" y="3989388"/>
            <a:ext cx="1008062" cy="5461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1800" b="1">
                <a:latin typeface="Arial" charset="0"/>
              </a:rPr>
              <a:t>слова</a:t>
            </a:r>
          </a:p>
        </p:txBody>
      </p:sp>
      <p:sp>
        <p:nvSpPr>
          <p:cNvPr id="108572" name="Line 28"/>
          <p:cNvSpPr>
            <a:spLocks noChangeShapeType="1"/>
          </p:cNvSpPr>
          <p:nvPr/>
        </p:nvSpPr>
        <p:spPr bwMode="auto">
          <a:xfrm flipH="1">
            <a:off x="3490913" y="4200525"/>
            <a:ext cx="468312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8573" name="Rectangle 29"/>
          <p:cNvSpPr>
            <a:spLocks noChangeArrowheads="1"/>
          </p:cNvSpPr>
          <p:nvPr/>
        </p:nvSpPr>
        <p:spPr bwMode="auto">
          <a:xfrm>
            <a:off x="2484438" y="3065463"/>
            <a:ext cx="1008062" cy="5461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sz="1800" b="1">
                <a:latin typeface="Arial" charset="0"/>
              </a:rPr>
              <a:t>фразы</a:t>
            </a:r>
          </a:p>
        </p:txBody>
      </p:sp>
      <p:sp>
        <p:nvSpPr>
          <p:cNvPr id="108574" name="Line 30"/>
          <p:cNvSpPr>
            <a:spLocks noChangeShapeType="1"/>
          </p:cNvSpPr>
          <p:nvPr/>
        </p:nvSpPr>
        <p:spPr bwMode="auto">
          <a:xfrm flipV="1">
            <a:off x="2987675" y="3611563"/>
            <a:ext cx="0" cy="3778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8575" name="Text Box 31"/>
          <p:cNvSpPr txBox="1">
            <a:spLocks noChangeArrowheads="1"/>
          </p:cNvSpPr>
          <p:nvPr/>
        </p:nvSpPr>
        <p:spPr bwMode="auto">
          <a:xfrm>
            <a:off x="323850" y="5013325"/>
            <a:ext cx="4968875" cy="11922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1" hangingPunct="1"/>
            <a:r>
              <a:rPr lang="en-US" sz="1400">
                <a:latin typeface="Arial" charset="0"/>
              </a:rPr>
              <a:t>       </a:t>
            </a:r>
            <a:r>
              <a:rPr lang="ru-RU" sz="1600">
                <a:solidFill>
                  <a:schemeClr val="hlink"/>
                </a:solidFill>
                <a:latin typeface="Arial" charset="0"/>
              </a:rPr>
              <a:t>Естественные</a:t>
            </a:r>
            <a:r>
              <a:rPr lang="ru-RU" sz="1600">
                <a:latin typeface="Arial" charset="0"/>
              </a:rPr>
              <a:t> (разговорные) </a:t>
            </a:r>
            <a:r>
              <a:rPr lang="ru-RU" sz="1600">
                <a:solidFill>
                  <a:schemeClr val="hlink"/>
                </a:solidFill>
                <a:latin typeface="Arial" charset="0"/>
              </a:rPr>
              <a:t>языки</a:t>
            </a:r>
            <a:r>
              <a:rPr lang="ru-RU" sz="1600">
                <a:latin typeface="Arial" charset="0"/>
              </a:rPr>
              <a:t> имеют  национальную принадлежность. </a:t>
            </a:r>
          </a:p>
          <a:p>
            <a:pPr algn="just" eaLnBrk="1" hangingPunct="1">
              <a:spcBef>
                <a:spcPct val="50000"/>
              </a:spcBef>
            </a:pPr>
            <a:r>
              <a:rPr lang="ru-RU" sz="1600">
                <a:latin typeface="Arial" charset="0"/>
              </a:rPr>
              <a:t>       </a:t>
            </a:r>
            <a:r>
              <a:rPr lang="ru-RU" sz="1600" i="1">
                <a:latin typeface="Arial" charset="0"/>
              </a:rPr>
              <a:t>Примеры естественных языков: </a:t>
            </a:r>
            <a:r>
              <a:rPr lang="ru-RU" sz="1600">
                <a:latin typeface="Arial" charset="0"/>
              </a:rPr>
              <a:t>русский, английский, китайский, французский и пр.   . . . </a:t>
            </a:r>
          </a:p>
        </p:txBody>
      </p:sp>
      <p:sp>
        <p:nvSpPr>
          <p:cNvPr id="108576" name="Text Box 32"/>
          <p:cNvSpPr txBox="1">
            <a:spLocks noChangeArrowheads="1"/>
          </p:cNvSpPr>
          <p:nvPr/>
        </p:nvSpPr>
        <p:spPr bwMode="auto">
          <a:xfrm>
            <a:off x="5867400" y="3494088"/>
            <a:ext cx="2989263" cy="10699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1" hangingPunct="1"/>
            <a:r>
              <a:rPr lang="en-US" sz="1400">
                <a:latin typeface="Arial" charset="0"/>
              </a:rPr>
              <a:t>       </a:t>
            </a:r>
            <a:r>
              <a:rPr lang="ru-RU" sz="1600">
                <a:solidFill>
                  <a:schemeClr val="hlink"/>
                </a:solidFill>
                <a:latin typeface="Arial" charset="0"/>
              </a:rPr>
              <a:t>Формальный язык</a:t>
            </a:r>
            <a:r>
              <a:rPr lang="ru-RU" sz="1600">
                <a:latin typeface="Arial" charset="0"/>
              </a:rPr>
              <a:t> – это язык профессионального  общения или определенной области знаний. </a:t>
            </a:r>
            <a:endParaRPr lang="ru-RU" sz="1600" i="1">
              <a:latin typeface="Century Gothic" pitchFamily="34" charset="0"/>
            </a:endParaRPr>
          </a:p>
        </p:txBody>
      </p:sp>
      <p:sp>
        <p:nvSpPr>
          <p:cNvPr id="108579" name="Text Box 35">
            <a:hlinkHover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04800" y="55563"/>
            <a:ext cx="678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2000" b="1" dirty="0">
                <a:solidFill>
                  <a:schemeClr val="hlink"/>
                </a:solidFill>
                <a:latin typeface="Century Schoolbook" pitchFamily="18" charset="0"/>
              </a:rPr>
              <a:t>ЯЗЫКИ  ЕСТЕСТВЕННЫЕ  И  ФОРМАЛЬНЫЕ</a:t>
            </a:r>
          </a:p>
        </p:txBody>
      </p:sp>
      <p:sp>
        <p:nvSpPr>
          <p:cNvPr id="108582" name="Rectangle 38"/>
          <p:cNvSpPr>
            <a:spLocks noChangeArrowheads="1"/>
          </p:cNvSpPr>
          <p:nvPr/>
        </p:nvSpPr>
        <p:spPr bwMode="auto">
          <a:xfrm>
            <a:off x="5857875" y="4994275"/>
            <a:ext cx="2982913" cy="12239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r>
              <a:rPr lang="ru-RU" sz="1400"/>
              <a:t> </a:t>
            </a:r>
            <a:r>
              <a:rPr lang="ru-RU" sz="1400">
                <a:latin typeface="Arial" charset="0"/>
              </a:rPr>
              <a:t>математическая символика</a:t>
            </a:r>
          </a:p>
          <a:p>
            <a:pPr>
              <a:buFontTx/>
              <a:buChar char="•"/>
            </a:pPr>
            <a:r>
              <a:rPr lang="ru-RU" sz="1400">
                <a:latin typeface="Arial" charset="0"/>
              </a:rPr>
              <a:t> нотная грамота  (язык музыки) </a:t>
            </a:r>
          </a:p>
          <a:p>
            <a:pPr>
              <a:buFontTx/>
              <a:buChar char="•"/>
            </a:pPr>
            <a:r>
              <a:rPr lang="ru-RU" sz="1400">
                <a:latin typeface="Arial" charset="0"/>
              </a:rPr>
              <a:t> шахматная нотация </a:t>
            </a:r>
          </a:p>
          <a:p>
            <a:pPr>
              <a:buFontTx/>
              <a:buChar char="•"/>
            </a:pPr>
            <a:r>
              <a:rPr lang="ru-RU" sz="1400">
                <a:latin typeface="Arial" charset="0"/>
              </a:rPr>
              <a:t> языки программирования</a:t>
            </a:r>
            <a:endParaRPr lang="ru-RU" sz="1400"/>
          </a:p>
          <a:p>
            <a:pPr>
              <a:buFontTx/>
              <a:buChar char="•"/>
            </a:pPr>
            <a:r>
              <a:rPr lang="ru-RU" sz="1400"/>
              <a:t> . . . . . . . . . . . . . . . . . . . . . . . . . . . . </a:t>
            </a:r>
          </a:p>
        </p:txBody>
      </p:sp>
      <p:sp>
        <p:nvSpPr>
          <p:cNvPr id="108583" name="Line 39"/>
          <p:cNvSpPr>
            <a:spLocks noChangeShapeType="1"/>
          </p:cNvSpPr>
          <p:nvPr/>
        </p:nvSpPr>
        <p:spPr bwMode="auto">
          <a:xfrm>
            <a:off x="7308850" y="4508500"/>
            <a:ext cx="0" cy="49847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рмы представления информации">
  <a:themeElements>
    <a:clrScheme name="">
      <a:dk1>
        <a:srgbClr val="000000"/>
      </a:dk1>
      <a:lt1>
        <a:srgbClr val="DDDDDD"/>
      </a:lt1>
      <a:dk2>
        <a:srgbClr val="000000"/>
      </a:dk2>
      <a:lt2>
        <a:srgbClr val="808080"/>
      </a:lt2>
      <a:accent1>
        <a:srgbClr val="FFFFFF"/>
      </a:accent1>
      <a:accent2>
        <a:srgbClr val="00FF00"/>
      </a:accent2>
      <a:accent3>
        <a:srgbClr val="EBEBEB"/>
      </a:accent3>
      <a:accent4>
        <a:srgbClr val="000000"/>
      </a:accent4>
      <a:accent5>
        <a:srgbClr val="FFFFFF"/>
      </a:accent5>
      <a:accent6>
        <a:srgbClr val="00E700"/>
      </a:accent6>
      <a:hlink>
        <a:srgbClr val="FF3300"/>
      </a:hlink>
      <a:folHlink>
        <a:srgbClr val="0066FF"/>
      </a:folHlink>
    </a:clrScheme>
    <a:fontScheme name="Новая презентация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Новая презентаци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Новая презентация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Новая презентация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формы представления информации</Template>
  <TotalTime>13</TotalTime>
  <Words>156</Words>
  <Application>Microsoft PowerPoint</Application>
  <PresentationFormat>Экран (4:3)</PresentationFormat>
  <Paragraphs>35</Paragraphs>
  <Slides>2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Times New Roman</vt:lpstr>
      <vt:lpstr>Arial</vt:lpstr>
      <vt:lpstr>Webdings</vt:lpstr>
      <vt:lpstr>Wingdings</vt:lpstr>
      <vt:lpstr>формы представления информации</vt:lpstr>
      <vt:lpstr>Диаграмма Microsoft Office Excel</vt:lpstr>
      <vt:lpstr>Слайд 1</vt:lpstr>
      <vt:lpstr>Слайд 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Dima</dc:creator>
  <cp:lastModifiedBy>Dima</cp:lastModifiedBy>
  <cp:revision>2</cp:revision>
  <dcterms:created xsi:type="dcterms:W3CDTF">2009-09-02T13:45:46Z</dcterms:created>
  <dcterms:modified xsi:type="dcterms:W3CDTF">2009-09-02T13:58:53Z</dcterms:modified>
</cp:coreProperties>
</file>