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56" r:id="rId3"/>
    <p:sldId id="259" r:id="rId4"/>
    <p:sldId id="261" r:id="rId5"/>
    <p:sldId id="260" r:id="rId6"/>
    <p:sldId id="262" r:id="rId7"/>
    <p:sldId id="269" r:id="rId8"/>
    <p:sldId id="268" r:id="rId9"/>
    <p:sldId id="267" r:id="rId10"/>
    <p:sldId id="257" r:id="rId11"/>
    <p:sldId id="264" r:id="rId12"/>
    <p:sldId id="263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61AD66B-3132-4CC4-8B3E-1040D09F9B31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355B395-5CAB-41D8-BFBE-9D8A522DB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A44FE-9A3A-441A-90A6-F20082419415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9AB81D6-08BE-4EFA-AF15-E9DA57A61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90E36-6C4B-4BA1-9648-04C2E0B42C16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FAFB6-2ACC-490D-A172-3143D182F9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2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FF531-D294-4A4E-84B5-728E47791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CD850-CA0A-4273-97C1-F4AFE3A57459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1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53BC1-8656-4336-B056-F5613DCA7F05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94D9E-FB57-48A6-89C8-31393EAFA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C7783-4E9B-48C4-9979-B1BFEF163193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EB5EC-D7D0-4F7A-B20A-8D2522690E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8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1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FA615-D57D-495F-A529-17B942751E69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4534F-9D82-4B3A-A29A-5ABA712DA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E90BA-D0B2-4CCE-AB9E-533F559FBD00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D08BF-7030-4141-A228-1523930BD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21B93-F95F-467A-B0DB-F1A0849F7B22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87046-8238-4880-9721-656EA1C64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99866-D1B2-419B-A79B-2BC52EF8A818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C02F5-DDBD-4A7B-8E6F-298695A1F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14B4B-1489-4A47-8E65-2BD5EB86A110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8AEBE-032A-44B5-8DAC-A536D813A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9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33907-2AA5-49DC-BD41-FDAB15984CF6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89539-24CD-4612-B25B-03CE97E86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6980D-34B5-44E4-B584-FDBFDBE60964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6C886-7D8D-49EB-A584-FA5623075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3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3" y="2998766"/>
            <a:ext cx="3053867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A7AFE-429D-4E47-AA90-3B5B38C94E8C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66DA7-5839-48D8-B114-BD7298AE0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ED61F-EF85-4047-91B1-1EF706E3360E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2191E-E83F-4910-B7EA-39E90023B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9D60A-47C0-41E0-8A30-4655B9B62ADB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74855-F307-4A5D-BD8D-C142D7F0F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1"/>
            <a:ext cx="6480175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1C935-7DCB-4122-A828-67795C6CD351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3903A14-3E93-4CCC-BEB2-85C8D69256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12FFB-6EF6-4532-996E-57057748A0DE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2EAC3-60CD-4056-934F-07EDC8794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3" y="1524001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1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4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46F63-0AF0-4561-8E70-EDDBB0C6686E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6C41D922-D7EE-41CC-A249-4EE39362A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8709F-A541-466A-8FE4-86721571DF8D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B2112-4F7B-4A6B-AD70-D04B7DDC0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B4D46-57B9-4A60-90A8-59E275655055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9A0304-26EC-4A80-85A7-639DAA7F9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1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C5EF3D6-61B4-4CC2-BE9B-D39A705C3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5B74F-03F1-4E95-8C5B-95FA8AD047D5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FD14C-1FFF-4D5B-93D9-30360B907C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245BD-A9DE-47E5-9588-46D522E891BF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DD39CE9-42BD-40B6-9F74-9E419D97C0D3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EF2329-8D4E-4A57-9B84-2ADEA811D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31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31A243-E737-4367-802B-93B1FF5F3EDB}" type="datetimeFigureOut">
              <a:rPr lang="ru-RU"/>
              <a:pPr>
                <a:defRPr/>
              </a:pPr>
              <a:t>02.09.2012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003BCC-96C2-44E7-9B7B-C404F3E0A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694" r:id="rId2"/>
    <p:sldLayoutId id="2147483707" r:id="rId3"/>
    <p:sldLayoutId id="2147483693" r:id="rId4"/>
    <p:sldLayoutId id="2147483708" r:id="rId5"/>
    <p:sldLayoutId id="2147483692" r:id="rId6"/>
    <p:sldLayoutId id="2147483691" r:id="rId7"/>
    <p:sldLayoutId id="2147483709" r:id="rId8"/>
    <p:sldLayoutId id="2147483710" r:id="rId9"/>
    <p:sldLayoutId id="2147483690" r:id="rId10"/>
    <p:sldLayoutId id="21474836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onstantia" pitchFamily="18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74;&#1086;&#1089;&#1087;&#1088;&#1080;&#1103;&#1090;&#1080;&#1077;%20&#1080;&#1085;&#1092;&#1086;&#1088;&#1084;&#1072;&#1094;&#1080;&#1080;.pptx" TargetMode="External"/><Relationship Id="rId2" Type="http://schemas.openxmlformats.org/officeDocument/2006/relationships/hyperlink" Target="&#1092;&#1086;&#1088;&#1084;&#1099;%20&#1087;&#1088;&#1077;&#1076;&#1089;&#1090;&#1072;&#1074;&#1083;&#1077;&#1085;&#1080;&#1103;%20&#1080;&#1085;&#1092;&#1086;&#1088;&#1084;&#1072;&#1094;&#1080;&#1080;.pptx" TargetMode="External"/><Relationship Id="rId1" Type="http://schemas.openxmlformats.org/officeDocument/2006/relationships/slideLayout" Target="../slideLayouts/slideLayout13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SBxFk1YC00&amp;feature=related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&#1094;&#1077;&#1083;&#1080;%20&#1080;&#1079;&#1091;&#1095;&#1077;&#1085;&#1080;&#1103;%20&#1087;&#1088;&#1077;&#1076;&#1084;&#1077;&#1090;&#1072;.ppt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&#1058;&#1077;&#1093;&#1085;&#1080;&#1082;&#1072;%20&#1073;&#1077;&#1079;&#1086;&#1087;&#1072;&#1089;&#1085;&#1086;&#1089;&#1090;&#1080;%20&#1080;%20&#1089;&#1072;&#1085;&#1080;&#1090;&#1072;&#1088;&#1085;&#1099;&#1077;%20&#1085;&#1086;&#1088;&#1084;&#1099;.pps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6480048" cy="18573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/>
              <a:t>Понятие информации</a:t>
            </a:r>
            <a:r>
              <a:rPr lang="ru-RU" smtClean="0"/>
              <a:t>.</a:t>
            </a:r>
            <a:br>
              <a:rPr lang="ru-RU" smtClean="0"/>
            </a:br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143116"/>
            <a:ext cx="7786742" cy="2301240"/>
          </a:xfrm>
          <a:prstGeom prst="rect">
            <a:avLst/>
          </a:prstGeom>
        </p:spPr>
        <p:txBody>
          <a:bodyPr lIns="45720" rIns="45720">
            <a:normAutofit fontScale="90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600" b="1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600" b="1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600" b="1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 Свойства, формы и способы представления информации.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конечная звезда 4">
            <a:hlinkClick r:id="rId2" action="ppaction://hlinkpres?slideindex=1&amp;slidetitle="/>
          </p:cNvPr>
          <p:cNvSpPr/>
          <p:nvPr/>
        </p:nvSpPr>
        <p:spPr>
          <a:xfrm>
            <a:off x="357188" y="214313"/>
            <a:ext cx="3857625" cy="3500437"/>
          </a:xfrm>
          <a:prstGeom prst="star7">
            <a:avLst/>
          </a:prstGeom>
          <a:ln w="76200">
            <a:solidFill>
              <a:schemeClr val="bg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Формы представления информации</a:t>
            </a:r>
          </a:p>
        </p:txBody>
      </p:sp>
      <p:sp>
        <p:nvSpPr>
          <p:cNvPr id="10" name="7-конечная звезда 9">
            <a:hlinkClick r:id="rId3" action="ppaction://hlinkpres?slideindex=1&amp;slidetitle="/>
          </p:cNvPr>
          <p:cNvSpPr/>
          <p:nvPr/>
        </p:nvSpPr>
        <p:spPr>
          <a:xfrm>
            <a:off x="4214813" y="214313"/>
            <a:ext cx="3857625" cy="3500437"/>
          </a:xfrm>
          <a:prstGeom prst="star7">
            <a:avLst/>
          </a:prstGeom>
          <a:ln w="76200">
            <a:solidFill>
              <a:schemeClr val="bg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Georgia" pitchFamily="18" charset="0"/>
              </a:rPr>
              <a:t>Восприятие информации</a:t>
            </a:r>
          </a:p>
        </p:txBody>
      </p:sp>
      <p:sp>
        <p:nvSpPr>
          <p:cNvPr id="11" name="7-конечная звезда 10">
            <a:hlinkClick r:id="rId4" action="ppaction://hlinksldjump"/>
          </p:cNvPr>
          <p:cNvSpPr/>
          <p:nvPr/>
        </p:nvSpPr>
        <p:spPr>
          <a:xfrm>
            <a:off x="2286000" y="3114675"/>
            <a:ext cx="3857625" cy="3500438"/>
          </a:xfrm>
          <a:prstGeom prst="star7">
            <a:avLst/>
          </a:prstGeom>
          <a:ln w="76200">
            <a:solidFill>
              <a:schemeClr val="bg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Georgia" pitchFamily="18" charset="0"/>
              </a:rPr>
              <a:t>Свойства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Свойства информации: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186738" cy="5286375"/>
          </a:xfrm>
        </p:spPr>
        <p:txBody>
          <a:bodyPr>
            <a:normAutofit fontScale="70000" lnSpcReduction="20000"/>
          </a:bodyPr>
          <a:lstStyle/>
          <a:p>
            <a:pPr marL="420624" indent="-38404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2"/>
              </a:buClr>
              <a:buFont typeface="Wingdings 2" pitchFamily="18" charset="2"/>
              <a:buChar char=""/>
              <a:defRPr/>
            </a:pPr>
            <a:r>
              <a:rPr lang="ru-RU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Полнота</a:t>
            </a:r>
            <a:r>
              <a:rPr lang="ru-RU" sz="3200" b="1" i="1" dirty="0" smtClean="0">
                <a:solidFill>
                  <a:schemeClr val="hlink"/>
                </a:solidFill>
                <a:latin typeface="Comic Sans MS" pitchFamily="66" charset="0"/>
              </a:rPr>
              <a:t> – </a:t>
            </a:r>
            <a:r>
              <a:rPr lang="ru-RU" sz="3200" dirty="0" smtClean="0">
                <a:latin typeface="Times New Roman" pitchFamily="18" charset="0"/>
              </a:rPr>
              <a:t>свойство информации исчерпывающе характеризующее отображаемый процесс или объект; </a:t>
            </a:r>
            <a:endParaRPr lang="ru-RU" sz="3200" b="1" i="1" dirty="0" smtClean="0">
              <a:solidFill>
                <a:schemeClr val="hlink"/>
              </a:solidFill>
              <a:latin typeface="Comic Sans MS" pitchFamily="66" charset="0"/>
            </a:endParaRPr>
          </a:p>
          <a:p>
            <a:pPr marL="420624" indent="-38404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2"/>
              </a:buClr>
              <a:buFont typeface="Wingdings 2" pitchFamily="18" charset="2"/>
              <a:buChar char=""/>
              <a:defRPr/>
            </a:pPr>
            <a:r>
              <a:rPr lang="ru-RU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Своевременность</a:t>
            </a:r>
            <a:r>
              <a:rPr lang="ru-RU" sz="3200" b="1" i="1" dirty="0" smtClean="0">
                <a:solidFill>
                  <a:schemeClr val="hlink"/>
                </a:solidFill>
                <a:latin typeface="Comic Sans MS" pitchFamily="66" charset="0"/>
              </a:rPr>
              <a:t> – </a:t>
            </a:r>
            <a:r>
              <a:rPr lang="ru-RU" sz="3200" dirty="0" smtClean="0">
                <a:latin typeface="Times New Roman" pitchFamily="18" charset="0"/>
              </a:rPr>
              <a:t>способность информации соответствовать нуждам потребителя в нужный момент времени;</a:t>
            </a:r>
            <a:endParaRPr lang="ru-RU" sz="3200" b="1" i="1" dirty="0" smtClean="0">
              <a:latin typeface="Comic Sans MS" pitchFamily="66" charset="0"/>
            </a:endParaRPr>
          </a:p>
          <a:p>
            <a:pPr marL="420624" indent="-38404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2"/>
              </a:buClr>
              <a:buFont typeface="Wingdings 2" pitchFamily="18" charset="2"/>
              <a:buChar char=""/>
              <a:defRPr/>
            </a:pPr>
            <a:r>
              <a:rPr lang="ru-RU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Достоверность</a:t>
            </a:r>
            <a:r>
              <a:rPr lang="ru-RU" sz="3200" b="1" i="1" dirty="0" smtClean="0">
                <a:solidFill>
                  <a:schemeClr val="hlink"/>
                </a:solidFill>
                <a:latin typeface="Comic Sans MS" pitchFamily="66" charset="0"/>
              </a:rPr>
              <a:t> – </a:t>
            </a:r>
            <a:r>
              <a:rPr lang="ru-RU" sz="3200" dirty="0" smtClean="0">
                <a:latin typeface="Times New Roman" pitchFamily="18" charset="0"/>
              </a:rPr>
              <a:t>свойство информации не иметь скрытых ошибок;</a:t>
            </a:r>
            <a:endParaRPr lang="ru-RU" sz="3200" b="1" i="1" dirty="0" smtClean="0">
              <a:solidFill>
                <a:schemeClr val="hlink"/>
              </a:solidFill>
              <a:latin typeface="Comic Sans MS" pitchFamily="66" charset="0"/>
            </a:endParaRPr>
          </a:p>
          <a:p>
            <a:pPr marL="420624" indent="-38404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2"/>
              </a:buClr>
              <a:buFont typeface="Wingdings 2" pitchFamily="18" charset="2"/>
              <a:buChar char=""/>
              <a:defRPr/>
            </a:pPr>
            <a:r>
              <a:rPr lang="ru-RU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Доступность</a:t>
            </a:r>
            <a:r>
              <a:rPr lang="ru-RU" sz="3200" b="1" i="1" dirty="0" smtClean="0">
                <a:solidFill>
                  <a:schemeClr val="hlink"/>
                </a:solidFill>
                <a:latin typeface="Comic Sans MS" pitchFamily="66" charset="0"/>
              </a:rPr>
              <a:t> – </a:t>
            </a:r>
            <a:r>
              <a:rPr lang="ru-RU" sz="3200" dirty="0" smtClean="0">
                <a:latin typeface="Times New Roman" pitchFamily="18" charset="0"/>
              </a:rPr>
              <a:t>свойство информации, характеризующее возможность ее получения данным потребителем;</a:t>
            </a:r>
            <a:endParaRPr lang="ru-RU" sz="3200" b="1" i="1" dirty="0" smtClean="0">
              <a:latin typeface="Comic Sans MS" pitchFamily="66" charset="0"/>
            </a:endParaRPr>
          </a:p>
          <a:p>
            <a:pPr marL="420624" indent="-38404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2"/>
              </a:buClr>
              <a:buFont typeface="Wingdings 2" pitchFamily="18" charset="2"/>
              <a:buChar char=""/>
              <a:defRPr/>
            </a:pPr>
            <a:r>
              <a:rPr lang="ru-RU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Защищенность</a:t>
            </a:r>
            <a:r>
              <a:rPr lang="ru-RU" sz="3200" b="1" i="1" dirty="0" smtClean="0">
                <a:solidFill>
                  <a:schemeClr val="hlink"/>
                </a:solidFill>
                <a:latin typeface="Comic Sans MS" pitchFamily="66" charset="0"/>
              </a:rPr>
              <a:t> – </a:t>
            </a:r>
            <a:r>
              <a:rPr lang="ru-RU" sz="3200" dirty="0" smtClean="0">
                <a:latin typeface="Times New Roman" pitchFamily="18" charset="0"/>
              </a:rPr>
              <a:t>свойство информации, характеризующее невозможность ее несанкционированного использования или изменения;</a:t>
            </a:r>
            <a:endParaRPr lang="ru-RU" sz="3200" b="1" i="1" dirty="0" smtClean="0">
              <a:solidFill>
                <a:schemeClr val="hlink"/>
              </a:solidFill>
              <a:latin typeface="Comic Sans MS" pitchFamily="66" charset="0"/>
            </a:endParaRPr>
          </a:p>
          <a:p>
            <a:pPr marL="420624" indent="-38404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2"/>
              </a:buClr>
              <a:buFont typeface="Wingdings 2" pitchFamily="18" charset="2"/>
              <a:buChar char=""/>
              <a:defRPr/>
            </a:pPr>
            <a:r>
              <a:rPr lang="ru-RU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Актуальность</a:t>
            </a:r>
            <a:r>
              <a:rPr lang="ru-RU" sz="3200" b="1" i="1" dirty="0" smtClean="0">
                <a:solidFill>
                  <a:schemeClr val="hlink"/>
                </a:solidFill>
                <a:latin typeface="Comic Sans MS" pitchFamily="66" charset="0"/>
              </a:rPr>
              <a:t> – </a:t>
            </a:r>
            <a:r>
              <a:rPr lang="ru-RU" sz="3200" dirty="0" smtClean="0">
                <a:latin typeface="Times New Roman" pitchFamily="18" charset="0"/>
              </a:rPr>
              <a:t>степень сохранения ценности информации в момент ее использования;</a:t>
            </a:r>
            <a:endParaRPr lang="ru-RU" sz="3200" b="1" i="1" dirty="0" smtClean="0">
              <a:solidFill>
                <a:schemeClr val="hlink"/>
              </a:solidFill>
              <a:latin typeface="Comic Sans MS" pitchFamily="66" charset="0"/>
            </a:endParaRPr>
          </a:p>
          <a:p>
            <a:pPr marL="420624" indent="-38404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2"/>
              </a:buClr>
              <a:buFont typeface="Wingdings 2" pitchFamily="18" charset="2"/>
              <a:buChar char=""/>
              <a:defRPr/>
            </a:pPr>
            <a:r>
              <a:rPr lang="ru-RU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Эргономичность</a:t>
            </a:r>
            <a:r>
              <a:rPr lang="ru-RU" sz="3200" b="1" i="1" dirty="0" smtClean="0">
                <a:solidFill>
                  <a:schemeClr val="hlink"/>
                </a:solidFill>
                <a:latin typeface="Comic Sans MS" pitchFamily="66" charset="0"/>
              </a:rPr>
              <a:t> – </a:t>
            </a:r>
            <a:r>
              <a:rPr lang="ru-RU" sz="3200" dirty="0" smtClean="0">
                <a:latin typeface="Times New Roman" pitchFamily="18" charset="0"/>
              </a:rPr>
              <a:t>удобство формы представления или объема информации с точки зрения данного потребителя.</a:t>
            </a:r>
            <a:endParaRPr lang="ru-RU" sz="3200" b="1" i="1" dirty="0" smtClean="0">
              <a:solidFill>
                <a:schemeClr val="hlink"/>
              </a:solidFill>
              <a:latin typeface="Comic Sans MS" pitchFamily="66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Вывод:</a:t>
            </a: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890" name="Содержимое 2"/>
          <p:cNvSpPr>
            <a:spLocks noGrp="1"/>
          </p:cNvSpPr>
          <p:nvPr>
            <p:ph idx="1"/>
          </p:nvPr>
        </p:nvSpPr>
        <p:spPr>
          <a:xfrm>
            <a:off x="395288" y="1557338"/>
            <a:ext cx="7312025" cy="3125787"/>
          </a:xfrm>
        </p:spPr>
        <p:txBody>
          <a:bodyPr/>
          <a:lstStyle/>
          <a:p>
            <a:pPr marL="169863" indent="26988" eaLnBrk="1" hangingPunct="1"/>
            <a:r>
              <a:rPr lang="ru-RU" sz="4000" b="1" smtClean="0">
                <a:latin typeface="Book Antiqua" pitchFamily="18" charset="0"/>
              </a:rPr>
              <a:t> §</a:t>
            </a:r>
            <a:r>
              <a:rPr lang="ru-RU" b="1" smtClean="0">
                <a:latin typeface="Book Antiqua" pitchFamily="18" charset="0"/>
              </a:rPr>
              <a:t> 1.1.</a:t>
            </a:r>
            <a:r>
              <a:rPr lang="ru-RU" sz="4000" b="1" smtClean="0">
                <a:latin typeface="Book Antiqua" pitchFamily="18" charset="0"/>
              </a:rPr>
              <a:t>1, 1.1.2, 1.1.3 </a:t>
            </a:r>
            <a:r>
              <a:rPr lang="ru-RU" sz="3200" b="1" smtClean="0">
                <a:latin typeface="Book Antiqua" pitchFamily="18" charset="0"/>
              </a:rPr>
              <a:t>(</a:t>
            </a:r>
            <a:r>
              <a:rPr lang="ru-RU" b="1" smtClean="0">
                <a:latin typeface="Book Antiqua" pitchFamily="18" charset="0"/>
              </a:rPr>
              <a:t>контрольные вопросы);</a:t>
            </a:r>
            <a:endParaRPr lang="ru-RU" b="1" smtClean="0">
              <a:latin typeface="Arial" charset="0"/>
            </a:endParaRPr>
          </a:p>
          <a:p>
            <a:pPr marL="169863" indent="26988" eaLnBrk="1" hangingPunct="1"/>
            <a:r>
              <a:rPr lang="ru-RU" sz="3600" b="1" smtClean="0">
                <a:latin typeface="Arial" charset="0"/>
              </a:rPr>
              <a:t> </a:t>
            </a:r>
            <a:r>
              <a:rPr lang="ru-RU" sz="3600" b="1" smtClean="0">
                <a:latin typeface="Book Antiqua" pitchFamily="18" charset="0"/>
              </a:rPr>
              <a:t>кроссворд (7 слов свойств инф-ии)</a:t>
            </a:r>
            <a:r>
              <a:rPr lang="ru-RU" sz="3600" b="1" smtClean="0">
                <a:latin typeface="Arial" charset="0"/>
              </a:rPr>
              <a:t>;</a:t>
            </a:r>
          </a:p>
          <a:p>
            <a:pPr marL="169863" indent="26988" eaLnBrk="1" hangingPunct="1"/>
            <a:r>
              <a:rPr lang="ru-RU" sz="3600" b="1" smtClean="0">
                <a:latin typeface="Book Antiqua" pitchFamily="18" charset="0"/>
              </a:rPr>
              <a:t> записи в тетради.</a:t>
            </a:r>
            <a:endParaRPr lang="ru-RU" sz="3600" b="1" smtClean="0"/>
          </a:p>
        </p:txBody>
      </p:sp>
      <p:pic>
        <p:nvPicPr>
          <p:cNvPr id="3074" name="Picture 2" descr="C:\Documents and Settings\Дима\Мои документы\Мои рисунки\клевые картинки и анимашки из Internet\nez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0208" y="3436939"/>
            <a:ext cx="1989699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трелка вниз 19"/>
          <p:cNvSpPr/>
          <p:nvPr/>
        </p:nvSpPr>
        <p:spPr>
          <a:xfrm rot="19873958">
            <a:off x="4838164" y="4033123"/>
            <a:ext cx="285752" cy="585649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ятиугольник 3"/>
          <p:cNvSpPr/>
          <p:nvPr/>
        </p:nvSpPr>
        <p:spPr>
          <a:xfrm>
            <a:off x="142875" y="500063"/>
            <a:ext cx="2000250" cy="12858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Элементарные частицы</a:t>
            </a:r>
          </a:p>
        </p:txBody>
      </p:sp>
      <p:sp>
        <p:nvSpPr>
          <p:cNvPr id="5" name="Пятиугольник 4"/>
          <p:cNvSpPr/>
          <p:nvPr/>
        </p:nvSpPr>
        <p:spPr>
          <a:xfrm>
            <a:off x="1857375" y="500063"/>
            <a:ext cx="1785938" cy="12858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Атомы</a:t>
            </a:r>
          </a:p>
        </p:txBody>
      </p:sp>
      <p:sp>
        <p:nvSpPr>
          <p:cNvPr id="9" name="Пятиугольник 8"/>
          <p:cNvSpPr/>
          <p:nvPr/>
        </p:nvSpPr>
        <p:spPr>
          <a:xfrm>
            <a:off x="3429000" y="500063"/>
            <a:ext cx="2071688" cy="12858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Молекулы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5286375" y="500063"/>
            <a:ext cx="2000250" cy="12858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Макротела</a:t>
            </a:r>
          </a:p>
        </p:txBody>
      </p:sp>
      <p:sp>
        <p:nvSpPr>
          <p:cNvPr id="7" name="Пятиугольник 6"/>
          <p:cNvSpPr/>
          <p:nvPr/>
        </p:nvSpPr>
        <p:spPr>
          <a:xfrm>
            <a:off x="7215188" y="500063"/>
            <a:ext cx="1928812" cy="12858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Галактики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4214810" y="1785926"/>
            <a:ext cx="285752" cy="35719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2857488" y="2143116"/>
            <a:ext cx="2857520" cy="928694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Биологические системы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4214810" y="3071810"/>
            <a:ext cx="285752" cy="35719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5400000">
            <a:off x="4210338" y="4147852"/>
            <a:ext cx="285752" cy="1562692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2424971">
            <a:off x="3370430" y="4023255"/>
            <a:ext cx="285752" cy="585649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2928926" y="3429000"/>
            <a:ext cx="2857520" cy="714380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Человек</a:t>
            </a: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714348" y="4572008"/>
            <a:ext cx="2857520" cy="714380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Техника</a:t>
            </a: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5000628" y="4572008"/>
            <a:ext cx="2857520" cy="714380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Общество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ьная выноска 3"/>
          <p:cNvSpPr/>
          <p:nvPr/>
        </p:nvSpPr>
        <p:spPr>
          <a:xfrm>
            <a:off x="5072063" y="0"/>
            <a:ext cx="3643312" cy="2428875"/>
          </a:xfrm>
          <a:prstGeom prst="wedgeEllipseCallout">
            <a:avLst>
              <a:gd name="adj1" fmla="val -36434"/>
              <a:gd name="adj2" fmla="val 641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Энергия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u="sng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это то, что приводит наш мир в движение.</a:t>
            </a:r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357188" y="0"/>
            <a:ext cx="3357562" cy="2571750"/>
          </a:xfrm>
          <a:prstGeom prst="wedgeEllipseCallout">
            <a:avLst>
              <a:gd name="adj1" fmla="val 39757"/>
              <a:gd name="adj2" fmla="val 597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Вещество </a:t>
            </a:r>
            <a:r>
              <a:rPr lang="ru-RU" sz="1400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-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это все, что нас окружает; это вода, земля, воздух, горы,  деревья, это то, из чего мы делаем различные предметы, наконец, это мы сами.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1428750" y="4500563"/>
            <a:ext cx="5572125" cy="2214562"/>
          </a:xfrm>
          <a:prstGeom prst="wedgeEllipseCallout">
            <a:avLst>
              <a:gd name="adj1" fmla="val -1603"/>
              <a:gd name="adj2" fmla="val -619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Информация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это фундаментальное понятие науки, очень ёмкое и глубокое, которое невозможно определить однозначно.</a:t>
            </a:r>
            <a:r>
              <a:rPr lang="ru-RU" sz="3600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</a:p>
        </p:txBody>
      </p:sp>
      <p:pic>
        <p:nvPicPr>
          <p:cNvPr id="10241" name="Picture 1" descr="C:\Documents and Settings\Дима\Мои документы\Мои рисунки\работа\цу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000240"/>
            <a:ext cx="2286016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85750"/>
            <a:ext cx="8929687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atin typeface="Georgia" pitchFamily="18" charset="0"/>
              </a:rPr>
              <a:t>Информационные революции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50" cy="4525963"/>
          </a:xfrm>
        </p:spPr>
        <p:txBody>
          <a:bodyPr>
            <a:normAutofit/>
          </a:bodyPr>
          <a:lstStyle/>
          <a:p>
            <a:pPr marL="550926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u="sng" dirty="0" smtClean="0"/>
              <a:t>Первая революция</a:t>
            </a:r>
            <a:r>
              <a:rPr lang="ru-RU" b="1" i="1" dirty="0" smtClean="0"/>
              <a:t> </a:t>
            </a:r>
            <a:r>
              <a:rPr lang="ru-RU" dirty="0" smtClean="0"/>
              <a:t>связана с изобретением письменности.</a:t>
            </a:r>
          </a:p>
          <a:p>
            <a:pPr marL="550926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u="sng" dirty="0" smtClean="0"/>
              <a:t>Вторая революция</a:t>
            </a:r>
            <a:r>
              <a:rPr lang="ru-RU" b="1" dirty="0" smtClean="0"/>
              <a:t> </a:t>
            </a:r>
            <a:r>
              <a:rPr lang="ru-RU" dirty="0" smtClean="0"/>
              <a:t>(середина </a:t>
            </a:r>
            <a:r>
              <a:rPr lang="en-US" dirty="0" smtClean="0"/>
              <a:t>XVI </a:t>
            </a:r>
            <a:r>
              <a:rPr lang="ru-RU" dirty="0" smtClean="0"/>
              <a:t>века) вызвана изобретением книгопечатания.</a:t>
            </a:r>
          </a:p>
          <a:p>
            <a:pPr marL="550926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Третья революция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(конец </a:t>
            </a:r>
            <a:r>
              <a:rPr lang="en-US" dirty="0" smtClean="0"/>
              <a:t>XIX </a:t>
            </a:r>
            <a:r>
              <a:rPr lang="ru-RU" dirty="0" smtClean="0"/>
              <a:t>века) произошла благодаря открытию электричества.</a:t>
            </a:r>
          </a:p>
          <a:p>
            <a:pPr marL="550926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Четвертая революция</a:t>
            </a:r>
            <a:r>
              <a:rPr lang="ru-RU" dirty="0" smtClean="0"/>
              <a:t> (середина </a:t>
            </a:r>
            <a:r>
              <a:rPr lang="en-US" dirty="0" smtClean="0"/>
              <a:t>XX </a:t>
            </a:r>
            <a:r>
              <a:rPr lang="ru-RU" dirty="0" smtClean="0"/>
              <a:t>века) связана с изобретением компьютера.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7900988" cy="602456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7200" b="1" smtClean="0">
                <a:solidFill>
                  <a:srgbClr val="F7DF56"/>
                </a:solidFill>
                <a:latin typeface="Monotype Corsiva" pitchFamily="66" charset="0"/>
              </a:rPr>
              <a:t>Информация</a:t>
            </a:r>
            <a:r>
              <a:rPr lang="ru-RU" sz="9600" b="1" smtClean="0">
                <a:solidFill>
                  <a:srgbClr val="5FDE32"/>
                </a:solidFill>
                <a:latin typeface="Monotype Corsiva" pitchFamily="66" charset="0"/>
              </a:rPr>
              <a:t>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000" b="1" smtClean="0">
                <a:latin typeface="Bookman Old Style" pitchFamily="18" charset="0"/>
              </a:rPr>
              <a:t>(происходит от латинского слова </a:t>
            </a:r>
            <a:r>
              <a:rPr lang="en-US" sz="2800" b="1" i="1" smtClean="0">
                <a:latin typeface="Bookman Old Style" pitchFamily="18" charset="0"/>
              </a:rPr>
              <a:t>informatio</a:t>
            </a:r>
            <a:r>
              <a:rPr lang="ru-RU" sz="2000" b="1" i="1" smtClean="0">
                <a:latin typeface="Bookman Old Style" pitchFamily="18" charset="0"/>
              </a:rPr>
              <a:t>, </a:t>
            </a:r>
            <a:r>
              <a:rPr lang="ru-RU" sz="2000" b="1" smtClean="0">
                <a:latin typeface="Bookman Old Style" pitchFamily="18" charset="0"/>
              </a:rPr>
              <a:t>что означает</a:t>
            </a:r>
            <a:r>
              <a:rPr lang="ru-RU" sz="2000" b="1" i="1" smtClean="0">
                <a:latin typeface="Bookman Old Style" pitchFamily="18" charset="0"/>
              </a:rPr>
              <a:t> сведения, разъяснения, изложение)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F7DF56"/>
                </a:solidFill>
                <a:latin typeface="Bookman Old Style" pitchFamily="18" charset="0"/>
              </a:rPr>
              <a:t>это знания человека, которые он получает из окружающего мира и которые реализует с помощью вычислительной техники.</a:t>
            </a:r>
            <a:endParaRPr lang="ru-RU" sz="4400" b="1" smtClean="0">
              <a:solidFill>
                <a:srgbClr val="F7DF5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214554"/>
            <a:ext cx="7467600" cy="1143000"/>
          </a:xfrm>
        </p:spPr>
        <p:txBody>
          <a:bodyPr/>
          <a:lstStyle/>
          <a:p>
            <a:pPr algn="ctr"/>
            <a:r>
              <a:rPr lang="ru-RU" dirty="0" smtClean="0"/>
              <a:t>Обыкновенная история компьютера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72074"/>
            <a:ext cx="7467600" cy="1054089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http://www.youtube.com/watch?v=DSBxFk1YC00&amp;feature=related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7467600" cy="5268913"/>
          </a:xfrm>
        </p:spPr>
        <p:txBody>
          <a:bodyPr>
            <a:normAutofit/>
          </a:bodyPr>
          <a:lstStyle/>
          <a:p>
            <a:pPr marL="420624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000" b="1" u="sng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Информатика –</a:t>
            </a:r>
            <a:r>
              <a:rPr lang="ru-RU" sz="6000" b="1" dirty="0" smtClean="0">
                <a:solidFill>
                  <a:schemeClr val="tx1">
                    <a:lumMod val="95000"/>
                  </a:schemeClr>
                </a:solidFill>
                <a:latin typeface="Monotype Corsiva" pitchFamily="66" charset="0"/>
              </a:rPr>
              <a:t> </a:t>
            </a:r>
          </a:p>
          <a:p>
            <a:pPr indent="30163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это наука, которая изучает структуру и общие свойства информации, а также информационные процессы в живой и неживой природе, обществе, технике.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7B9899"/>
                </a:solidFill>
              </a:rPr>
              <a:t>Предмет «Информатика и ИКТ»</a:t>
            </a:r>
          </a:p>
        </p:txBody>
      </p:sp>
      <p:pic>
        <p:nvPicPr>
          <p:cNvPr id="32770" name="Picture 2" descr="Картинка 2 из 205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1643063"/>
            <a:ext cx="29829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800" b="1" i="1" smtClean="0"/>
              <a:t>Техника безопасности</a:t>
            </a:r>
          </a:p>
        </p:txBody>
      </p:sp>
      <p:pic>
        <p:nvPicPr>
          <p:cNvPr id="33794" name="Picture 2" descr="C:\Documents and Settings\Дима\Мои документы\Мои рисунки\работа\p50_vtnjlv.jpg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3429000"/>
            <a:ext cx="2928937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Другая 1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F2F2F2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319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Официальная</vt:lpstr>
      <vt:lpstr>Техническая</vt:lpstr>
      <vt:lpstr>Понятие информации. </vt:lpstr>
      <vt:lpstr>Слайд 2</vt:lpstr>
      <vt:lpstr>Слайд 3</vt:lpstr>
      <vt:lpstr>Информационные революции</vt:lpstr>
      <vt:lpstr>Слайд 5</vt:lpstr>
      <vt:lpstr>Обыкновенная история компьютера</vt:lpstr>
      <vt:lpstr>Слайд 7</vt:lpstr>
      <vt:lpstr>Предмет «Информатика и ИКТ»</vt:lpstr>
      <vt:lpstr>Техника безопасности</vt:lpstr>
      <vt:lpstr>Слайд 10</vt:lpstr>
      <vt:lpstr>Свойства информации: </vt:lpstr>
      <vt:lpstr>Вывод:</vt:lpstr>
      <vt:lpstr>Домашнее задание: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без</dc:title>
  <dc:creator>Dima</dc:creator>
  <cp:lastModifiedBy>FuckYouBill</cp:lastModifiedBy>
  <cp:revision>26</cp:revision>
  <dcterms:created xsi:type="dcterms:W3CDTF">2009-09-02T12:53:18Z</dcterms:created>
  <dcterms:modified xsi:type="dcterms:W3CDTF">2012-09-02T11:14:45Z</dcterms:modified>
</cp:coreProperties>
</file>