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FF6600"/>
    <a:srgbClr val="FFFFCC"/>
    <a:srgbClr val="EAEA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02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C9CE16-78B0-4271-A2F0-39AFFED8B0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7E6269-C164-40AB-BDB2-9FC99B8779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7BE1B9-0BF6-4CBF-B929-DD4DD64867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D8F243-0C99-48C5-BDCF-8CD957BC70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352F5B-A306-4425-B399-C79CE8A0F57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73715B-5BBD-496F-A227-034CB17F9F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AC335-49A6-4DF6-84CF-0E20E15FA3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B2D38E-B835-4CA8-8CEE-FAC0BE8135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CC4F57-57B8-4013-8234-20AD61F9C9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A39664-C6FB-401B-8871-B50EFBF53C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9CFD98-A198-4EFD-A135-2A57EE0D2F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3C780B3-03A7-42E3-8C46-F7186DC0387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0" y="549275"/>
            <a:ext cx="9144000" cy="63087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55563"/>
            <a:ext cx="93583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ЦЕЛИ  И  ЗАДАЧИ  ИЗУЧЕНИЯ  ПРЕДМЕТА  «ИНФОРМАТИКА  И  ИКТ»</a:t>
            </a:r>
          </a:p>
        </p:txBody>
      </p:sp>
      <p:sp>
        <p:nvSpPr>
          <p:cNvPr id="2079" name="Line 31"/>
          <p:cNvSpPr>
            <a:spLocks noChangeShapeType="1"/>
          </p:cNvSpPr>
          <p:nvPr/>
        </p:nvSpPr>
        <p:spPr bwMode="auto">
          <a:xfrm>
            <a:off x="250825" y="549275"/>
            <a:ext cx="0" cy="5472113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250825" y="1160463"/>
            <a:ext cx="21605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81" name="Line 33"/>
          <p:cNvSpPr>
            <a:spLocks noChangeShapeType="1"/>
          </p:cNvSpPr>
          <p:nvPr/>
        </p:nvSpPr>
        <p:spPr bwMode="auto">
          <a:xfrm>
            <a:off x="250825" y="3033713"/>
            <a:ext cx="21605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82" name="Line 34"/>
          <p:cNvSpPr>
            <a:spLocks noChangeShapeType="1"/>
          </p:cNvSpPr>
          <p:nvPr/>
        </p:nvSpPr>
        <p:spPr bwMode="auto">
          <a:xfrm>
            <a:off x="250825" y="2168525"/>
            <a:ext cx="21605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>
            <a:off x="250825" y="3933825"/>
            <a:ext cx="21605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84" name="Line 36"/>
          <p:cNvSpPr>
            <a:spLocks noChangeShapeType="1"/>
          </p:cNvSpPr>
          <p:nvPr/>
        </p:nvSpPr>
        <p:spPr bwMode="auto">
          <a:xfrm>
            <a:off x="250825" y="4976813"/>
            <a:ext cx="21605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85" name="Line 37"/>
          <p:cNvSpPr>
            <a:spLocks noChangeShapeType="1"/>
          </p:cNvSpPr>
          <p:nvPr/>
        </p:nvSpPr>
        <p:spPr bwMode="auto">
          <a:xfrm>
            <a:off x="250825" y="6021388"/>
            <a:ext cx="21605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088" name="Group 40"/>
          <p:cNvGrpSpPr>
            <a:grpSpLocks/>
          </p:cNvGrpSpPr>
          <p:nvPr/>
        </p:nvGrpSpPr>
        <p:grpSpPr bwMode="auto">
          <a:xfrm>
            <a:off x="574675" y="765175"/>
            <a:ext cx="2569078" cy="5616575"/>
            <a:chOff x="362" y="482"/>
            <a:chExt cx="1548" cy="3358"/>
          </a:xfrm>
        </p:grpSpPr>
        <p:sp>
          <p:nvSpPr>
            <p:cNvPr id="2071" name="Rectangle 23"/>
            <p:cNvSpPr>
              <a:spLocks noChangeArrowheads="1"/>
            </p:cNvSpPr>
            <p:nvPr/>
          </p:nvSpPr>
          <p:spPr bwMode="auto">
            <a:xfrm>
              <a:off x="362" y="482"/>
              <a:ext cx="1497" cy="589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90000"/>
                </a:lnSpc>
              </a:pPr>
              <a:r>
                <a:rPr lang="ru-RU" dirty="0">
                  <a:latin typeface="Georgia" pitchFamily="18" charset="0"/>
                </a:rPr>
                <a:t>Информация  </a:t>
              </a:r>
            </a:p>
            <a:p>
              <a:pPr>
                <a:lnSpc>
                  <a:spcPct val="90000"/>
                </a:lnSpc>
              </a:pPr>
              <a:r>
                <a:rPr lang="ru-RU" dirty="0">
                  <a:latin typeface="Georgia" pitchFamily="18" charset="0"/>
                </a:rPr>
                <a:t>и  информационные  </a:t>
              </a:r>
            </a:p>
            <a:p>
              <a:pPr>
                <a:lnSpc>
                  <a:spcPct val="90000"/>
                </a:lnSpc>
              </a:pPr>
              <a:r>
                <a:rPr lang="ru-RU" dirty="0">
                  <a:latin typeface="Georgia" pitchFamily="18" charset="0"/>
                </a:rPr>
                <a:t>процессы</a:t>
              </a:r>
            </a:p>
          </p:txBody>
        </p:sp>
        <p:sp>
          <p:nvSpPr>
            <p:cNvPr id="2073" name="Rectangle 25"/>
            <p:cNvSpPr>
              <a:spLocks noChangeArrowheads="1"/>
            </p:cNvSpPr>
            <p:nvPr/>
          </p:nvSpPr>
          <p:spPr bwMode="auto">
            <a:xfrm>
              <a:off x="362" y="1162"/>
              <a:ext cx="1497" cy="28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dirty="0">
                  <a:latin typeface="Georgia" pitchFamily="18" charset="0"/>
                </a:rPr>
                <a:t>Компьютер</a:t>
              </a:r>
              <a:r>
                <a:rPr lang="ru-RU" dirty="0"/>
                <a:t> </a:t>
              </a:r>
            </a:p>
          </p:txBody>
        </p:sp>
        <p:sp>
          <p:nvSpPr>
            <p:cNvPr id="2074" name="Rectangle 26"/>
            <p:cNvSpPr>
              <a:spLocks noChangeArrowheads="1"/>
            </p:cNvSpPr>
            <p:nvPr/>
          </p:nvSpPr>
          <p:spPr bwMode="auto">
            <a:xfrm>
              <a:off x="362" y="1548"/>
              <a:ext cx="1497" cy="442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dirty="0">
                  <a:latin typeface="Georgia" pitchFamily="18" charset="0"/>
                </a:rPr>
                <a:t>Информационные</a:t>
              </a:r>
            </a:p>
            <a:p>
              <a:r>
                <a:rPr lang="ru-RU" dirty="0">
                  <a:latin typeface="Georgia" pitchFamily="18" charset="0"/>
                </a:rPr>
                <a:t>модели</a:t>
              </a:r>
            </a:p>
          </p:txBody>
        </p:sp>
        <p:sp>
          <p:nvSpPr>
            <p:cNvPr id="2075" name="Rectangle 27"/>
            <p:cNvSpPr>
              <a:spLocks noChangeArrowheads="1"/>
            </p:cNvSpPr>
            <p:nvPr/>
          </p:nvSpPr>
          <p:spPr bwMode="auto">
            <a:xfrm>
              <a:off x="362" y="2092"/>
              <a:ext cx="1497" cy="427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dirty="0">
                  <a:latin typeface="Georgia" pitchFamily="18" charset="0"/>
                </a:rPr>
                <a:t>Алгоритмы  </a:t>
              </a:r>
            </a:p>
            <a:p>
              <a:r>
                <a:rPr lang="ru-RU" dirty="0">
                  <a:latin typeface="Georgia" pitchFamily="18" charset="0"/>
                </a:rPr>
                <a:t>и  программы</a:t>
              </a:r>
            </a:p>
          </p:txBody>
        </p:sp>
        <p:sp>
          <p:nvSpPr>
            <p:cNvPr id="2076" name="Rectangle 28"/>
            <p:cNvSpPr>
              <a:spLocks noChangeArrowheads="1"/>
            </p:cNvSpPr>
            <p:nvPr/>
          </p:nvSpPr>
          <p:spPr bwMode="auto">
            <a:xfrm>
              <a:off x="362" y="2637"/>
              <a:ext cx="1548" cy="612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dirty="0">
                  <a:latin typeface="Georgia" pitchFamily="18" charset="0"/>
                </a:rPr>
                <a:t>Информационные</a:t>
              </a:r>
            </a:p>
            <a:p>
              <a:r>
                <a:rPr lang="ru-RU" dirty="0">
                  <a:latin typeface="Georgia" pitchFamily="18" charset="0"/>
                </a:rPr>
                <a:t>и  коммуникационные</a:t>
              </a:r>
            </a:p>
            <a:p>
              <a:r>
                <a:rPr lang="ru-RU" dirty="0">
                  <a:latin typeface="Georgia" pitchFamily="18" charset="0"/>
                </a:rPr>
                <a:t>технологии</a:t>
              </a:r>
            </a:p>
          </p:txBody>
        </p:sp>
        <p:sp>
          <p:nvSpPr>
            <p:cNvPr id="2077" name="Rectangle 29"/>
            <p:cNvSpPr>
              <a:spLocks noChangeArrowheads="1"/>
            </p:cNvSpPr>
            <p:nvPr/>
          </p:nvSpPr>
          <p:spPr bwMode="auto">
            <a:xfrm>
              <a:off x="362" y="3362"/>
              <a:ext cx="1497" cy="478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dirty="0">
                  <a:latin typeface="Georgia" pitchFamily="18" charset="0"/>
                </a:rPr>
                <a:t>Социальная</a:t>
              </a:r>
            </a:p>
            <a:p>
              <a:r>
                <a:rPr lang="ru-RU" dirty="0">
                  <a:latin typeface="Georgia" pitchFamily="18" charset="0"/>
                </a:rPr>
                <a:t>информатика</a:t>
              </a:r>
            </a:p>
          </p:txBody>
        </p:sp>
      </p:grp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3205162" y="765174"/>
            <a:ext cx="5795993" cy="483209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60000"/>
              </a:spcBef>
              <a:spcAft>
                <a:spcPct val="60000"/>
              </a:spcAft>
              <a:buFontTx/>
              <a:buAutoNum type="arabicPeriod"/>
            </a:pPr>
            <a:r>
              <a:rPr lang="ru-RU" sz="1600" b="1" dirty="0">
                <a:solidFill>
                  <a:srgbClr val="0070C0"/>
                </a:solidFill>
                <a:latin typeface="Georgia" pitchFamily="18" charset="0"/>
              </a:rPr>
              <a:t>Формирование основ научного мировоззрения</a:t>
            </a:r>
            <a:r>
              <a:rPr lang="ru-RU" sz="1600" dirty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ru-RU" sz="1400" i="1" dirty="0"/>
              <a:t>(формирование представлений об информации как одном из трех основополагающих понятий науки: веществе, энергии, информации, на основе которых строится современная научная картина мира)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ru-RU" sz="1600" b="1" dirty="0">
                <a:solidFill>
                  <a:srgbClr val="0070C0"/>
                </a:solidFill>
                <a:latin typeface="Georgia" pitchFamily="18" charset="0"/>
              </a:rPr>
              <a:t>Формирование </a:t>
            </a:r>
            <a:r>
              <a:rPr lang="ru-RU" sz="1600" b="1" dirty="0" err="1">
                <a:solidFill>
                  <a:srgbClr val="0070C0"/>
                </a:solidFill>
                <a:latin typeface="Georgia" pitchFamily="18" charset="0"/>
              </a:rPr>
              <a:t>общеучебных</a:t>
            </a:r>
            <a:r>
              <a:rPr lang="ru-RU" sz="1600" b="1" dirty="0">
                <a:solidFill>
                  <a:srgbClr val="0070C0"/>
                </a:solidFill>
                <a:latin typeface="Georgia" pitchFamily="18" charset="0"/>
              </a:rPr>
              <a:t> и общекультурных навыков работы с информацией</a:t>
            </a:r>
            <a:r>
              <a:rPr lang="ru-RU" sz="1600" dirty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ru-RU" sz="1400" i="1" dirty="0"/>
              <a:t>(формирование умений грамотно пользоваться источниками информации, правильно организовать информационный процесс)</a:t>
            </a:r>
          </a:p>
          <a:p>
            <a:pPr marL="342900" indent="-342900">
              <a:spcBef>
                <a:spcPct val="60000"/>
              </a:spcBef>
              <a:spcAft>
                <a:spcPct val="60000"/>
              </a:spcAft>
              <a:buFontTx/>
              <a:buAutoNum type="arabicPeriod"/>
            </a:pPr>
            <a:r>
              <a:rPr lang="ru-RU" sz="1600" b="1" dirty="0">
                <a:solidFill>
                  <a:srgbClr val="0070C0"/>
                </a:solidFill>
                <a:latin typeface="Georgia" pitchFamily="18" charset="0"/>
              </a:rPr>
              <a:t>Овладение средствами ИКТ, формирование основ информационно-коммуникационной компетентности</a:t>
            </a:r>
            <a:r>
              <a:rPr lang="ru-RU" sz="1600" dirty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ru-RU" sz="1400" i="1" dirty="0"/>
              <a:t>(подготовка к разнообразным видам деятельности, связанным с обработкой информации с использованием ИКТ)</a:t>
            </a:r>
          </a:p>
          <a:p>
            <a:pPr marL="342900" indent="-342900">
              <a:spcBef>
                <a:spcPct val="60000"/>
              </a:spcBef>
              <a:spcAft>
                <a:spcPct val="60000"/>
              </a:spcAft>
              <a:buFontTx/>
              <a:buAutoNum type="arabicPeriod"/>
            </a:pPr>
            <a:r>
              <a:rPr lang="ru-RU" sz="1600" b="1" dirty="0">
                <a:solidFill>
                  <a:srgbClr val="0070C0"/>
                </a:solidFill>
                <a:latin typeface="Georgia" pitchFamily="18" charset="0"/>
              </a:rPr>
              <a:t>Освоение правовых и этических норм поведения человека в информационной сфере деятельности</a:t>
            </a:r>
            <a:endParaRPr lang="ru-RU" sz="1400" i="1" dirty="0">
              <a:solidFill>
                <a:srgbClr val="0070C0"/>
              </a:solidFill>
              <a:latin typeface="Georgia" pitchFamily="18" charset="0"/>
            </a:endParaRPr>
          </a:p>
        </p:txBody>
      </p:sp>
      <p:pic>
        <p:nvPicPr>
          <p:cNvPr id="1026" name="Picture 2" descr="C:\Documents and Settings\Дима\Мои документы\Мои рисунки\работа\29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5643578"/>
            <a:ext cx="1428750" cy="1095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Цели и з-чи изучения предмета Инф-ка и ИКТ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Цели и з-чи изучения предмета Инф-ка и ИКТ</Template>
  <TotalTime>4</TotalTime>
  <Words>113</Words>
  <Application>Microsoft Office PowerPoint</Application>
  <PresentationFormat>Экран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Цели и з-чи изучения предмета Инф-ка и ИКТ</vt:lpstr>
      <vt:lpstr>Слайд 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Dima</dc:creator>
  <cp:lastModifiedBy>Dima</cp:lastModifiedBy>
  <cp:revision>2</cp:revision>
  <dcterms:created xsi:type="dcterms:W3CDTF">2009-09-02T13:51:01Z</dcterms:created>
  <dcterms:modified xsi:type="dcterms:W3CDTF">2009-09-02T15:11:11Z</dcterms:modified>
</cp:coreProperties>
</file>