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970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897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544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107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781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709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384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766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516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997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82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77BCE-6107-4DB4-B495-85CBDA30B77C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A15C-2EB7-4AD2-AA12-EF3951B76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1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764704"/>
            <a:ext cx="5886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Приёмы целеполагания на уроках открытия новых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знаний</a:t>
            </a:r>
            <a:endParaRPr lang="en-US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на уроках физики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465313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физики и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информатики 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Лёвкина Н.М.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195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человек не знает, 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пристани он держит путь,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него ни один ветер не будет попутным.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68344" y="3613666"/>
            <a:ext cx="14129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Сенека</a:t>
            </a:r>
          </a:p>
        </p:txBody>
      </p:sp>
    </p:spTree>
    <p:extLst>
      <p:ext uri="{BB962C8B-B14F-4D97-AF65-F5344CB8AC3E}">
        <p14:creationId xmlns="" xmlns:p14="http://schemas.microsoft.com/office/powerpoint/2010/main" val="228415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85852" y="620688"/>
            <a:ext cx="5772295" cy="7920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Универсальные учебные действия 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219787"/>
            <a:ext cx="2736304" cy="7920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личностные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3675112"/>
            <a:ext cx="3096344" cy="7920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коммуникативные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93062" y="3682217"/>
            <a:ext cx="3168352" cy="7920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познавательные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2219787"/>
            <a:ext cx="2736304" cy="7920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регулятивные</a:t>
            </a:r>
            <a:endParaRPr lang="ru-RU" sz="28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555776" y="1412776"/>
            <a:ext cx="0" cy="807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480212" y="1412776"/>
            <a:ext cx="0" cy="785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995936" y="1412776"/>
            <a:ext cx="0" cy="2269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76056" y="1412776"/>
            <a:ext cx="0" cy="2269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8793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120" y="69269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РЕГУЛЯТИВНЫЕ УЧЕБНЫЕ ДЕЙСТВИЯ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1556792"/>
            <a:ext cx="648072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ц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елеполагание;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/>
              <a:t>п</a:t>
            </a:r>
            <a:r>
              <a:rPr lang="ru-RU" sz="2800" dirty="0" smtClean="0"/>
              <a:t>ланирование деятельности;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/>
              <a:t>п</a:t>
            </a:r>
            <a:r>
              <a:rPr lang="ru-RU" sz="2800" dirty="0" smtClean="0"/>
              <a:t>рогнозирование результата;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/>
              <a:t>к</a:t>
            </a:r>
            <a:r>
              <a:rPr lang="ru-RU" sz="2800" dirty="0" smtClean="0"/>
              <a:t>онтроль;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/>
              <a:t>к</a:t>
            </a:r>
            <a:r>
              <a:rPr lang="ru-RU" sz="2800" dirty="0" smtClean="0"/>
              <a:t>оррекция;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/>
              <a:t>о</a:t>
            </a:r>
            <a:r>
              <a:rPr lang="ru-RU" sz="2800" dirty="0" smtClean="0"/>
              <a:t>ценка;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800" dirty="0"/>
              <a:t>в</a:t>
            </a:r>
            <a:r>
              <a:rPr lang="ru-RU" sz="2800" dirty="0" smtClean="0"/>
              <a:t>олевая </a:t>
            </a:r>
            <a:r>
              <a:rPr lang="ru-RU" sz="2800" dirty="0" err="1" smtClean="0"/>
              <a:t>саморегуляция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7865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1812" y="332656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Приёмы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по формированию действия целеполагания: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30860" y="1664245"/>
            <a:ext cx="59766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«Тема-вопрос»,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над понятием», 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«Яркое пятно»,</a:t>
            </a:r>
          </a:p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Исключение», </a:t>
            </a:r>
          </a:p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жизненной ситуации», 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«Группировка», 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«Собери слово»,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«Проблема предыдущего урока»,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«Демонстрация множественности смыслов слова»,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«Проблемная ситуация»,</a:t>
            </a: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«Индуктор».</a:t>
            </a:r>
          </a:p>
        </p:txBody>
      </p:sp>
    </p:spTree>
    <p:extLst>
      <p:ext uri="{BB962C8B-B14F-4D97-AF65-F5344CB8AC3E}">
        <p14:creationId xmlns="" xmlns:p14="http://schemas.microsoft.com/office/powerpoint/2010/main" val="96208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7193" y="311532"/>
            <a:ext cx="57285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Приём  </a:t>
            </a:r>
            <a:r>
              <a:rPr lang="ru-RU" sz="4400" b="1" dirty="0">
                <a:solidFill>
                  <a:srgbClr val="FF0000"/>
                </a:solidFill>
              </a:rPr>
              <a:t>«Яркое пятно»</a:t>
            </a:r>
            <a:endParaRPr lang="ru-RU" sz="4400" dirty="0">
              <a:solidFill>
                <a:srgbClr val="FF000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399259" y="1772816"/>
            <a:ext cx="2333625" cy="228600"/>
            <a:chOff x="0" y="0"/>
            <a:chExt cx="2333625" cy="2286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1925" y="0"/>
              <a:ext cx="514350" cy="209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95350" y="0"/>
              <a:ext cx="514350" cy="209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619250" y="19050"/>
              <a:ext cx="514350" cy="209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676275" y="114300"/>
              <a:ext cx="219075" cy="95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409700" y="114300"/>
              <a:ext cx="2095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133600" y="123825"/>
              <a:ext cx="2000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0" y="114300"/>
              <a:ext cx="1619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3013621" y="2688886"/>
            <a:ext cx="1619250" cy="209550"/>
            <a:chOff x="0" y="0"/>
            <a:chExt cx="1619250" cy="20955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61925" y="0"/>
              <a:ext cx="514350" cy="209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47725" y="0"/>
              <a:ext cx="514350" cy="209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76275" y="104775"/>
              <a:ext cx="1714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362075" y="104775"/>
              <a:ext cx="2571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0" y="104775"/>
              <a:ext cx="1619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2203996" y="3573016"/>
            <a:ext cx="3143250" cy="219075"/>
            <a:chOff x="0" y="0"/>
            <a:chExt cx="3143250" cy="219075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657350" y="0"/>
              <a:ext cx="514350" cy="209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933450" y="0"/>
              <a:ext cx="514350" cy="209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90500" y="9525"/>
              <a:ext cx="514350" cy="209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0" y="123825"/>
              <a:ext cx="2000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04850" y="123825"/>
              <a:ext cx="22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447800" y="123825"/>
              <a:ext cx="2095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Прямоугольник 23"/>
            <p:cNvSpPr/>
            <p:nvPr/>
          </p:nvSpPr>
          <p:spPr>
            <a:xfrm>
              <a:off x="2400300" y="9525"/>
              <a:ext cx="514350" cy="209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914650" y="123825"/>
              <a:ext cx="22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171700" y="123825"/>
              <a:ext cx="22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1689646" y="4426793"/>
            <a:ext cx="1704975" cy="1504950"/>
            <a:chOff x="0" y="0"/>
            <a:chExt cx="1704975" cy="1504950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600075" y="0"/>
              <a:ext cx="514350" cy="2095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 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00075" y="866775"/>
              <a:ext cx="514350" cy="2095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09600" y="457200"/>
              <a:ext cx="514350" cy="2095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85750" y="95250"/>
              <a:ext cx="3143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1104900" y="95250"/>
              <a:ext cx="3143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1104900" y="552450"/>
              <a:ext cx="3143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104900" y="962025"/>
              <a:ext cx="3143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276225" y="962025"/>
              <a:ext cx="3143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285750" y="552450"/>
              <a:ext cx="3143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85750" y="95250"/>
              <a:ext cx="0" cy="8667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419225" y="95250"/>
              <a:ext cx="0" cy="8667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Прямоугольник 38"/>
            <p:cNvSpPr/>
            <p:nvPr/>
          </p:nvSpPr>
          <p:spPr>
            <a:xfrm>
              <a:off x="590550" y="1295400"/>
              <a:ext cx="514350" cy="20955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 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 </a:t>
              </a: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276225" y="1390650"/>
              <a:ext cx="3143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1104900" y="1390650"/>
              <a:ext cx="3143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419225" y="523875"/>
              <a:ext cx="0" cy="8667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285750" y="523875"/>
              <a:ext cx="0" cy="8667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0" y="714375"/>
              <a:ext cx="2857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1419225" y="714375"/>
              <a:ext cx="2857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Прямоугольник 64"/>
          <p:cNvSpPr/>
          <p:nvPr/>
        </p:nvSpPr>
        <p:spPr>
          <a:xfrm>
            <a:off x="3841011" y="5626943"/>
            <a:ext cx="4097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Рис. </a:t>
            </a:r>
            <a:r>
              <a:rPr lang="ru-RU" dirty="0" smtClean="0"/>
              <a:t>1. Схемы соединения проводников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683568" y="1692925"/>
            <a:ext cx="502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649359" y="2740447"/>
            <a:ext cx="502022" cy="38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83568" y="3621049"/>
            <a:ext cx="467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683568" y="463634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22870" y="1039952"/>
            <a:ext cx="7853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Урок </a:t>
            </a:r>
            <a:r>
              <a:rPr lang="ru-RU" b="1" dirty="0" smtClean="0"/>
              <a:t>физики в 8 </a:t>
            </a:r>
            <a:r>
              <a:rPr lang="ru-RU" b="1" dirty="0"/>
              <a:t>классе по теме </a:t>
            </a:r>
            <a:r>
              <a:rPr lang="ru-RU" b="1" dirty="0" smtClean="0"/>
              <a:t>«</a:t>
            </a:r>
            <a:r>
              <a:rPr lang="ru-RU" b="1" dirty="0"/>
              <a:t>Параллельное соединение проводников</a:t>
            </a:r>
            <a:r>
              <a:rPr lang="ru-RU" b="1" dirty="0" smtClean="0"/>
              <a:t>»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9665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346" y="406131"/>
            <a:ext cx="81594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Приём </a:t>
            </a:r>
            <a:r>
              <a:rPr lang="ru-RU" sz="4400" b="1" dirty="0">
                <a:solidFill>
                  <a:srgbClr val="FF0000"/>
                </a:solidFill>
              </a:rPr>
              <a:t>«Проблемная ситуация»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2492896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600" dirty="0"/>
              <a:t>Подводящий </a:t>
            </a:r>
            <a:r>
              <a:rPr lang="ru-RU" sz="3600" dirty="0" smtClean="0"/>
              <a:t>диалог</a:t>
            </a:r>
          </a:p>
          <a:p>
            <a:r>
              <a:rPr lang="ru-RU" b="1" dirty="0" smtClean="0"/>
              <a:t>Урок физики </a:t>
            </a:r>
            <a:r>
              <a:rPr lang="ru-RU" b="1" dirty="0"/>
              <a:t>в 7 классе по теме «Способы изменения давления»</a:t>
            </a:r>
            <a:r>
              <a:rPr lang="ru-RU" dirty="0"/>
              <a:t> </a:t>
            </a:r>
            <a:endParaRPr lang="ru-RU" dirty="0" smtClean="0"/>
          </a:p>
          <a:p>
            <a:endParaRPr lang="ru-RU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600" dirty="0" smtClean="0"/>
              <a:t>Побуждающий диалог</a:t>
            </a:r>
          </a:p>
          <a:p>
            <a:r>
              <a:rPr lang="ru-RU" b="1" dirty="0"/>
              <a:t>урок информатики в 5-м классе по теме «Графический редактор»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27306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1"/>
            <a:ext cx="78347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Приём </a:t>
            </a:r>
            <a:r>
              <a:rPr lang="ru-RU" sz="4400" b="1" dirty="0" smtClean="0">
                <a:solidFill>
                  <a:srgbClr val="FF0000"/>
                </a:solidFill>
              </a:rPr>
              <a:t>«Работа над понятием»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0" y="1700808"/>
            <a:ext cx="78347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Учащимся предлагается для зрительного восприятия название темы урока. Необходимо объяснить значение каждого слова или отыскать в «Толковом словаре». Далее, от значения слова определяем цель урока.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3906" y="5157192"/>
            <a:ext cx="7618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</a:t>
            </a:r>
            <a:r>
              <a:rPr lang="ru-RU" b="1" dirty="0" smtClean="0"/>
              <a:t>рок </a:t>
            </a:r>
            <a:r>
              <a:rPr lang="ru-RU" b="1" dirty="0"/>
              <a:t>в 7 классе </a:t>
            </a:r>
            <a:r>
              <a:rPr lang="ru-RU" b="1" dirty="0" smtClean="0"/>
              <a:t>«Энергия</a:t>
            </a:r>
            <a:r>
              <a:rPr lang="ru-RU" b="1" dirty="0"/>
              <a:t>. Потенциальная и кинетическая </a:t>
            </a:r>
            <a:r>
              <a:rPr lang="ru-RU" b="1" dirty="0" smtClean="0"/>
              <a:t>энергия»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9150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Вывод: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Целеполагание  у детей не может возникнуть просто так.</a:t>
            </a:r>
          </a:p>
          <a:p>
            <a:endParaRPr lang="ru-RU" sz="3200" dirty="0" smtClean="0"/>
          </a:p>
          <a:p>
            <a:r>
              <a:rPr lang="ru-RU" sz="3200" dirty="0" smtClean="0"/>
              <a:t>Для </a:t>
            </a:r>
            <a:r>
              <a:rPr lang="ru-RU" sz="3200" dirty="0"/>
              <a:t>того, чтобы ученик сам поставил перед собой какую-то учебную цель, на уроке должна возникнуть ситуация, которая подтолкнула бы его к определению целей на уроке. </a:t>
            </a:r>
          </a:p>
        </p:txBody>
      </p:sp>
    </p:spTree>
    <p:extLst>
      <p:ext uri="{BB962C8B-B14F-4D97-AF65-F5344CB8AC3E}">
        <p14:creationId xmlns="" xmlns:p14="http://schemas.microsoft.com/office/powerpoint/2010/main" val="41965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273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Надя</cp:lastModifiedBy>
  <cp:revision>16</cp:revision>
  <dcterms:created xsi:type="dcterms:W3CDTF">2014-03-29T15:47:03Z</dcterms:created>
  <dcterms:modified xsi:type="dcterms:W3CDTF">2015-01-23T17:43:57Z</dcterms:modified>
</cp:coreProperties>
</file>