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9" r:id="rId5"/>
    <p:sldId id="258" r:id="rId6"/>
    <p:sldId id="260" r:id="rId7"/>
    <p:sldId id="277" r:id="rId8"/>
    <p:sldId id="263" r:id="rId9"/>
    <p:sldId id="268" r:id="rId10"/>
    <p:sldId id="273" r:id="rId11"/>
    <p:sldId id="274" r:id="rId12"/>
    <p:sldId id="270" r:id="rId13"/>
    <p:sldId id="269" r:id="rId14"/>
    <p:sldId id="271" r:id="rId15"/>
    <p:sldId id="272" r:id="rId16"/>
    <p:sldId id="279" r:id="rId17"/>
    <p:sldId id="280" r:id="rId18"/>
    <p:sldId id="278" r:id="rId19"/>
    <p:sldId id="264" r:id="rId20"/>
    <p:sldId id="266" r:id="rId21"/>
    <p:sldId id="281" r:id="rId22"/>
    <p:sldId id="267" r:id="rId23"/>
    <p:sldId id="261" r:id="rId24"/>
    <p:sldId id="276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000" autoAdjust="0"/>
  </p:normalViewPr>
  <p:slideViewPr>
    <p:cSldViewPr>
      <p:cViewPr varScale="1">
        <p:scale>
          <a:sx n="88" d="100"/>
          <a:sy n="88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15E73-51FB-43FF-B76F-97D45B2E190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F18AF-9C42-4FBC-877F-49A9C250F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http://files.hracicka.webnode.cz/200000005-23e5624df0/HTML_Logo.jpg"/>
          <p:cNvPicPr>
            <a:picLocks noChangeAspect="1" noChangeArrowheads="1"/>
          </p:cNvPicPr>
          <p:nvPr/>
        </p:nvPicPr>
        <p:blipFill>
          <a:blip r:embed="rId2" cstate="print"/>
          <a:srcRect l="2601"/>
          <a:stretch>
            <a:fillRect/>
          </a:stretch>
        </p:blipFill>
        <p:spPr bwMode="auto">
          <a:xfrm>
            <a:off x="0" y="0"/>
            <a:ext cx="9146177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-108520" y="116632"/>
            <a:ext cx="9349226" cy="18872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7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Создание </a:t>
            </a:r>
            <a:r>
              <a:rPr lang="en-US" sz="7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Web</a:t>
            </a:r>
            <a:r>
              <a:rPr lang="ru-RU" sz="7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-страниц</a:t>
            </a:r>
          </a:p>
          <a:p>
            <a:pPr algn="ctr">
              <a:lnSpc>
                <a:spcPct val="80000"/>
              </a:lnSpc>
            </a:pPr>
            <a:r>
              <a:rPr lang="ru-RU" sz="7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средствами языка</a:t>
            </a:r>
            <a:endParaRPr lang="ru-RU" sz="7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12776"/>
            <a:ext cx="6624736" cy="522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8105" y="0"/>
            <a:ext cx="287771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Задание 4.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0"/>
            <a:ext cx="622818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Заголовок 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-страницы – </a:t>
            </a:r>
            <a:r>
              <a:rPr lang="ru-RU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«Шрифты»</a:t>
            </a:r>
            <a:endParaRPr lang="ru-RU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-страницы: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47888" y="44624"/>
            <a:ext cx="763523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Управление пробелами 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 отступами текста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4095235"/>
            <a:ext cx="8676456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&lt;P&gt;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nbsp&amp;nbsp&amp;nbsp&amp;nbsp&amp;nbsp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Этот абзац начинается с красной строки…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&lt;/P&gt;</a:t>
            </a: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2295035"/>
            <a:ext cx="2088232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Тег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2295035"/>
            <a:ext cx="6768752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Значение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2871099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nbsp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95736" y="2871099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Неразрывный пробел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423842" y="-99392"/>
            <a:ext cx="628332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Управление пробелами </a:t>
            </a:r>
          </a:p>
          <a:p>
            <a:pPr algn="ctr"/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 отступами текста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2730400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Веб-страницы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обычно создаются на языках разметки HTML или XHTML и могут содержать гиперссылки для быстрого перехода на другие страницы.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Информационно  значимое  содержимое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веб-страницы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обычно называется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контентом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340768"/>
            <a:ext cx="2736304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Тег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43808" y="1340768"/>
            <a:ext cx="6120680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Значение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916832"/>
            <a:ext cx="2736304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&lt;BLOCKQUOTE&gt;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43808" y="1916832"/>
            <a:ext cx="6120680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Выделение абзаца: отступ слева и справа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4602608"/>
            <a:ext cx="73803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7913">
              <a:tabLst>
                <a:tab pos="7532688" algn="l"/>
                <a:tab pos="7718425" algn="l"/>
                <a:tab pos="8077200" algn="r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Информация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веб-странице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может быть представлена в различных формах: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текст, статические и анимированные графические, изображения, аудио, видео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апплеты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8105" y="2629936"/>
            <a:ext cx="287771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Задание 4.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2629936"/>
            <a:ext cx="62281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Создать </a:t>
            </a:r>
            <a:r>
              <a:rPr lang="en-US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-страницу используя тег </a:t>
            </a:r>
            <a:r>
              <a:rPr lang="en-US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&lt;BLOCKQUOTE&gt;</a:t>
            </a:r>
            <a:endParaRPr lang="ru-RU" sz="2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animBg="1"/>
      <p:bldP spid="9" grpId="0" animBg="1"/>
      <p:bldP spid="14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47888" y="378530"/>
            <a:ext cx="763523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Управление пробелами 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 отступами текста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3068960"/>
            <a:ext cx="1728192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Тег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3068960"/>
            <a:ext cx="7128792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Значение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3645024"/>
            <a:ext cx="172819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&lt;PRE&gt;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35696" y="3645024"/>
            <a:ext cx="712879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Учитываются все символы пробелов и табуляции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436221"/>
            <a:ext cx="8676456" cy="271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&lt;PRE&gt; </a:t>
            </a:r>
            <a:endParaRPr lang="en-US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Эта таблица создана путём табуляции</a:t>
            </a:r>
          </a:p>
          <a:p>
            <a:pPr>
              <a:lnSpc>
                <a:spcPct val="12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Фамилия		Имя		Отчество</a:t>
            </a:r>
          </a:p>
          <a:p>
            <a:pPr>
              <a:lnSpc>
                <a:spcPct val="12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Иванов		Иван		Иванович</a:t>
            </a:r>
          </a:p>
          <a:p>
            <a:pPr>
              <a:lnSpc>
                <a:spcPct val="12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Петров		Петя		Петрович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&lt;/PRE&gt;</a:t>
            </a: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4100517"/>
            <a:ext cx="8676456" cy="271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&lt;P&gt; </a:t>
            </a:r>
            <a:endParaRPr lang="en-US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Эта таблица создана путём табуляции</a:t>
            </a:r>
          </a:p>
          <a:p>
            <a:pPr>
              <a:lnSpc>
                <a:spcPct val="12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Фамилия		Имя		Отчество</a:t>
            </a:r>
          </a:p>
          <a:p>
            <a:pPr>
              <a:lnSpc>
                <a:spcPct val="12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Иванов		Иван		Иванович</a:t>
            </a:r>
          </a:p>
          <a:p>
            <a:pPr>
              <a:lnSpc>
                <a:spcPct val="12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Петров		Петя		Петрович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&lt;/P&gt;</a:t>
            </a: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287771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Задание 5.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0"/>
            <a:ext cx="622818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Набрать данный текст используя табуляцию и просмотреть результат </a:t>
            </a:r>
            <a:r>
              <a:rPr lang="en-US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-страницы.</a:t>
            </a:r>
            <a:endParaRPr lang="ru-RU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496" y="1628800"/>
            <a:ext cx="2088232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Тег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1628800"/>
            <a:ext cx="6948264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Значение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496" y="2204864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2204864"/>
            <a:ext cx="6948264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Отображение переменных, как правило, курсив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4624"/>
            <a:ext cx="81049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Форматирование шрифта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496" y="2780928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CITE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23728" y="2780928"/>
            <a:ext cx="6948264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Отображение цитат, как правило, курсив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496" y="3356992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&lt;ADDRESS&gt;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23728" y="3356992"/>
            <a:ext cx="6948264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Отображение адреса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980728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языке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HTML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определены четыре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специальных символа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предназначенных для служебных целей. Это символы &lt;, &gt;, &amp; и “. Вы не можете вставлять специальные символы в обычный текст, вместо этого необходимо использовать следующую замену: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3140968"/>
            <a:ext cx="2088232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Символ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3140968"/>
            <a:ext cx="6768752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Замена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3717032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95736" y="3717032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lt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4293096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95736" y="4293096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gt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4869160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95736" y="4869160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amp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5445224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95736" y="5445224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quot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0" y="0"/>
            <a:ext cx="903894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Вставка специальных символов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980728"/>
            <a:ext cx="2088232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Символ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980728"/>
            <a:ext cx="6768752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Замена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556792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95736" y="1556792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&amp;sect</a:t>
            </a:r>
            <a:endParaRPr lang="ru-RU" sz="2400" b="1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2132856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°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95736" y="2132856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&amp;deg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2708920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±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95736" y="2708920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plusmn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3284984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←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95736" y="3284984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larr</a:t>
            </a:r>
            <a:endParaRPr lang="ru-RU" sz="2400" b="1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0"/>
            <a:ext cx="903894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Вставка специальных символов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3861048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↑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195736" y="3861048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uarr</a:t>
            </a:r>
            <a:endParaRPr lang="ru-RU" sz="2400" b="1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4437112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95736" y="4437112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rarr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7504" y="5013176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↓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95736" y="5013176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darr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7504" y="5589240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195736" y="5589240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mdash</a:t>
            </a:r>
            <a:endParaRPr lang="ru-RU" sz="2400" b="1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491" y="44624"/>
            <a:ext cx="90860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Выравнивание текста абзаца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496973"/>
            <a:ext cx="86764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&lt;BODY&gt;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&lt;P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ALIGN = left&gt;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Абзац выровнен влево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&lt;/P&gt;</a:t>
            </a: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&lt;P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ALIGN = center&gt;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Абзац выровнен по центру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&lt;/P&gt;</a:t>
            </a: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&lt;P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ALIGN = right&gt;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Абзац выровнен вправо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&lt;/P&gt;</a:t>
            </a: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&lt;P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ALIGN = justify&gt;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Абзац выровнен по ширине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&lt;/P&gt;</a:t>
            </a: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&lt;P&gt; &lt;NOBR&gt;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Этот текст всегда должен оставаться в одной строке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NOBR&gt; &lt;/P&gt;</a:t>
            </a: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&lt;/BODY&gt;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958786" y="1124744"/>
            <a:ext cx="2185214" cy="769441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Пример</a:t>
            </a:r>
            <a:endParaRPr lang="ru-RU" sz="44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052736"/>
            <a:ext cx="2088232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Тег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1052736"/>
            <a:ext cx="6768752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Значение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628800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CENTER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95736" y="1628800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Выравнивание по центру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491" y="44624"/>
            <a:ext cx="90860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Выравнивание текста абзаца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2699042"/>
            <a:ext cx="86764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&lt;BODY&gt;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&lt;P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Использование таких приложений как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CENTER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FrontPage,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CENTER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позволит Вам полностью реализовать свой творческий потенциал при создании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-страниц.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&lt;/P&gt;</a:t>
            </a: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&lt;/BODY&gt;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&lt;/HTML&gt;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958786" y="2348880"/>
            <a:ext cx="2185214" cy="769441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Пример</a:t>
            </a:r>
            <a:endParaRPr lang="ru-RU" sz="44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9" grpId="1" animBg="1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07504" y="548680"/>
            <a:ext cx="2088232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Тег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95736" y="548680"/>
            <a:ext cx="6768752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Значение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1124744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&lt;HTML&gt;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95736" y="1124744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Обязательный тег программы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7504" y="1700808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HEAD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95736" y="1700808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Начало служебной части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7504" y="2276872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&lt;TITLE&gt;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195736" y="2276872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Заголовок документа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7504" y="2852936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BODY 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95736" y="2852936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Начало тела документа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7504" y="3429000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&lt;H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195736" y="3429000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Заголовок первого уровня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7504" y="4005064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195736" y="4005064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Абзац (пропускается строка)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07504" y="4581128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BR&gt;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195736" y="4581128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Перенос строки без начала нового абзаца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07504" y="5157192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HR 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195736" y="5157192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Вставляет горизонтальную линию на страницу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852936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Georgia" pitchFamily="18" charset="0"/>
              </a:rPr>
              <a:t>Этот тег имеет </a:t>
            </a:r>
            <a:r>
              <a:rPr lang="ru-RU" sz="2800" i="1" u="sng" dirty="0" smtClean="0">
                <a:latin typeface="Georgia" pitchFamily="18" charset="0"/>
              </a:rPr>
              <a:t>дополнительные параметры</a:t>
            </a:r>
            <a:r>
              <a:rPr lang="ru-RU" sz="2800" dirty="0" smtClean="0">
                <a:latin typeface="Georgia" pitchFamily="18" charset="0"/>
              </a:rPr>
              <a:t>, с помощью которых можно управлять внешним видом шрифта. </a:t>
            </a:r>
          </a:p>
          <a:p>
            <a:endParaRPr lang="ru-RU" sz="2800" dirty="0" smtClean="0">
              <a:latin typeface="Georgia" pitchFamily="18" charset="0"/>
            </a:endParaRPr>
          </a:p>
          <a:p>
            <a:r>
              <a:rPr lang="ru-RU" sz="2800" b="1" dirty="0" smtClean="0">
                <a:solidFill>
                  <a:srgbClr val="00B050"/>
                </a:solidFill>
                <a:latin typeface="Georgia" pitchFamily="18" charset="0"/>
              </a:rPr>
              <a:t>SIZE</a:t>
            </a:r>
            <a:r>
              <a:rPr lang="ru-RU" sz="2800" dirty="0" smtClean="0">
                <a:latin typeface="Georgia" pitchFamily="18" charset="0"/>
              </a:rPr>
              <a:t> — задает размер шрифта.</a:t>
            </a:r>
          </a:p>
          <a:p>
            <a:endParaRPr lang="ru-RU" sz="2800" dirty="0" smtClean="0">
              <a:latin typeface="Georgia" pitchFamily="18" charset="0"/>
            </a:endParaRPr>
          </a:p>
          <a:p>
            <a:r>
              <a:rPr lang="en-US" sz="2800" b="1" dirty="0" smtClean="0">
                <a:solidFill>
                  <a:srgbClr val="00B050"/>
                </a:solidFill>
                <a:latin typeface="Georgia" pitchFamily="18" charset="0"/>
              </a:rPr>
              <a:t>FACE</a:t>
            </a:r>
            <a:r>
              <a:rPr lang="ru-RU" sz="2800" dirty="0" smtClean="0">
                <a:latin typeface="Georgia" pitchFamily="18" charset="0"/>
              </a:rPr>
              <a:t> — задаёт шрифт</a:t>
            </a:r>
          </a:p>
          <a:p>
            <a:endParaRPr lang="ru-RU" sz="2800" dirty="0" smtClean="0">
              <a:latin typeface="Georgia" pitchFamily="18" charset="0"/>
            </a:endParaRPr>
          </a:p>
          <a:p>
            <a:r>
              <a:rPr lang="en-US" sz="2800" b="1" dirty="0" smtClean="0">
                <a:solidFill>
                  <a:srgbClr val="00B050"/>
                </a:solidFill>
                <a:latin typeface="Georgia" pitchFamily="18" charset="0"/>
              </a:rPr>
              <a:t>COLOR</a:t>
            </a:r>
            <a:r>
              <a:rPr lang="ru-RU" sz="2800" dirty="0" smtClean="0">
                <a:latin typeface="Georgia" pitchFamily="18" charset="0"/>
              </a:rPr>
              <a:t> — задаёт цвет текста</a:t>
            </a:r>
            <a:endParaRPr lang="ru-RU" sz="2800" dirty="0"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628800"/>
            <a:ext cx="2088232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Тег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1628800"/>
            <a:ext cx="6768752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Значение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2204864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FONT </a:t>
            </a: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2204864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Определяет параметры шрифта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4624"/>
            <a:ext cx="81049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Форматирование шрифта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136906"/>
          <a:ext cx="8712968" cy="6676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810090"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Номер шрифта</a:t>
                      </a:r>
                      <a:endParaRPr lang="ru-RU" sz="3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Размер шрифта в кеглях</a:t>
                      </a:r>
                      <a:endParaRPr lang="ru-RU" sz="3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10090"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3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3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10090"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3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3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10090"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3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10090"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3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3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10090"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3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3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10090"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3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3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10090"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3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3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6024" y="607498"/>
            <a:ext cx="8676456" cy="5413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&lt;HTML&gt;</a:t>
            </a: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&lt;HEAD&gt;</a:t>
            </a:r>
          </a:p>
          <a:p>
            <a:pPr>
              <a:lnSpc>
                <a:spcPct val="13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&lt;TITLE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Шрифты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разных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размеров &lt;/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TITLE&gt;</a:t>
            </a: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&lt;/HEAD&gt;</a:t>
            </a: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&lt;BODY&gt;</a:t>
            </a:r>
          </a:p>
          <a:p>
            <a:pPr>
              <a:lnSpc>
                <a:spcPct val="13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&lt;FONT SIZE="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FACE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="COMIC SANS MS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"&gt;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текст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размера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&lt;/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FONT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BR&gt;</a:t>
            </a:r>
          </a:p>
          <a:p>
            <a:pPr>
              <a:lnSpc>
                <a:spcPct val="13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&lt;FONT SIZE="2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"  FACE="COMIC SANS MS"&gt;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текст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размера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 &lt;/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FONT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BR&gt;</a:t>
            </a:r>
          </a:p>
          <a:p>
            <a:pPr>
              <a:lnSpc>
                <a:spcPct val="13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&lt;FONT SIZE="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3"  FACE="COMIC SANS MS"&gt;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текст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размера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 &lt;/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FONT&gt;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BR&gt;</a:t>
            </a:r>
          </a:p>
          <a:p>
            <a:pPr>
              <a:lnSpc>
                <a:spcPct val="13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&lt;FONT SIZE="4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"  FACE="COMIC SANS MS"&gt;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текст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размера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 &lt;/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FONT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BR&gt;</a:t>
            </a:r>
          </a:p>
          <a:p>
            <a:pPr>
              <a:lnSpc>
                <a:spcPct val="13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&lt;FONT SIZE="5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"  FACE="COMIC SANS MS"&gt;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текст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размера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 &lt;/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FONT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BR&gt;</a:t>
            </a:r>
          </a:p>
          <a:p>
            <a:pPr>
              <a:lnSpc>
                <a:spcPct val="13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&lt;FONT SIZE="6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"  FACE="COMIC SANS MS"&gt;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текст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размера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 &lt;/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FONT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BR&gt;</a:t>
            </a:r>
          </a:p>
          <a:p>
            <a:pPr>
              <a:lnSpc>
                <a:spcPct val="13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&lt;FONT SIZE="7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"  FACE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="COMIC SANS MS"&gt;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текст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размера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 &lt;/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FONT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BR&gt;</a:t>
            </a: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&lt;/BODY&gt;</a:t>
            </a: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&lt;/HTML&gt;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995298" y="0"/>
            <a:ext cx="2185214" cy="769441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Пример</a:t>
            </a:r>
            <a:endParaRPr lang="ru-RU" sz="44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473929"/>
            <a:ext cx="9144000" cy="5115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&lt;HTML&gt;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&lt;HEAD&gt;</a:t>
            </a:r>
            <a:endParaRPr lang="ru-RU" sz="2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&lt;TITLE&gt;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Образцы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шрифтов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&lt;/TITLE&gt;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&lt;/HEAD&gt;</a:t>
            </a:r>
            <a:endParaRPr lang="ru-RU" sz="2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&lt;BODY&gt;</a:t>
            </a:r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&lt;P&gt;&lt;FONT FACE="Arial Cyr, Arial,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Helv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DL"&gt;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Шрифт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гельветика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&lt;/P&gt;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&lt;P&gt;&lt;FONT FACE="Courier New Cyr, Courier New"&gt;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Шрифт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курьер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&lt;/P&gt;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&lt;P&gt;&lt;FONT FACE="Times New Roman Cyr, Times New Roman"&gt;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Шрифт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таймс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&lt;/P&gt;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&lt;/BODY&gt;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&lt;/HTML&gt;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995298" y="0"/>
            <a:ext cx="2185214" cy="769441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Пример</a:t>
            </a:r>
            <a:endParaRPr lang="ru-RU" sz="44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276872"/>
            <a:ext cx="2088232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Тег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95736" y="2276872"/>
            <a:ext cx="6768752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Значение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2852936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95736" y="2852936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Жирный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3429000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 I 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95736" y="3429000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Курсив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7504" y="4005064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 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95736" y="4005064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Подчёркнутый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7504" y="4581128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 S 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195736" y="4581128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Зачёркнутый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95536" y="692696"/>
            <a:ext cx="81049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Форматирование шрифта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0" y="587727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&lt;B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Текст &lt;/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&lt;/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B&gt; 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4624"/>
            <a:ext cx="867645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&lt;HTML&gt;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&lt;HEAD&gt;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&lt;TITLE&gt;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Простейшая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веб-страница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&lt;/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TITLE&gt;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&lt;/HEAD&gt;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&lt;BODY&gt;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&lt;H1&gt;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веб-страницы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&lt;/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H1&gt;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&lt;P&gt;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Это простейшая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web-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страничка, созданная в стандартном 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I&gt;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Блокноте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&lt;/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I&gt;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 отображенная в браузере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B&gt;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Microsoft Internet Explorer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&lt;/B&gt;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&lt;/P&gt;</a:t>
            </a: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&lt;HR&gt;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&lt;/BODY&gt;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&lt;/HTML&gt;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95298" y="0"/>
            <a:ext cx="2185214" cy="769441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Пример</a:t>
            </a:r>
            <a:endParaRPr lang="ru-RU" sz="44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105" y="0"/>
            <a:ext cx="287771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Задание 1.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0"/>
            <a:ext cx="622818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Заголовок 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-страницы – </a:t>
            </a:r>
            <a:r>
              <a:rPr lang="ru-RU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«Уровни»</a:t>
            </a:r>
            <a:endParaRPr lang="ru-RU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-страницы: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1484784"/>
            <a:ext cx="89644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заголовок первого уровня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заголовок второго уровня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заголовок третьего уровня</a:t>
            </a:r>
          </a:p>
          <a:p>
            <a:pPr>
              <a:lnSpc>
                <a:spcPct val="20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заголовок четвёртого уровня</a:t>
            </a:r>
          </a:p>
          <a:p>
            <a:pPr>
              <a:lnSpc>
                <a:spcPct val="20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заголовок пятого уровня</a:t>
            </a:r>
          </a:p>
          <a:p>
            <a:pPr>
              <a:lnSpc>
                <a:spcPct val="200000"/>
              </a:lnSpc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заголовок шестого уровня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105" y="0"/>
            <a:ext cx="287771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Задание 2.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0"/>
            <a:ext cx="622818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Заголовок 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-страницы – </a:t>
            </a:r>
            <a:r>
              <a:rPr lang="ru-RU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«Формат»</a:t>
            </a:r>
            <a:endParaRPr lang="ru-RU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-страницы: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1484784"/>
            <a:ext cx="89644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жирный</a:t>
            </a:r>
          </a:p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курсив</a:t>
            </a:r>
          </a:p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sz="5400" u="sng" dirty="0" smtClean="0">
                <a:latin typeface="Times New Roman" pitchFamily="18" charset="0"/>
                <a:cs typeface="Times New Roman" pitchFamily="18" charset="0"/>
              </a:rPr>
              <a:t>подчёркнутый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sz="5400" strike="sngStrike" dirty="0" smtClean="0">
                <a:latin typeface="Times New Roman" pitchFamily="18" charset="0"/>
                <a:cs typeface="Times New Roman" pitchFamily="18" charset="0"/>
              </a:rPr>
              <a:t>зачёркнутый</a:t>
            </a:r>
          </a:p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sz="5400" i="1" u="sng" dirty="0" smtClean="0">
                <a:latin typeface="Times New Roman" pitchFamily="18" charset="0"/>
                <a:cs typeface="Times New Roman" pitchFamily="18" charset="0"/>
              </a:rPr>
              <a:t>курсив подчёркнутый</a:t>
            </a:r>
            <a:endParaRPr lang="ru-RU" sz="5400" i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340768"/>
            <a:ext cx="9144000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Википедия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гласит</a:t>
            </a:r>
          </a:p>
          <a:p>
            <a:endParaRPr lang="ru-RU" sz="9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Интернет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(произносится [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интэрнэт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]; англ.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- всемирная система объединённых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компьютерных сетей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построенная на использовании протокола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маршрутизации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пакетов данных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Интернет образует глобальное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информационное пространство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служит физической основой для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Всемирной паутины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Wide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и множества других систем (протоколов) передачи данных.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105" y="0"/>
            <a:ext cx="287771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Задание 3.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0"/>
            <a:ext cx="622818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Заголовок 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-страницы – «Интернет»</a:t>
            </a:r>
          </a:p>
          <a:p>
            <a:r>
              <a:rPr lang="ru-RU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-страницы: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5805264"/>
            <a:ext cx="9144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5496" y="5930116"/>
            <a:ext cx="74253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Интернет,  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Интернет,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Интернет,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strike="sngStrike" dirty="0" smtClean="0">
                <a:latin typeface="Times New Roman" pitchFamily="18" charset="0"/>
                <a:cs typeface="Times New Roman" pitchFamily="18" charset="0"/>
              </a:rPr>
              <a:t>Интернет.</a:t>
            </a:r>
            <a:endParaRPr lang="ru-RU" sz="2800" b="1" strike="sngStri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4624"/>
            <a:ext cx="8676456" cy="675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&lt;HTML&gt;</a:t>
            </a:r>
          </a:p>
          <a:p>
            <a:pPr>
              <a:lnSpc>
                <a:spcPct val="140000"/>
              </a:lnSpc>
            </a:pP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&lt;HEAD&gt;</a:t>
            </a:r>
          </a:p>
          <a:p>
            <a:pPr>
              <a:lnSpc>
                <a:spcPct val="14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&lt;TITLE&gt;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Линии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&lt;/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TITLE&gt;</a:t>
            </a:r>
          </a:p>
          <a:p>
            <a:pPr>
              <a:lnSpc>
                <a:spcPct val="140000"/>
              </a:lnSpc>
            </a:pP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&lt;/HEAD&gt;</a:t>
            </a:r>
          </a:p>
          <a:p>
            <a:pPr>
              <a:lnSpc>
                <a:spcPct val="140000"/>
              </a:lnSpc>
            </a:pP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&lt;BODY&gt;</a:t>
            </a:r>
          </a:p>
          <a:p>
            <a:pPr>
              <a:lnSpc>
                <a:spcPct val="14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&lt;H1&gt;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Коллекция горизонтальных линий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&lt;/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H1&gt;</a:t>
            </a:r>
          </a:p>
          <a:p>
            <a:pPr>
              <a:lnSpc>
                <a:spcPct val="140000"/>
              </a:lnSpc>
            </a:pPr>
            <a:r>
              <a:rPr lang="en-US" sz="24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4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HR&gt;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4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&lt;BR&gt;</a:t>
            </a:r>
          </a:p>
          <a:p>
            <a:pPr>
              <a:lnSpc>
                <a:spcPct val="14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&lt;HR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SIZE = 4  WIDTH = 80%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ALIGN = “left”&gt;</a:t>
            </a:r>
          </a:p>
          <a:p>
            <a:pPr>
              <a:lnSpc>
                <a:spcPct val="14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&lt;BR&gt;</a:t>
            </a:r>
          </a:p>
          <a:p>
            <a:pPr>
              <a:lnSpc>
                <a:spcPct val="14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&lt;HR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SIZE = 8  WIDTH = 60%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ALIGN = “right”&gt;</a:t>
            </a:r>
          </a:p>
          <a:p>
            <a:pPr>
              <a:lnSpc>
                <a:spcPct val="140000"/>
              </a:lnSpc>
            </a:pP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&lt;/BODY&gt;</a:t>
            </a:r>
          </a:p>
          <a:p>
            <a:pPr>
              <a:lnSpc>
                <a:spcPct val="14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&lt;/HTML&gt;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95298" y="0"/>
            <a:ext cx="2185214" cy="769441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Пример</a:t>
            </a:r>
            <a:endParaRPr lang="ru-RU" sz="44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276872"/>
            <a:ext cx="2088232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Тег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95736" y="2276872"/>
            <a:ext cx="6768752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Значение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2852936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SUB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95736" y="2852936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Подстрочный индекс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3429000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SUP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95736" y="3429000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Надстрочный индекс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7504" y="4005064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95736" y="4005064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Шрифт с фиксированной шириной букв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7504" y="4581128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195736" y="4581128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Текст с крупным размером букв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95536" y="692696"/>
            <a:ext cx="81049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Форматирование шрифта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7504" y="5157192"/>
            <a:ext cx="2088232" cy="576064"/>
          </a:xfrm>
          <a:prstGeom prst="rect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SMALL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95736" y="5157192"/>
            <a:ext cx="6768752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Текст с малым размером букв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324</TotalTime>
  <Words>1147</Words>
  <Application>Microsoft Office PowerPoint</Application>
  <PresentationFormat>Экран (4:3)</PresentationFormat>
  <Paragraphs>254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Обычная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Бодарева</dc:creator>
  <cp:lastModifiedBy>Бодарева</cp:lastModifiedBy>
  <cp:revision>46</cp:revision>
  <dcterms:created xsi:type="dcterms:W3CDTF">2011-09-07T17:23:06Z</dcterms:created>
  <dcterms:modified xsi:type="dcterms:W3CDTF">2012-12-12T18:56:20Z</dcterms:modified>
</cp:coreProperties>
</file>