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59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7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E03C-B3D2-4ED8-B0A3-B9598445F0FF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D010-7761-4D02-9663-B3C47C6C2E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annettefix.files.wordpress.com/2009/12/accomplishment-check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172" y="1124744"/>
            <a:ext cx="899316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 smtClean="0">
                <a:ln w="11430"/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Создание</a:t>
            </a:r>
          </a:p>
          <a:p>
            <a:pPr algn="ctr"/>
            <a:r>
              <a:rPr lang="ru-RU" sz="15000" b="1" cap="none" spc="50" dirty="0" smtClean="0">
                <a:ln w="11430"/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списков</a:t>
            </a:r>
            <a:endParaRPr lang="ru-RU" sz="15000" b="1" cap="none" spc="50" dirty="0">
              <a:ln w="11430"/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196752"/>
            <a:ext cx="3168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00B050"/>
                </a:solidFill>
                <a:latin typeface="Georgia" pitchFamily="18" charset="0"/>
              </a:rPr>
              <a:t>&lt;UL&gt;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   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&lt;LI&gt;   &lt;/LI&gt;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   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&lt;LI&gt;   &lt;/LI&gt;</a:t>
            </a:r>
          </a:p>
          <a:p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     &lt;LI&gt;   &lt;/LI&gt;</a:t>
            </a:r>
            <a:endParaRPr lang="it-IT" sz="2400" b="1" dirty="0">
              <a:solidFill>
                <a:srgbClr val="00B050"/>
              </a:solidFill>
              <a:latin typeface="Georgia" pitchFamily="18" charset="0"/>
            </a:endParaRPr>
          </a:p>
          <a:p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&lt;/UL &gt;</a:t>
            </a:r>
            <a:endParaRPr lang="it-IT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28902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&lt;H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400" b="1" dirty="0">
                <a:latin typeface="Georgia" pitchFamily="18" charset="0"/>
              </a:rPr>
              <a:t>Типы списков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/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endParaRPr lang="ru-RU" sz="24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UL&gt;</a:t>
            </a:r>
          </a:p>
          <a:p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&lt;LI&gt; </a:t>
            </a:r>
            <a:r>
              <a:rPr lang="ru-RU" sz="2400" b="1" dirty="0" smtClean="0">
                <a:latin typeface="Georgia" pitchFamily="18" charset="0"/>
              </a:rPr>
              <a:t>нумерованный;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&lt;/LI&gt; </a:t>
            </a:r>
            <a:endParaRPr lang="ru-RU" sz="2400" b="1" dirty="0">
              <a:latin typeface="Georgia" pitchFamily="18" charset="0"/>
            </a:endParaRPr>
          </a:p>
          <a:p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&lt;LI&gt; </a:t>
            </a:r>
            <a:r>
              <a:rPr lang="ru-RU" sz="2400" b="1" dirty="0" smtClean="0">
                <a:latin typeface="Georgia" pitchFamily="18" charset="0"/>
              </a:rPr>
              <a:t>маркированный;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&lt;/LI&gt;</a:t>
            </a:r>
            <a:endParaRPr lang="ru-RU" sz="2400" b="1" dirty="0">
              <a:latin typeface="Georgia" pitchFamily="18" charset="0"/>
            </a:endParaRPr>
          </a:p>
          <a:p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&lt;LI&gt; </a:t>
            </a:r>
            <a:r>
              <a:rPr lang="ru-RU" sz="2400" b="1" dirty="0" smtClean="0">
                <a:latin typeface="Georgia" pitchFamily="18" charset="0"/>
              </a:rPr>
              <a:t>многоуровневый.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&lt;/LI&gt;</a:t>
            </a:r>
            <a:endParaRPr lang="ru-RU" sz="2400" b="1" dirty="0">
              <a:latin typeface="Georgia" pitchFamily="18" charset="0"/>
            </a:endParaRPr>
          </a:p>
          <a:p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&lt;/UL &gt;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2738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70C0"/>
                </a:solidFill>
                <a:latin typeface="Comic Sans MS" pitchFamily="66" charset="0"/>
              </a:rPr>
              <a:t>Маркированный список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379639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Тег 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&lt;UL&gt;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(</a:t>
            </a:r>
            <a:r>
              <a:rPr lang="ru-RU" sz="3200" dirty="0">
                <a:solidFill>
                  <a:srgbClr val="0070C0"/>
                </a:solidFill>
                <a:latin typeface="Georgia" pitchFamily="18" charset="0"/>
              </a:rPr>
              <a:t>а также тег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&lt;LI&gt;</a:t>
            </a:r>
            <a:r>
              <a:rPr lang="en-US" sz="3200" dirty="0" smtClean="0">
                <a:solidFill>
                  <a:srgbClr val="0070C0"/>
                </a:solidFill>
                <a:latin typeface="Georgia" pitchFamily="18" charset="0"/>
              </a:rPr>
              <a:t>)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  имеет </a:t>
            </a:r>
            <a:r>
              <a:rPr lang="ru-RU" sz="3200" i="1" u="sng" dirty="0" smtClean="0">
                <a:solidFill>
                  <a:srgbClr val="0070C0"/>
                </a:solidFill>
                <a:latin typeface="Georgia" pitchFamily="18" charset="0"/>
              </a:rPr>
              <a:t>дополнительный параметр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918359"/>
            <a:ext cx="9144000" cy="135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rgbClr val="00B050"/>
                </a:solidFill>
                <a:latin typeface="Georgia" pitchFamily="18" charset="0"/>
              </a:rPr>
              <a:t>TYPE</a:t>
            </a:r>
            <a:r>
              <a:rPr lang="ru-RU" sz="4800" dirty="0" smtClean="0"/>
              <a:t> </a:t>
            </a:r>
            <a:r>
              <a:rPr lang="ru-RU" sz="4800" dirty="0" smtClean="0">
                <a:latin typeface="Georgia" pitchFamily="18" charset="0"/>
              </a:rPr>
              <a:t>- задаёт тип маркера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21297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Georgia" pitchFamily="18" charset="0"/>
              </a:rPr>
              <a:t>&lt;UL </a:t>
            </a:r>
            <a:r>
              <a:rPr lang="en-US" sz="4000" b="1" dirty="0" smtClean="0">
                <a:solidFill>
                  <a:srgbClr val="0070C0"/>
                </a:solidFill>
                <a:latin typeface="Georgia" pitchFamily="18" charset="0"/>
              </a:rPr>
              <a:t>   TYPE </a:t>
            </a:r>
            <a:r>
              <a:rPr lang="ru-RU" sz="40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4000" b="1" dirty="0" smtClean="0">
                <a:solidFill>
                  <a:srgbClr val="0070C0"/>
                </a:solidFill>
                <a:latin typeface="Georgia" pitchFamily="18" charset="0"/>
              </a:rPr>
              <a:t>“circle”</a:t>
            </a:r>
            <a:r>
              <a:rPr lang="ru-RU" sz="40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4000" b="1" dirty="0" smtClean="0">
                <a:solidFill>
                  <a:srgbClr val="00B050"/>
                </a:solidFill>
                <a:latin typeface="Georgia" pitchFamily="18" charset="0"/>
              </a:rPr>
              <a:t>			</a:t>
            </a:r>
            <a:r>
              <a:rPr lang="en-US" sz="6000" b="1" dirty="0" smtClean="0">
                <a:latin typeface="Georgia" pitchFamily="18" charset="0"/>
              </a:rPr>
              <a:t>◦</a:t>
            </a:r>
          </a:p>
          <a:p>
            <a:endParaRPr lang="en-US" sz="40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r>
              <a:rPr lang="ru-RU" sz="4000" b="1" dirty="0" smtClean="0">
                <a:solidFill>
                  <a:srgbClr val="0070C0"/>
                </a:solidFill>
                <a:latin typeface="Georgia" pitchFamily="18" charset="0"/>
              </a:rPr>
              <a:t>&lt;UL </a:t>
            </a:r>
            <a:r>
              <a:rPr lang="en-US" sz="4000" b="1" dirty="0" smtClean="0">
                <a:solidFill>
                  <a:srgbClr val="0070C0"/>
                </a:solidFill>
                <a:latin typeface="Georgia" pitchFamily="18" charset="0"/>
              </a:rPr>
              <a:t>   TYPE </a:t>
            </a:r>
            <a:r>
              <a:rPr lang="ru-RU" sz="40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4000" b="1" dirty="0" smtClean="0">
                <a:solidFill>
                  <a:srgbClr val="0070C0"/>
                </a:solidFill>
                <a:latin typeface="Georgia" pitchFamily="18" charset="0"/>
              </a:rPr>
              <a:t>“square”</a:t>
            </a:r>
            <a:r>
              <a:rPr lang="ru-RU" sz="40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4000" b="1" dirty="0" smtClean="0">
                <a:solidFill>
                  <a:srgbClr val="00B050"/>
                </a:solidFill>
                <a:latin typeface="Georgia" pitchFamily="18" charset="0"/>
              </a:rPr>
              <a:t>			</a:t>
            </a:r>
            <a:r>
              <a:rPr lang="en-US" sz="6000" b="1" dirty="0" smtClean="0">
                <a:latin typeface="Georgia" pitchFamily="18" charset="0"/>
              </a:rPr>
              <a:t>▪</a:t>
            </a:r>
            <a:endParaRPr lang="ru-RU" sz="60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&lt;H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600" b="1" dirty="0">
                <a:latin typeface="Georgia" pitchFamily="18" charset="0"/>
              </a:rPr>
              <a:t>Типы списков</a:t>
            </a:r>
            <a:r>
              <a:rPr lang="en-US" sz="2600" b="1" dirty="0">
                <a:latin typeface="Georgia" pitchFamily="18" charset="0"/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/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H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endParaRPr lang="ru-RU" sz="26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&lt;UL    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TYPE 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=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“disk” 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&gt;</a:t>
            </a:r>
            <a:endParaRPr lang="ru-RU" sz="2600" b="1" dirty="0">
              <a:solidFill>
                <a:srgbClr val="00B050"/>
              </a:solidFill>
              <a:latin typeface="Georgia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600" b="1" dirty="0">
                <a:solidFill>
                  <a:srgbClr val="00B050"/>
                </a:solidFill>
                <a:latin typeface="Georgia" pitchFamily="18" charset="0"/>
              </a:rPr>
              <a:t>&lt;LI&gt; </a:t>
            </a:r>
            <a:r>
              <a:rPr lang="ru-RU" sz="2600" b="1" dirty="0" smtClean="0">
                <a:latin typeface="Georgia" pitchFamily="18" charset="0"/>
              </a:rPr>
              <a:t>нумерованный;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 &lt;/LI&gt; </a:t>
            </a:r>
            <a:endParaRPr lang="ru-RU" sz="2600" b="1" dirty="0">
              <a:latin typeface="Georgia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600" b="1" dirty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LI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    TYPE 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=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“circle”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600" b="1" dirty="0" smtClean="0">
                <a:latin typeface="Georgia" pitchFamily="18" charset="0"/>
              </a:rPr>
              <a:t>маркированный;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 &lt;/LI&gt;</a:t>
            </a:r>
            <a:endParaRPr lang="ru-RU" sz="2600" b="1" dirty="0">
              <a:latin typeface="Georgia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600" b="1" dirty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LI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    TYPE 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=</a:t>
            </a:r>
            <a:r>
              <a:rPr lang="en-US" sz="2600" b="1" dirty="0" smtClean="0">
                <a:solidFill>
                  <a:srgbClr val="00B050"/>
                </a:solidFill>
                <a:latin typeface="Georgia" pitchFamily="18" charset="0"/>
              </a:rPr>
              <a:t>“square”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600" b="1" dirty="0" smtClean="0">
                <a:latin typeface="Georgia" pitchFamily="18" charset="0"/>
              </a:rPr>
              <a:t>многоуровневый.</a:t>
            </a:r>
            <a:r>
              <a:rPr lang="ru-RU" sz="2600" b="1" dirty="0" smtClean="0">
                <a:solidFill>
                  <a:srgbClr val="00B050"/>
                </a:solidFill>
                <a:latin typeface="Georgia" pitchFamily="18" charset="0"/>
              </a:rPr>
              <a:t> &lt;/LI&gt;</a:t>
            </a:r>
            <a:endParaRPr lang="ru-RU" sz="2600" b="1" dirty="0">
              <a:latin typeface="Georgia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600" b="1" dirty="0">
                <a:solidFill>
                  <a:srgbClr val="00B050"/>
                </a:solidFill>
                <a:latin typeface="Georgia" pitchFamily="18" charset="0"/>
              </a:rPr>
              <a:t>&lt;/UL &gt;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43808" y="1196752"/>
            <a:ext cx="280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&lt;OL</a:t>
            </a:r>
            <a:r>
              <a:rPr lang="it-IT" sz="2400" b="1" dirty="0">
                <a:solidFill>
                  <a:srgbClr val="00B050"/>
                </a:solidFill>
                <a:latin typeface="Georgia" pitchFamily="18" charset="0"/>
              </a:rPr>
              <a:t>&gt;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   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it-IT" sz="2400" b="1" dirty="0">
                <a:solidFill>
                  <a:srgbClr val="00B050"/>
                </a:solidFill>
                <a:latin typeface="Georgia" pitchFamily="18" charset="0"/>
              </a:rPr>
              <a:t>LI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&gt;    &lt;/LI&gt;</a:t>
            </a:r>
            <a:endParaRPr lang="it-IT" sz="2400" b="1" dirty="0">
              <a:solidFill>
                <a:srgbClr val="00B050"/>
              </a:solidFill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   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&lt;LI&gt;    &lt;/LI&gt;</a:t>
            </a:r>
          </a:p>
          <a:p>
            <a:r>
              <a:rPr lang="it-IT" sz="2400" b="1" dirty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it-IT" sz="2400" b="1" dirty="0" smtClean="0">
                <a:solidFill>
                  <a:srgbClr val="00B050"/>
                </a:solidFill>
                <a:latin typeface="Georgia" pitchFamily="18" charset="0"/>
              </a:rPr>
              <a:t>    &lt;LI&gt;    &lt;/LI&gt; &lt;/OL &gt;</a:t>
            </a:r>
            <a:endParaRPr lang="it-IT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28902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&lt;H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r>
              <a:rPr lang="ru-RU" sz="2400" b="1" dirty="0">
                <a:latin typeface="Georgia" pitchFamily="18" charset="0"/>
              </a:rPr>
              <a:t>Типы списков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/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&gt; </a:t>
            </a:r>
            <a:endParaRPr lang="ru-RU" sz="2400" b="1" dirty="0" smtClean="0">
              <a:solidFill>
                <a:srgbClr val="00B050"/>
              </a:solidFill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&lt;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O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L</a:t>
            </a:r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&gt;</a:t>
            </a:r>
          </a:p>
          <a:p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&lt;LI&gt; </a:t>
            </a:r>
            <a:r>
              <a:rPr lang="ru-RU" sz="2400" b="1" dirty="0" smtClean="0">
                <a:latin typeface="Georgia" pitchFamily="18" charset="0"/>
              </a:rPr>
              <a:t>нумерованный;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&lt;/LI&gt; </a:t>
            </a:r>
            <a:endParaRPr lang="ru-RU" sz="2400" b="1" dirty="0">
              <a:latin typeface="Georgia" pitchFamily="18" charset="0"/>
            </a:endParaRPr>
          </a:p>
          <a:p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&lt;LI&gt; </a:t>
            </a:r>
            <a:r>
              <a:rPr lang="ru-RU" sz="2400" b="1" dirty="0" smtClean="0">
                <a:latin typeface="Georgia" pitchFamily="18" charset="0"/>
              </a:rPr>
              <a:t>маркированный;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&lt;/LI&gt;</a:t>
            </a:r>
            <a:endParaRPr lang="ru-RU" sz="2400" b="1" dirty="0">
              <a:latin typeface="Georgia" pitchFamily="18" charset="0"/>
            </a:endParaRPr>
          </a:p>
          <a:p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&lt;LI&gt; </a:t>
            </a:r>
            <a:r>
              <a:rPr lang="ru-RU" sz="2400" b="1" dirty="0" smtClean="0">
                <a:latin typeface="Georgia" pitchFamily="18" charset="0"/>
              </a:rPr>
              <a:t>многоуровневый.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 &lt;/LI&gt;</a:t>
            </a:r>
            <a:endParaRPr lang="ru-RU" sz="2400" b="1" dirty="0">
              <a:latin typeface="Georgia" pitchFamily="18" charset="0"/>
            </a:endParaRP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&lt;/</a:t>
            </a:r>
            <a:r>
              <a:rPr lang="en-US" sz="2400" b="1" dirty="0" smtClean="0">
                <a:solidFill>
                  <a:srgbClr val="00B050"/>
                </a:solidFill>
                <a:latin typeface="Georgia" pitchFamily="18" charset="0"/>
              </a:rPr>
              <a:t>O</a:t>
            </a:r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L </a:t>
            </a:r>
            <a:r>
              <a:rPr lang="ru-RU" sz="2400" b="1" dirty="0">
                <a:solidFill>
                  <a:srgbClr val="00B050"/>
                </a:solidFill>
                <a:latin typeface="Georgia" pitchFamily="18" charset="0"/>
              </a:rPr>
              <a:t>&gt;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-2738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Comic Sans MS" pitchFamily="66" charset="0"/>
              </a:rPr>
              <a:t>Нумерованный </a:t>
            </a:r>
            <a:r>
              <a:rPr lang="ru-RU" sz="6000" b="1" dirty="0">
                <a:solidFill>
                  <a:srgbClr val="0070C0"/>
                </a:solidFill>
                <a:latin typeface="Comic Sans MS" pitchFamily="66" charset="0"/>
              </a:rPr>
              <a:t>список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379639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Тег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&lt;OL&gt;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имеет </a:t>
            </a:r>
            <a:r>
              <a:rPr lang="ru-RU" sz="3200" i="1" u="sng" dirty="0" smtClean="0">
                <a:solidFill>
                  <a:srgbClr val="0070C0"/>
                </a:solidFill>
                <a:latin typeface="Georgia" pitchFamily="18" charset="0"/>
              </a:rPr>
              <a:t>дополнительный параметр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91835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dirty="0" smtClean="0">
                <a:solidFill>
                  <a:srgbClr val="00B050"/>
                </a:solidFill>
                <a:latin typeface="Georgia" pitchFamily="18" charset="0"/>
              </a:rPr>
              <a:t>TYPE</a:t>
            </a:r>
            <a:r>
              <a:rPr lang="ru-RU" sz="4800" dirty="0" smtClean="0"/>
              <a:t> </a:t>
            </a:r>
            <a:r>
              <a:rPr lang="ru-RU" sz="4800" dirty="0" smtClean="0">
                <a:latin typeface="Georgia" pitchFamily="18" charset="0"/>
              </a:rPr>
              <a:t>- задаёт тип нумерации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45166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O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L 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   TYPE 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“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”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		</a:t>
            </a:r>
            <a:r>
              <a:rPr lang="ru-RU" sz="3200" b="1" dirty="0" smtClean="0">
                <a:latin typeface="Georgia" pitchFamily="18" charset="0"/>
              </a:rPr>
              <a:t>1, 2, 3, 4 …</a:t>
            </a:r>
            <a:r>
              <a:rPr lang="en-US" sz="3200" b="1" dirty="0" smtClean="0">
                <a:latin typeface="Georgia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O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L 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   TYPE 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“</a:t>
            </a:r>
            <a:r>
              <a:rPr lang="en-US" sz="3200" b="1" dirty="0" err="1">
                <a:solidFill>
                  <a:srgbClr val="0070C0"/>
                </a:solidFill>
                <a:latin typeface="Georgia" pitchFamily="18" charset="0"/>
              </a:rPr>
              <a:t>i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”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		</a:t>
            </a:r>
            <a:r>
              <a:rPr lang="en-US" sz="3200" b="1" dirty="0" err="1" smtClean="0">
                <a:latin typeface="Georgia" pitchFamily="18" charset="0"/>
              </a:rPr>
              <a:t>i</a:t>
            </a:r>
            <a:r>
              <a:rPr lang="en-US" sz="3200" b="1" dirty="0" smtClean="0">
                <a:latin typeface="Georgia" pitchFamily="18" charset="0"/>
              </a:rPr>
              <a:t>, ii, iii, iv …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O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L 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   TYPE 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“I”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		</a:t>
            </a:r>
            <a:r>
              <a:rPr lang="en-US" sz="3200" b="1" dirty="0" smtClean="0">
                <a:latin typeface="Georgia" pitchFamily="18" charset="0"/>
              </a:rPr>
              <a:t>I, II, III, IV …</a:t>
            </a:r>
            <a:endParaRPr lang="ru-RU" sz="32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O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L 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   TYPE 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“a”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		</a:t>
            </a:r>
            <a:r>
              <a:rPr lang="en-US" sz="3200" b="1" dirty="0" smtClean="0">
                <a:latin typeface="Georgia" pitchFamily="18" charset="0"/>
              </a:rPr>
              <a:t>a, b, c, d …</a:t>
            </a:r>
            <a:endParaRPr lang="ru-RU" sz="32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&lt;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O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L 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   TYPE 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=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“A”</a:t>
            </a:r>
            <a:r>
              <a:rPr lang="ru-RU" sz="3200" b="1" dirty="0" smtClean="0">
                <a:solidFill>
                  <a:srgbClr val="0070C0"/>
                </a:solidFill>
                <a:latin typeface="Georgia" pitchFamily="18" charset="0"/>
              </a:rPr>
              <a:t>&gt;</a:t>
            </a:r>
            <a:r>
              <a:rPr lang="en-US" sz="3200" b="1" dirty="0" smtClean="0">
                <a:solidFill>
                  <a:srgbClr val="0070C0"/>
                </a:solidFill>
                <a:latin typeface="Georgia" pitchFamily="18" charset="0"/>
              </a:rPr>
              <a:t>		</a:t>
            </a:r>
            <a:r>
              <a:rPr lang="en-US" sz="3200" b="1" dirty="0" smtClean="0">
                <a:latin typeface="Georgia" pitchFamily="18" charset="0"/>
              </a:rPr>
              <a:t>A, B, C, D …</a:t>
            </a:r>
            <a:endParaRPr lang="ru-RU" sz="32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Тег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&lt;OL&gt;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имеет </a:t>
            </a:r>
            <a:r>
              <a:rPr lang="ru-RU" sz="3200" i="1" u="sng" dirty="0" smtClean="0">
                <a:solidFill>
                  <a:srgbClr val="0070C0"/>
                </a:solidFill>
                <a:latin typeface="Georgia" pitchFamily="18" charset="0"/>
              </a:rPr>
              <a:t>дополнительный параметр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38851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smtClean="0">
                <a:solidFill>
                  <a:srgbClr val="00B050"/>
                </a:solidFill>
                <a:latin typeface="Georgia" pitchFamily="18" charset="0"/>
              </a:rPr>
              <a:t>START</a:t>
            </a:r>
            <a:r>
              <a:rPr lang="ru-RU" sz="3600" dirty="0" smtClean="0"/>
              <a:t> </a:t>
            </a:r>
            <a:r>
              <a:rPr lang="ru-RU" sz="3600" dirty="0" smtClean="0">
                <a:latin typeface="Georgia" pitchFamily="18" charset="0"/>
              </a:rPr>
              <a:t>- задаёт начальный номер списка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-27384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Изменение порядка нумерации</a:t>
            </a:r>
            <a:endParaRPr lang="ru-RU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43167"/>
            <a:ext cx="9144000" cy="1042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>
                <a:solidFill>
                  <a:srgbClr val="00B050"/>
                </a:solidFill>
                <a:latin typeface="Georgia" pitchFamily="18" charset="0"/>
              </a:rPr>
              <a:t>VALUE</a:t>
            </a:r>
            <a:r>
              <a:rPr lang="ru-RU" sz="3600" dirty="0" smtClean="0"/>
              <a:t> </a:t>
            </a:r>
            <a:r>
              <a:rPr lang="ru-RU" sz="3600" dirty="0" smtClean="0">
                <a:latin typeface="Georgia" pitchFamily="18" charset="0"/>
              </a:rPr>
              <a:t>- задаёт новый номер списка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7464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Тег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&lt;LI&gt;</a:t>
            </a:r>
            <a:r>
              <a:rPr lang="ru-RU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имеет </a:t>
            </a:r>
            <a:r>
              <a:rPr lang="ru-RU" sz="3200" i="1" u="sng" dirty="0" smtClean="0">
                <a:solidFill>
                  <a:srgbClr val="0070C0"/>
                </a:solidFill>
                <a:latin typeface="Georgia" pitchFamily="18" charset="0"/>
              </a:rPr>
              <a:t>дополнительный параметр</a:t>
            </a:r>
            <a:r>
              <a:rPr lang="ru-RU" sz="3200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9144000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&lt;H2&gt;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Управление нумерацией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H2&gt; </a:t>
            </a:r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START=“3”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&lt;LI&gt;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начнём список с пункта 3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&lt;/LI&gt;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&lt;LI&gt;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следующий пункт списка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&lt;/LI&gt;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&lt;LI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VALUE=“7”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продолжим список с пункта 7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&lt;/LI&gt;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&lt;LI&gt;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следующий пункт списка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&lt;/LI&gt;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7384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&lt;H2&gt;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Многоуровневые списки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H2&gt; 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L&gt;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LI&gt;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нумерованный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&lt;/LI&gt; 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&lt;LI&gt;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маркированный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&lt;/LI&gt; </a:t>
            </a: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&lt;LI&gt;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смешанный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&lt;/LI&gt; </a:t>
            </a: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80728"/>
            <a:ext cx="51845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&lt;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первый пункт&lt;/LI&gt;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второй пункт&lt;/LI&gt;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третий пункт&lt;/LI&gt;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&lt;/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 &gt;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949912"/>
            <a:ext cx="62464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первый вариант&lt;/LI&gt;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второй вариант&lt;/LI&gt;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третий вариант&lt;/LI&gt;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&lt;/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 &gt;</a:t>
            </a:r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894128"/>
            <a:ext cx="6624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type=“a”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первый пункт&lt;/LI&gt;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второй пункт&lt;/LI&gt;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&lt;LI&gt; третий пункт&lt;/LI&gt;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&lt;/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 &gt;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339</Words>
  <Application>Microsoft Office PowerPoint</Application>
  <PresentationFormat>Экран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Бодарева</dc:creator>
  <cp:lastModifiedBy>Бодарева</cp:lastModifiedBy>
  <cp:revision>15</cp:revision>
  <dcterms:created xsi:type="dcterms:W3CDTF">2011-10-03T17:01:29Z</dcterms:created>
  <dcterms:modified xsi:type="dcterms:W3CDTF">2011-10-13T16:12:46Z</dcterms:modified>
</cp:coreProperties>
</file>