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9" r:id="rId7"/>
    <p:sldId id="270" r:id="rId8"/>
    <p:sldId id="268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03C-B3D2-4ED8-B0A3-B9598445F0F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а 6 из 136000"/>
          <p:cNvPicPr>
            <a:picLocks noChangeAspect="1" noChangeArrowheads="1"/>
          </p:cNvPicPr>
          <p:nvPr/>
        </p:nvPicPr>
        <p:blipFill>
          <a:blip r:embed="rId2" cstate="print"/>
          <a:srcRect t="11591" b="15118"/>
          <a:stretch>
            <a:fillRect/>
          </a:stretch>
        </p:blipFill>
        <p:spPr bwMode="auto">
          <a:xfrm>
            <a:off x="0" y="1786957"/>
            <a:ext cx="9144000" cy="5026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0"/>
            <a:ext cx="882805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solidFill>
                  <a:srgbClr val="0070C0"/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Таблицы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91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ALIGN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выравнивание текста по горизонтали:</a:t>
            </a: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“left”</a:t>
            </a:r>
            <a:r>
              <a:rPr lang="ru-RU" sz="2400" dirty="0" smtClean="0">
                <a:latin typeface="Georgia" pitchFamily="18" charset="0"/>
              </a:rPr>
              <a:t> - </a:t>
            </a:r>
            <a:r>
              <a:rPr lang="ru-RU" sz="2400" dirty="0" smtClean="0">
                <a:latin typeface="Georgia" pitchFamily="18" charset="0"/>
              </a:rPr>
              <a:t>влево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“right”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вправо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“center”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по центру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Выравнивание текста в таблице.</a:t>
            </a:r>
            <a:endParaRPr lang="ru-RU" sz="3000" b="1" u="sng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19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тегов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TD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и</a:t>
            </a:r>
            <a:r>
              <a:rPr lang="en-US" sz="32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 TH 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6512" y="4076721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VALIGN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выравнивание текста по вертикали:</a:t>
            </a: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“top”</a:t>
            </a:r>
            <a:r>
              <a:rPr lang="ru-RU" sz="2400" dirty="0" smtClean="0">
                <a:latin typeface="Georgia" pitchFamily="18" charset="0"/>
              </a:rPr>
              <a:t> - </a:t>
            </a:r>
            <a:r>
              <a:rPr lang="ru-RU" sz="2400" dirty="0" smtClean="0">
                <a:latin typeface="Georgia" pitchFamily="18" charset="0"/>
              </a:rPr>
              <a:t>вверх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“bottom”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вниз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“middle”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по центру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012160" cy="743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&lt;TABLE&gt;</a:t>
            </a: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  <a:endParaRPr lang="it-IT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&lt;TH&gt;...&lt;/TH&gt; &lt;TH&gt;...&lt;/TH&gt;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&lt;/TR&gt;</a:t>
            </a: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&lt;TD&gt;...&lt;/TD&gt; &lt;TD&gt;...&lt;/TD&gt;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&lt;/TR&gt;</a:t>
            </a: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&lt;TD&gt;...&lt;/TD&gt; &lt;TD&gt;...&lt;/TD&gt;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   </a:t>
            </a: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&lt;/TR&gt;</a:t>
            </a: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&lt;/TABLE&gt;</a:t>
            </a:r>
          </a:p>
          <a:p>
            <a:pPr>
              <a:lnSpc>
                <a:spcPct val="125000"/>
              </a:lnSpc>
            </a:pP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90872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Создаёт новую строку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126876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Создаёт 2 ячейки заголовков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270892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Создаёт новую строку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465313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Создаёт новую строку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306896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Создаёт 2 обычные ячейки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486916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Создаёт 2 обычные ячейки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37049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&lt;TABLE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 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border=“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1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”   bordercolor=“blue”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it-IT" sz="24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  <a:endParaRPr lang="it-IT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TH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BGCOLOR=“yellow”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r>
              <a:rPr lang="ru-RU" sz="2400" b="1" dirty="0" smtClean="0">
                <a:latin typeface="Georgia" pitchFamily="18" charset="0"/>
              </a:rPr>
              <a:t>Параметр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&lt;/TH&gt; &lt;TH&gt;</a:t>
            </a:r>
            <a:r>
              <a:rPr lang="ru-RU" sz="2400" b="1" dirty="0" smtClean="0">
                <a:latin typeface="Georgia" pitchFamily="18" charset="0"/>
              </a:rPr>
              <a:t>Значение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&lt;/TH&gt;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&lt;/TR&gt;</a:t>
            </a: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&lt;TD&gt;</a:t>
            </a:r>
            <a:r>
              <a:rPr lang="ru-RU" sz="2400" b="1" dirty="0" smtClean="0">
                <a:latin typeface="Georgia" pitchFamily="18" charset="0"/>
              </a:rPr>
              <a:t>А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&lt;/TD&gt; &lt;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TD 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BGCOLOR=“red”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r>
              <a:rPr lang="ru-RU" sz="2400" b="1" dirty="0" smtClean="0">
                <a:latin typeface="Georgia" pitchFamily="18" charset="0"/>
              </a:rPr>
              <a:t>0,25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&lt;/TD&gt;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&lt;/TR&gt;</a:t>
            </a: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&lt;/TABLE&gt;</a:t>
            </a:r>
          </a:p>
          <a:p>
            <a:pPr>
              <a:lnSpc>
                <a:spcPct val="125000"/>
              </a:lnSpc>
            </a:pP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40466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>Толщина внешней границы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41685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>Цвет границы таблицы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06084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>Цвет ячейки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44371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>Цвет ячейки</a:t>
            </a:r>
            <a:endParaRPr lang="ru-RU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 TABLE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  BORDER=“1”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  <a:endParaRPr lang="it-IT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&lt;TH&gt;</a:t>
            </a:r>
            <a:r>
              <a:rPr lang="ru-RU" sz="2400" b="1" dirty="0" smtClean="0">
                <a:latin typeface="Georgia" pitchFamily="18" charset="0"/>
              </a:rPr>
              <a:t> Параметр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&lt;/TH&gt;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&lt;/TR&gt;</a:t>
            </a:r>
            <a:endParaRPr lang="ru-RU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&lt;TD&gt;</a:t>
            </a:r>
            <a:r>
              <a:rPr lang="ru-RU" sz="2400" b="1" dirty="0" smtClean="0">
                <a:latin typeface="Georgia" pitchFamily="18" charset="0"/>
              </a:rPr>
              <a:t> А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&lt;/TD&gt; &lt;TD&gt;</a:t>
            </a:r>
            <a:r>
              <a:rPr lang="ru-RU" sz="2400" b="1" dirty="0" smtClean="0">
                <a:latin typeface="Georgia" pitchFamily="18" charset="0"/>
              </a:rPr>
              <a:t> 1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&lt;/TD&gt;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&lt;/TR&gt;</a:t>
            </a:r>
            <a:endParaRPr lang="ru-RU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endParaRPr lang="it-IT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   &lt;TR&gt;</a:t>
            </a:r>
          </a:p>
          <a:p>
            <a:pPr lvl="1"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	&lt;TD&gt;</a:t>
            </a:r>
            <a:r>
              <a:rPr lang="ru-RU" sz="2400" b="1" dirty="0" smtClean="0">
                <a:latin typeface="Georgia" pitchFamily="18" charset="0"/>
              </a:rPr>
              <a:t> В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&lt;/TD&gt; &lt;TD&gt;</a:t>
            </a:r>
            <a:r>
              <a:rPr lang="ru-RU" sz="2400" b="1" dirty="0" smtClean="0">
                <a:latin typeface="Georgia" pitchFamily="18" charset="0"/>
              </a:rPr>
              <a:t> 1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&lt;/TD&gt; &lt;TD&gt;</a:t>
            </a:r>
            <a:r>
              <a:rPr lang="ru-RU" sz="2400" b="1" dirty="0" smtClean="0">
                <a:latin typeface="Georgia" pitchFamily="18" charset="0"/>
              </a:rPr>
              <a:t> 2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&lt;/TD&gt;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   </a:t>
            </a: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&lt;/TR&gt;</a:t>
            </a:r>
          </a:p>
          <a:p>
            <a:pPr>
              <a:lnSpc>
                <a:spcPct val="125000"/>
              </a:lnSpc>
            </a:pP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&lt;/TABLE&gt;</a:t>
            </a:r>
          </a:p>
          <a:p>
            <a:pPr>
              <a:lnSpc>
                <a:spcPct val="125000"/>
              </a:lnSpc>
            </a:pP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CELLSPACING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устанавливает расстояние между ячейками (по умолчанию 2 пикселя)</a:t>
            </a:r>
            <a:endParaRPr lang="ru-RU" sz="2800" dirty="0" smtClean="0">
              <a:latin typeface="Georgia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CELLPADDING</a:t>
            </a:r>
            <a:r>
              <a:rPr lang="ru-RU" sz="2800" dirty="0" smtClean="0">
                <a:latin typeface="Georgia" pitchFamily="18" charset="0"/>
              </a:rPr>
              <a:t> - </a:t>
            </a:r>
            <a:r>
              <a:rPr lang="ru-RU" sz="2800" dirty="0" smtClean="0">
                <a:latin typeface="Georgia" pitchFamily="18" charset="0"/>
              </a:rPr>
              <a:t>устанавливает отступ текста от края ячейки (по умолчанию 1 пиксель).</a:t>
            </a:r>
            <a:endParaRPr lang="ru-RU" sz="2800" b="1" dirty="0" err="1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TABLE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8786" y="450912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589240"/>
            <a:ext cx="793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TABLE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CELLSPACING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“0”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CELLPADDING=“5”&gt;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FRAME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устанавливает показ внешних границ таблицы:</a:t>
            </a: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“void”</a:t>
            </a:r>
            <a:r>
              <a:rPr lang="ru-RU" sz="2800" dirty="0" smtClean="0">
                <a:latin typeface="Georgia" pitchFamily="18" charset="0"/>
              </a:rPr>
              <a:t> - </a:t>
            </a:r>
            <a:r>
              <a:rPr lang="ru-RU" sz="2800" dirty="0" smtClean="0">
                <a:latin typeface="Georgia" pitchFamily="18" charset="0"/>
              </a:rPr>
              <a:t>нет внешних границ</a:t>
            </a:r>
            <a:endParaRPr lang="en-US" sz="2800" dirty="0" smtClean="0">
              <a:latin typeface="Georgia" pitchFamily="18" charset="0"/>
            </a:endParaRP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“above”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граница по верхнему краю таблицы</a:t>
            </a:r>
            <a:endParaRPr lang="en-US" sz="2800" dirty="0" smtClean="0">
              <a:latin typeface="Georgia" pitchFamily="18" charset="0"/>
            </a:endParaRP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“below”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граница по нижнему краю таблицы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</a:t>
            </a:r>
            <a:r>
              <a:rPr lang="en-US" sz="2800" b="1" dirty="0" err="1" smtClean="0">
                <a:solidFill>
                  <a:srgbClr val="0070C0"/>
                </a:solidFill>
                <a:latin typeface="Georgia" pitchFamily="18" charset="0"/>
              </a:rPr>
              <a:t>rhs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граница по </a:t>
            </a:r>
            <a:r>
              <a:rPr lang="ru-RU" sz="2800" dirty="0" smtClean="0">
                <a:latin typeface="Georgia" pitchFamily="18" charset="0"/>
              </a:rPr>
              <a:t>правому краю </a:t>
            </a:r>
            <a:r>
              <a:rPr lang="ru-RU" sz="2800" dirty="0" smtClean="0">
                <a:latin typeface="Georgia" pitchFamily="18" charset="0"/>
              </a:rPr>
              <a:t>таблицы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“lhs”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граница по </a:t>
            </a:r>
            <a:r>
              <a:rPr lang="ru-RU" sz="2800" dirty="0" smtClean="0">
                <a:latin typeface="Georgia" pitchFamily="18" charset="0"/>
              </a:rPr>
              <a:t>левому краю </a:t>
            </a:r>
            <a:r>
              <a:rPr lang="ru-RU" sz="2800" dirty="0" smtClean="0">
                <a:latin typeface="Georgia" pitchFamily="18" charset="0"/>
              </a:rPr>
              <a:t>таблицы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</a:t>
            </a:r>
            <a:r>
              <a:rPr lang="en-US" sz="2800" b="1" dirty="0" err="1" smtClean="0">
                <a:solidFill>
                  <a:srgbClr val="0070C0"/>
                </a:solidFill>
                <a:latin typeface="Georgia" pitchFamily="18" charset="0"/>
              </a:rPr>
              <a:t>hsides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000" dirty="0" smtClean="0">
                <a:latin typeface="Georgia" pitchFamily="18" charset="0"/>
              </a:rPr>
              <a:t>границы </a:t>
            </a:r>
            <a:r>
              <a:rPr lang="ru-RU" sz="2000" dirty="0" smtClean="0">
                <a:latin typeface="Georgia" pitchFamily="18" charset="0"/>
              </a:rPr>
              <a:t>по </a:t>
            </a:r>
            <a:r>
              <a:rPr lang="ru-RU" sz="2000" dirty="0" smtClean="0">
                <a:latin typeface="Georgia" pitchFamily="18" charset="0"/>
              </a:rPr>
              <a:t>верхнему и нижнему краям </a:t>
            </a:r>
            <a:r>
              <a:rPr lang="ru-RU" sz="2000" dirty="0" smtClean="0">
                <a:latin typeface="Georgia" pitchFamily="18" charset="0"/>
              </a:rPr>
              <a:t>таблицы</a:t>
            </a:r>
            <a:endParaRPr lang="ru-RU" sz="20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</a:t>
            </a:r>
            <a:r>
              <a:rPr lang="en-US" sz="2800" b="1" dirty="0" err="1" smtClean="0">
                <a:solidFill>
                  <a:srgbClr val="0070C0"/>
                </a:solidFill>
                <a:latin typeface="Georgia" pitchFamily="18" charset="0"/>
              </a:rPr>
              <a:t>vsides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000" dirty="0" smtClean="0">
                <a:latin typeface="Georgia" pitchFamily="18" charset="0"/>
              </a:rPr>
              <a:t>границы по </a:t>
            </a:r>
            <a:r>
              <a:rPr lang="ru-RU" sz="2000" dirty="0" smtClean="0">
                <a:latin typeface="Georgia" pitchFamily="18" charset="0"/>
              </a:rPr>
              <a:t>левому и правому краям </a:t>
            </a:r>
            <a:r>
              <a:rPr lang="ru-RU" sz="2000" dirty="0" smtClean="0">
                <a:latin typeface="Georgia" pitchFamily="18" charset="0"/>
              </a:rPr>
              <a:t>таблицы</a:t>
            </a:r>
            <a:endParaRPr lang="ru-RU" sz="20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indent="361950">
              <a:lnSpc>
                <a:spcPct val="125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“border”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все границы (задано по умолчанию)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Выборочная прорисовка границ таблицы.</a:t>
            </a:r>
            <a:endParaRPr lang="ru-RU" sz="3000" b="1" u="sng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19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TABLE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9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RULES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устанавливает показ внутренних границ таблицы:</a:t>
            </a:r>
          </a:p>
          <a:p>
            <a:pPr marL="361950"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“none”</a:t>
            </a:r>
            <a:r>
              <a:rPr lang="ru-RU" sz="2800" dirty="0" smtClean="0">
                <a:latin typeface="Georgia" pitchFamily="18" charset="0"/>
              </a:rPr>
              <a:t> - </a:t>
            </a:r>
            <a:r>
              <a:rPr lang="ru-RU" sz="2800" dirty="0" smtClean="0">
                <a:latin typeface="Georgia" pitchFamily="18" charset="0"/>
              </a:rPr>
              <a:t>нет внутренних границ</a:t>
            </a:r>
            <a:endParaRPr lang="en-US" sz="2800" dirty="0" smtClean="0">
              <a:latin typeface="Georgia" pitchFamily="18" charset="0"/>
            </a:endParaRPr>
          </a:p>
          <a:p>
            <a:pPr marL="361950"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“cols”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границы между столбцами</a:t>
            </a:r>
            <a:endParaRPr lang="en-US" sz="2800" dirty="0" smtClean="0">
              <a:latin typeface="Georgia" pitchFamily="18" charset="0"/>
            </a:endParaRPr>
          </a:p>
          <a:p>
            <a:pPr marL="361950"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“rows”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границы между </a:t>
            </a:r>
            <a:r>
              <a:rPr lang="ru-RU" sz="2800" dirty="0" smtClean="0">
                <a:latin typeface="Georgia" pitchFamily="18" charset="0"/>
              </a:rPr>
              <a:t>строками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marL="361950"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“groups”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границы между </a:t>
            </a:r>
            <a:r>
              <a:rPr lang="ru-RU" sz="2800" dirty="0" smtClean="0">
                <a:latin typeface="Georgia" pitchFamily="18" charset="0"/>
              </a:rPr>
              <a:t>группами столбцов и строк  (сгруппированных ячеек)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marL="361950"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“all”</a:t>
            </a:r>
            <a:r>
              <a:rPr lang="ru-RU" sz="2800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граница по </a:t>
            </a:r>
            <a:r>
              <a:rPr lang="ru-RU" sz="2800" dirty="0" smtClean="0">
                <a:latin typeface="Georgia" pitchFamily="18" charset="0"/>
              </a:rPr>
              <a:t>левому краю таблицы</a:t>
            </a:r>
            <a:endParaRPr lang="ru-RU" sz="28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19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TABLE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Выборочная прорисовка границ таблицы.</a:t>
            </a:r>
            <a:endParaRPr lang="ru-RU" sz="3000" b="1" u="sng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9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ALIGN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выравнивание таблицы в тексте документа:</a:t>
            </a: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“left”</a:t>
            </a:r>
            <a:r>
              <a:rPr lang="ru-RU" sz="2400" dirty="0" smtClean="0">
                <a:latin typeface="Georgia" pitchFamily="18" charset="0"/>
              </a:rPr>
              <a:t> - </a:t>
            </a:r>
            <a:r>
              <a:rPr lang="ru-RU" sz="2400" dirty="0" smtClean="0">
                <a:latin typeface="Georgia" pitchFamily="18" charset="0"/>
              </a:rPr>
              <a:t>таблица выравнивается по левому краю окна с обтеканием текста справа от таблицы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“right”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</a:t>
            </a:r>
            <a:r>
              <a:rPr lang="ru-RU" sz="2400" dirty="0" smtClean="0">
                <a:latin typeface="Georgia" pitchFamily="18" charset="0"/>
              </a:rPr>
              <a:t>таблица выравнивается по </a:t>
            </a:r>
            <a:r>
              <a:rPr lang="ru-RU" sz="2400" dirty="0" smtClean="0">
                <a:latin typeface="Georgia" pitchFamily="18" charset="0"/>
              </a:rPr>
              <a:t>правому краю </a:t>
            </a:r>
            <a:r>
              <a:rPr lang="ru-RU" sz="2400" dirty="0" smtClean="0">
                <a:latin typeface="Georgia" pitchFamily="18" charset="0"/>
              </a:rPr>
              <a:t>окна с обтеканием текста </a:t>
            </a:r>
            <a:r>
              <a:rPr lang="ru-RU" sz="2400" dirty="0" smtClean="0">
                <a:latin typeface="Georgia" pitchFamily="18" charset="0"/>
              </a:rPr>
              <a:t>слева от </a:t>
            </a:r>
            <a:r>
              <a:rPr lang="ru-RU" sz="2400" dirty="0" smtClean="0">
                <a:latin typeface="Georgia" pitchFamily="18" charset="0"/>
              </a:rPr>
              <a:t>таблицы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“all”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</a:t>
            </a:r>
            <a:r>
              <a:rPr lang="ru-RU" sz="2400" dirty="0" smtClean="0">
                <a:latin typeface="Georgia" pitchFamily="18" charset="0"/>
              </a:rPr>
              <a:t>таблица выравнивается по </a:t>
            </a:r>
            <a:r>
              <a:rPr lang="ru-RU" sz="2400" dirty="0" smtClean="0">
                <a:latin typeface="Georgia" pitchFamily="18" charset="0"/>
              </a:rPr>
              <a:t>центру </a:t>
            </a:r>
            <a:r>
              <a:rPr lang="ru-RU" sz="2400" dirty="0" smtClean="0">
                <a:latin typeface="Georgia" pitchFamily="18" charset="0"/>
              </a:rPr>
              <a:t>окна с обтеканием текста справа </a:t>
            </a:r>
            <a:r>
              <a:rPr lang="ru-RU" sz="2400" dirty="0" smtClean="0">
                <a:latin typeface="Georgia" pitchFamily="18" charset="0"/>
              </a:rPr>
              <a:t>и слева от таблицы (поддерживается не всеми обозревателями)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“center”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</a:t>
            </a:r>
            <a:r>
              <a:rPr lang="ru-RU" sz="2400" dirty="0" smtClean="0">
                <a:latin typeface="Georgia" pitchFamily="18" charset="0"/>
              </a:rPr>
              <a:t>таблица выравнивается по центру </a:t>
            </a:r>
            <a:r>
              <a:rPr lang="ru-RU" sz="2400" dirty="0" smtClean="0">
                <a:latin typeface="Georgia" pitchFamily="18" charset="0"/>
              </a:rPr>
              <a:t>окна, разрывая текст на блоки над и под таблицей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Выравнивание таблиц в тексте документа.</a:t>
            </a:r>
            <a:endParaRPr lang="ru-RU" sz="3000" b="1" u="sng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19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TABLE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91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ALIGN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выравнивание текста по горизонтали:</a:t>
            </a: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“left”</a:t>
            </a:r>
            <a:r>
              <a:rPr lang="ru-RU" sz="2400" dirty="0" smtClean="0">
                <a:latin typeface="Georgia" pitchFamily="18" charset="0"/>
              </a:rPr>
              <a:t> - </a:t>
            </a:r>
            <a:r>
              <a:rPr lang="ru-RU" sz="2400" dirty="0" smtClean="0">
                <a:latin typeface="Georgia" pitchFamily="18" charset="0"/>
              </a:rPr>
              <a:t>влево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“right”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вправо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“center”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по центру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rgbClr val="002060"/>
                </a:solidFill>
                <a:latin typeface="Georgia" pitchFamily="18" charset="0"/>
              </a:rPr>
              <a:t>Выравнивание текста в таблице.</a:t>
            </a:r>
            <a:endParaRPr lang="ru-RU" sz="3000" b="1" u="sng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19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Параметры тегов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it-IT" sz="3200" b="1" dirty="0" smtClean="0">
                <a:solidFill>
                  <a:srgbClr val="00B050"/>
                </a:solidFill>
                <a:latin typeface="Georgia" pitchFamily="18" charset="0"/>
              </a:rPr>
              <a:t>TD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и</a:t>
            </a:r>
            <a:r>
              <a:rPr lang="en-US" sz="32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 TH 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6512" y="4076721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VALIGN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</a:t>
            </a:r>
            <a:r>
              <a:rPr lang="ru-RU" sz="2800" dirty="0" smtClean="0">
                <a:latin typeface="Georgia" pitchFamily="18" charset="0"/>
              </a:rPr>
              <a:t>выравнивание текста по вертикали:</a:t>
            </a: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“top”</a:t>
            </a:r>
            <a:r>
              <a:rPr lang="ru-RU" sz="2400" dirty="0" smtClean="0">
                <a:latin typeface="Georgia" pitchFamily="18" charset="0"/>
              </a:rPr>
              <a:t> - </a:t>
            </a:r>
            <a:r>
              <a:rPr lang="ru-RU" sz="2400" dirty="0" smtClean="0">
                <a:latin typeface="Georgia" pitchFamily="18" charset="0"/>
              </a:rPr>
              <a:t>вверх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“bottom”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вниз</a:t>
            </a:r>
            <a:endParaRPr lang="en-US" sz="24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Georgia" pitchFamily="18" charset="0"/>
              </a:rPr>
              <a:t>“middle”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smtClean="0">
                <a:latin typeface="Georgia" pitchFamily="18" charset="0"/>
              </a:rPr>
              <a:t>- по центру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149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Бодарева</dc:creator>
  <cp:lastModifiedBy>Бодарева</cp:lastModifiedBy>
  <cp:revision>34</cp:revision>
  <dcterms:created xsi:type="dcterms:W3CDTF">2011-10-03T17:01:29Z</dcterms:created>
  <dcterms:modified xsi:type="dcterms:W3CDTF">2011-10-16T17:32:36Z</dcterms:modified>
</cp:coreProperties>
</file>