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7" r:id="rId4"/>
    <p:sldId id="257" r:id="rId5"/>
    <p:sldId id="274" r:id="rId6"/>
    <p:sldId id="268" r:id="rId7"/>
    <p:sldId id="275" r:id="rId8"/>
    <p:sldId id="271" r:id="rId9"/>
    <p:sldId id="276" r:id="rId10"/>
    <p:sldId id="277" r:id="rId11"/>
    <p:sldId id="278" r:id="rId12"/>
    <p:sldId id="279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03C-B3D2-4ED8-B0A3-B9598445F0F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Картинка 34 из 9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9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060848"/>
            <a:ext cx="91470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glow rad="228600">
                    <a:schemeClr val="bg2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Графика</a:t>
            </a:r>
          </a:p>
          <a:p>
            <a:pPr algn="ctr"/>
            <a:r>
              <a:rPr lang="ru-RU" sz="7200" b="1" spc="50" dirty="0" smtClean="0">
                <a:ln w="1143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glow rad="228600">
                    <a:schemeClr val="bg2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 </a:t>
            </a:r>
            <a:r>
              <a:rPr lang="en-US" sz="7200" b="1" spc="50" dirty="0" smtClean="0">
                <a:ln w="1143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glow rad="228600">
                    <a:schemeClr val="bg2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Web-</a:t>
            </a:r>
            <a:r>
              <a:rPr lang="ru-RU" sz="7200" b="1" spc="50" dirty="0" smtClean="0">
                <a:ln w="1143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glow rad="228600">
                    <a:schemeClr val="bg2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страницах</a:t>
            </a:r>
            <a:endParaRPr lang="ru-RU" sz="7200" b="1" cap="none" spc="50" dirty="0" smtClean="0">
              <a:ln w="11430">
                <a:solidFill>
                  <a:schemeClr val="tx1">
                    <a:lumMod val="50000"/>
                    <a:lumOff val="50000"/>
                  </a:schemeClr>
                </a:solidFill>
              </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glow rad="228600">
                  <a:schemeClr val="bg2"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Раздельное выравнивание фрагментов текста относительно рисунка.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943432"/>
            <a:ext cx="8676456" cy="565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&lt;TITLE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выравнивание&lt;/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3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&lt;center&gt;&lt;h1&gt;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Посетите наш зоопарк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&lt;/h1&gt;&lt;/center&gt;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“left”&gt;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 благодарны за спонсорскую помощь Обществу рыболовов и охотников нашего города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&lt;/I&gt;&lt;BR&gt;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 хищных птиц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&lt;BR CLEAR=“left”&gt;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нашем зоопарке недавно появилась пара белоголовых орлов из Северной Америки. Вы также можете полюбоваться  на птенцов, которые на прошлой неделе появились в семье грифов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</a:p>
          <a:p>
            <a:pPr>
              <a:lnSpc>
                <a:spcPct val="13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BODY&gt;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940152" y="58772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Просмотреть результат программы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9952" y="1340768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Результат программы</a:t>
            </a: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4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56900"/>
            <a:ext cx="915768" cy="14401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Пример выравнивания текста и рисунка.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 l="875" t="46887" r="4374" b="2287"/>
          <a:stretch>
            <a:fillRect/>
          </a:stretch>
        </p:blipFill>
        <p:spPr bwMode="auto">
          <a:xfrm>
            <a:off x="-15347" y="2420888"/>
            <a:ext cx="912385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2062" t="60341" r="5497" b="1871"/>
          <a:stretch>
            <a:fillRect/>
          </a:stretch>
        </p:blipFill>
        <p:spPr bwMode="auto">
          <a:xfrm>
            <a:off x="4860032" y="4261072"/>
            <a:ext cx="4176464" cy="2507879"/>
          </a:xfrm>
          <a:prstGeom prst="rect">
            <a:avLst/>
          </a:prstGeom>
          <a:ln w="3175" cap="sq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1052751"/>
            <a:ext cx="91440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 "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HSPACE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"30"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VSPACE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"20 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align="left" &gt;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благодарны за спонсорскую помощь Обществу рыболовов и охотников нашего города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нашем зоопарке недавно появилась пара белоголовых орлов из Северной Америки. Вы также можете полюбоваться  на птенцов, которые на прошлой неделе появились в семье грифов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Georgia" pitchFamily="18" charset="0"/>
              </a:rPr>
              <a:t>Отступы текста относительно рисунка.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9952" y="54868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Отступ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сбоку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54868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Отступ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снизу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6021288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Результат программы</a:t>
            </a: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9" name="Picture 2" descr="Картинка 42 из 1273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81128"/>
            <a:ext cx="915768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Использование рисунков в качестве маркеров списка.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620688"/>
            <a:ext cx="8676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&lt;UL&gt;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HSPACE=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"20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VSPACE= "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Пункт 1</a:t>
            </a:r>
          </a:p>
          <a:p>
            <a:pPr>
              <a:lnSpc>
                <a:spcPct val="130000"/>
              </a:lnSpc>
            </a:pP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&lt;BR&gt;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" middle " HSPACE= "20"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VSPACE= "20"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30000"/>
              </a:lnSpc>
            </a:pP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&lt;BR&gt;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" middle " HSPACE= "20"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VSPACE= "20"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&lt;/UL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4994012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Результат </a:t>
            </a:r>
            <a:r>
              <a:rPr lang="ru-RU" sz="2800" b="1" dirty="0" smtClean="0">
                <a:solidFill>
                  <a:srgbClr val="00B0F0"/>
                </a:solidFill>
              </a:rPr>
              <a:t>программы</a:t>
            </a: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9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17840"/>
            <a:ext cx="915768" cy="144016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514975"/>
            <a:ext cx="1676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87624" y="5733256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Рисунки должны быть небольшими (20 </a:t>
            </a:r>
            <a:r>
              <a:rPr lang="ru-RU" sz="2000" b="1" dirty="0" err="1" smtClean="0">
                <a:solidFill>
                  <a:srgbClr val="FF0000"/>
                </a:solidFill>
                <a:latin typeface="Georgia" pitchFamily="18" charset="0"/>
              </a:rPr>
              <a:t>х</a:t>
            </a: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20 пикселей)</a:t>
            </a: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37489"/>
            <a:ext cx="9144000" cy="5503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JPEG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формат используется для высококачественных полноцветных изображений. 16,7 </a:t>
            </a:r>
            <a:r>
              <a:rPr lang="ru-RU" sz="2800" dirty="0" err="1" smtClean="0">
                <a:latin typeface="Georgia" pitchFamily="18" charset="0"/>
              </a:rPr>
              <a:t>млн</a:t>
            </a:r>
            <a:r>
              <a:rPr lang="ru-RU" sz="2800" dirty="0" smtClean="0">
                <a:latin typeface="Georgia" pitchFamily="18" charset="0"/>
              </a:rPr>
              <a:t> цветов. Недостаток: сжатие файла происходит с потерей данных.</a:t>
            </a:r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GIF</a:t>
            </a:r>
            <a:r>
              <a:rPr lang="ru-RU" sz="2800" dirty="0" smtClean="0">
                <a:latin typeface="Georgia" pitchFamily="18" charset="0"/>
              </a:rPr>
              <a:t> - распространённый формат, передаёт прозрачность, поддерживает анимацию, сжимает файл без потери данных. Недостаток: использует 256 цветов.</a:t>
            </a: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PNG</a:t>
            </a:r>
            <a:r>
              <a:rPr lang="ru-RU" sz="2800" dirty="0" smtClean="0">
                <a:latin typeface="Georgia" pitchFamily="18" charset="0"/>
              </a:rPr>
              <a:t> - альтернатива форматам </a:t>
            </a:r>
            <a:r>
              <a:rPr lang="en-US" sz="2800" dirty="0" smtClean="0">
                <a:latin typeface="Georgia" pitchFamily="18" charset="0"/>
              </a:rPr>
              <a:t>GIF </a:t>
            </a:r>
            <a:r>
              <a:rPr lang="ru-RU" sz="2800" dirty="0" smtClean="0">
                <a:latin typeface="Georgia" pitchFamily="18" charset="0"/>
              </a:rPr>
              <a:t>и </a:t>
            </a:r>
            <a:r>
              <a:rPr lang="en-US" sz="2800" dirty="0" smtClean="0">
                <a:latin typeface="Georgia" pitchFamily="18" charset="0"/>
              </a:rPr>
              <a:t>JPEG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Добавление рисунка на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Web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-страницу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Параметры графических файлов,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используемых в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WWW</a:t>
            </a:r>
            <a:endParaRPr lang="ru-RU" sz="32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40768"/>
            <a:ext cx="9144000" cy="649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=“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имя файла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”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it-IT" sz="32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445224"/>
            <a:ext cx="7775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Графический файл может находиться в папке (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images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), которая расположена в той же папке, что и 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Web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-страница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8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229200"/>
            <a:ext cx="915768" cy="144016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4005064"/>
            <a:ext cx="9144000" cy="649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=“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имя папки/имя файла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”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it-IT" sz="32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2060848"/>
            <a:ext cx="7775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Графический файл должен находиться в той же папке, что и 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Web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-страница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1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915768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728" y="753676"/>
            <a:ext cx="915768" cy="14401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496" y="692696"/>
            <a:ext cx="8676456" cy="484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&lt;TITLE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рисунки&lt;/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&lt;H2 ALIGN =“center"&gt;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рисунка&lt;/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H2&gt;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=“risunok1.jpg"&gt;&lt;BR&gt;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=“images/risunok2.jpg“&gt;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BODY&gt;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Web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-страница с рисунком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Изменение размера изображения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83671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en-US" sz="24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=“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имя файла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”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width=“100” height=“auto”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11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915768" cy="144016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292494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en-US" sz="32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=“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имя файла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”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width=“30%”</a:t>
            </a:r>
            <a:endParaRPr lang="it-IT" sz="32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126876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Ширина рисунка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 пикселях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126876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Высота рисунка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 пикселях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68152" y="3717032"/>
            <a:ext cx="7775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Если ширина  указана в процентах, то рисунок всегда будет занимать по ширине 30% ширины окна, при этом длину не нужно указывать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выравнивание рисунка в тексте документа:</a:t>
            </a:r>
          </a:p>
          <a:p>
            <a:pPr>
              <a:lnSpc>
                <a:spcPct val="120000"/>
              </a:lnSpc>
            </a:pPr>
            <a:endParaRPr lang="ru-RU" sz="2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“left”</a:t>
            </a:r>
            <a:r>
              <a:rPr lang="ru-RU" sz="2400" dirty="0" smtClean="0">
                <a:latin typeface="Georgia" pitchFamily="18" charset="0"/>
              </a:rPr>
              <a:t> - рисунок выравнивается влево, свободное пространство справа от рисунка заполняется текстом.</a:t>
            </a:r>
          </a:p>
          <a:p>
            <a:pPr marL="361950">
              <a:lnSpc>
                <a:spcPct val="140000"/>
              </a:lnSpc>
            </a:pP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“right”</a:t>
            </a:r>
            <a:r>
              <a:rPr lang="ru-RU" sz="2400" dirty="0" smtClean="0">
                <a:latin typeface="Georgia" pitchFamily="18" charset="0"/>
              </a:rPr>
              <a:t> - рисунок выравнивается вправо, свободное пространство слева от рисунка заполняется текстом.</a:t>
            </a: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Georgia" pitchFamily="18" charset="0"/>
              </a:rPr>
              <a:t>Выравнивание рисунка в тексте документа.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IMG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выравнивание рисунка в тексте документа:</a:t>
            </a:r>
          </a:p>
          <a:p>
            <a:pPr>
              <a:lnSpc>
                <a:spcPct val="120000"/>
              </a:lnSpc>
            </a:pPr>
            <a:endParaRPr lang="ru-RU" sz="2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“top”</a:t>
            </a:r>
            <a:r>
              <a:rPr lang="ru-RU" sz="2400" dirty="0" smtClean="0">
                <a:latin typeface="Georgia" pitchFamily="18" charset="0"/>
              </a:rPr>
              <a:t> - текст выравнивается по верхнему краю рисунка.</a:t>
            </a:r>
          </a:p>
          <a:p>
            <a:pPr marL="361950">
              <a:lnSpc>
                <a:spcPct val="140000"/>
              </a:lnSpc>
            </a:pP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“middle”</a:t>
            </a:r>
            <a:r>
              <a:rPr lang="ru-RU" sz="2400" dirty="0" smtClean="0">
                <a:latin typeface="Georgia" pitchFamily="18" charset="0"/>
              </a:rPr>
              <a:t> - текст выравнивается по средней линии рисунка.</a:t>
            </a:r>
          </a:p>
          <a:p>
            <a:pPr marL="361950">
              <a:lnSpc>
                <a:spcPct val="140000"/>
              </a:lnSpc>
            </a:pPr>
            <a:endParaRPr lang="ru-RU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“bottom”</a:t>
            </a:r>
            <a:r>
              <a:rPr lang="ru-RU" sz="2400" dirty="0" smtClean="0">
                <a:latin typeface="Georgia" pitchFamily="18" charset="0"/>
              </a:rPr>
              <a:t> - текст выравнивается по нижнему краю рисунка.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Georgia" pitchFamily="18" charset="0"/>
              </a:rPr>
              <a:t>Выравнивание рисунка в тексте документа.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IMG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Пример выравнивания текста и рисунка.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48680"/>
            <a:ext cx="8676456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&lt;TITLE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выравнивание&lt;/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“top”&gt;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сентября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Первое сентября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“middle”&gt;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"risunok1.jpg"  align= “bottom”&gt;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сентября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BODY&gt;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940152" y="58772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Просмотреть результат программы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t="10426" r="70866" b="36058"/>
          <a:stretch>
            <a:fillRect/>
          </a:stretch>
        </p:blipFill>
        <p:spPr bwMode="auto">
          <a:xfrm>
            <a:off x="55127" y="548680"/>
            <a:ext cx="6245065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20072" y="1969676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Результат программы</a:t>
            </a: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4" name="Picture 2" descr="Картинка 42 из 1273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56900"/>
            <a:ext cx="915768" cy="14401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Пример выравнивания текста и рисунка.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615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52</cp:revision>
  <dcterms:created xsi:type="dcterms:W3CDTF">2011-10-03T17:01:29Z</dcterms:created>
  <dcterms:modified xsi:type="dcterms:W3CDTF">2011-11-10T17:42:01Z</dcterms:modified>
</cp:coreProperties>
</file>