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67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7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3E03C-B3D2-4ED8-B0A3-B9598445F0FF}" type="datetimeFigureOut">
              <a:rPr lang="ru-RU" smtClean="0"/>
              <a:pPr/>
              <a:t>14.11.2011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BD010-7761-4D02-9663-B3C47C6C2E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3E03C-B3D2-4ED8-B0A3-B9598445F0FF}" type="datetimeFigureOut">
              <a:rPr lang="ru-RU" smtClean="0"/>
              <a:pPr/>
              <a:t>14.11.2011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BD010-7761-4D02-9663-B3C47C6C2E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3E03C-B3D2-4ED8-B0A3-B9598445F0FF}" type="datetimeFigureOut">
              <a:rPr lang="ru-RU" smtClean="0"/>
              <a:pPr/>
              <a:t>14.11.2011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BD010-7761-4D02-9663-B3C47C6C2E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3E03C-B3D2-4ED8-B0A3-B9598445F0FF}" type="datetimeFigureOut">
              <a:rPr lang="ru-RU" smtClean="0"/>
              <a:pPr/>
              <a:t>14.11.2011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BD010-7761-4D02-9663-B3C47C6C2E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3E03C-B3D2-4ED8-B0A3-B9598445F0FF}" type="datetimeFigureOut">
              <a:rPr lang="ru-RU" smtClean="0"/>
              <a:pPr/>
              <a:t>14.11.2011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BD010-7761-4D02-9663-B3C47C6C2E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3E03C-B3D2-4ED8-B0A3-B9598445F0FF}" type="datetimeFigureOut">
              <a:rPr lang="ru-RU" smtClean="0"/>
              <a:pPr/>
              <a:t>14.11.2011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BD010-7761-4D02-9663-B3C47C6C2E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3E03C-B3D2-4ED8-B0A3-B9598445F0FF}" type="datetimeFigureOut">
              <a:rPr lang="ru-RU" smtClean="0"/>
              <a:pPr/>
              <a:t>14.11.2011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BD010-7761-4D02-9663-B3C47C6C2E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3E03C-B3D2-4ED8-B0A3-B9598445F0FF}" type="datetimeFigureOut">
              <a:rPr lang="ru-RU" smtClean="0"/>
              <a:pPr/>
              <a:t>14.11.2011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BD010-7761-4D02-9663-B3C47C6C2E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3E03C-B3D2-4ED8-B0A3-B9598445F0FF}" type="datetimeFigureOut">
              <a:rPr lang="ru-RU" smtClean="0"/>
              <a:pPr/>
              <a:t>14.11.2011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BD010-7761-4D02-9663-B3C47C6C2E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3E03C-B3D2-4ED8-B0A3-B9598445F0FF}" type="datetimeFigureOut">
              <a:rPr lang="ru-RU" smtClean="0"/>
              <a:pPr/>
              <a:t>14.11.2011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BD010-7761-4D02-9663-B3C47C6C2E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3E03C-B3D2-4ED8-B0A3-B9598445F0FF}" type="datetimeFigureOut">
              <a:rPr lang="ru-RU" smtClean="0"/>
              <a:pPr/>
              <a:t>14.11.2011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BD010-7761-4D02-9663-B3C47C6C2E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13E03C-B3D2-4ED8-B0A3-B9598445F0FF}" type="datetimeFigureOut">
              <a:rPr lang="ru-RU" smtClean="0"/>
              <a:pPr/>
              <a:t>14.11.2011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BD010-7761-4D02-9663-B3C47C6C2E3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Картинка 6 из 9047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77657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06171" y="1628800"/>
            <a:ext cx="7390165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Создание </a:t>
            </a:r>
          </a:p>
          <a:p>
            <a:pPr algn="ctr"/>
            <a:r>
              <a:rPr lang="ru-RU" sz="8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гиперссылок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Georgia" pitchFamily="18" charset="0"/>
              </a:rPr>
              <a:t>Назначение гиперссылок областям изображения</a:t>
            </a:r>
            <a:endParaRPr lang="ru-RU" sz="2400" b="1" dirty="0" smtClean="0">
              <a:solidFill>
                <a:srgbClr val="0070C0"/>
              </a:solidFill>
              <a:latin typeface="Georg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2396495"/>
            <a:ext cx="9144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en-US" sz="2400" b="1" dirty="0" smtClean="0">
                <a:solidFill>
                  <a:srgbClr val="00B050"/>
                </a:solidFill>
                <a:latin typeface="Georgia" pitchFamily="18" charset="0"/>
              </a:rPr>
              <a:t>SHAPE</a:t>
            </a:r>
            <a:r>
              <a:rPr lang="en-US" sz="2400" b="1" dirty="0" smtClean="0">
                <a:latin typeface="Georgia" pitchFamily="18" charset="0"/>
              </a:rPr>
              <a:t>=</a:t>
            </a:r>
            <a:r>
              <a:rPr lang="en-US" sz="2400" b="1" dirty="0" smtClean="0">
                <a:latin typeface="Georgia" pitchFamily="18" charset="0"/>
              </a:rPr>
              <a:t> </a:t>
            </a:r>
            <a:r>
              <a:rPr lang="en-US" sz="2400" b="1" dirty="0" smtClean="0">
                <a:latin typeface="Georgia" pitchFamily="18" charset="0"/>
              </a:rPr>
              <a:t>'</a:t>
            </a:r>
            <a:r>
              <a:rPr lang="en-US" sz="2400" b="1" dirty="0" err="1" smtClean="0">
                <a:solidFill>
                  <a:srgbClr val="FF0000"/>
                </a:solidFill>
                <a:latin typeface="Georgia" pitchFamily="18" charset="0"/>
              </a:rPr>
              <a:t>rect</a:t>
            </a:r>
            <a:r>
              <a:rPr lang="en-US" sz="2400" b="1" dirty="0" smtClean="0">
                <a:latin typeface="Georgia" pitchFamily="18" charset="0"/>
              </a:rPr>
              <a:t>'</a:t>
            </a:r>
            <a:r>
              <a:rPr lang="ru-RU" sz="2400" b="1" dirty="0" smtClean="0">
                <a:latin typeface="Georgia" pitchFamily="18" charset="0"/>
              </a:rPr>
              <a:t>	</a:t>
            </a:r>
            <a:r>
              <a:rPr lang="en-US" sz="2400" b="1" dirty="0" smtClean="0">
                <a:latin typeface="Georgia" pitchFamily="18" charset="0"/>
              </a:rPr>
              <a:t> </a:t>
            </a:r>
            <a:r>
              <a:rPr lang="en-US" sz="2400" b="1" dirty="0" smtClean="0">
                <a:solidFill>
                  <a:srgbClr val="00B050"/>
                </a:solidFill>
                <a:latin typeface="Georgia" pitchFamily="18" charset="0"/>
              </a:rPr>
              <a:t>COORDS</a:t>
            </a:r>
            <a:r>
              <a:rPr lang="en-US" sz="2400" b="1" dirty="0" smtClean="0">
                <a:latin typeface="Georgia" pitchFamily="18" charset="0"/>
              </a:rPr>
              <a:t>=</a:t>
            </a:r>
            <a:r>
              <a:rPr lang="en-US" sz="2400" b="1" dirty="0" smtClean="0">
                <a:latin typeface="Georgia" pitchFamily="18" charset="0"/>
              </a:rPr>
              <a:t>"</a:t>
            </a:r>
            <a:r>
              <a:rPr lang="ru-RU" sz="2400" b="1" dirty="0" smtClean="0">
                <a:latin typeface="Georgia" pitchFamily="18" charset="0"/>
              </a:rPr>
              <a:t>х1,   у1,   х2,   у2</a:t>
            </a:r>
            <a:r>
              <a:rPr lang="en-US" sz="2400" b="1" dirty="0" smtClean="0">
                <a:latin typeface="Georgia" pitchFamily="18" charset="0"/>
              </a:rPr>
              <a:t>"</a:t>
            </a:r>
            <a:endParaRPr lang="en-US" sz="2400" b="1" dirty="0" smtClean="0">
              <a:latin typeface="Georgia" pitchFamily="18" charset="0"/>
            </a:endParaRPr>
          </a:p>
          <a:p>
            <a:pPr>
              <a:lnSpc>
                <a:spcPct val="125000"/>
              </a:lnSpc>
            </a:pPr>
            <a:endParaRPr lang="ru-RU" sz="2400" b="1" dirty="0" smtClean="0">
              <a:latin typeface="Georgia" pitchFamily="18" charset="0"/>
            </a:endParaRPr>
          </a:p>
          <a:p>
            <a:pPr>
              <a:lnSpc>
                <a:spcPct val="125000"/>
              </a:lnSpc>
            </a:pPr>
            <a:r>
              <a:rPr lang="ru-RU" sz="2400" b="1" dirty="0" smtClean="0">
                <a:latin typeface="Georgia" pitchFamily="18" charset="0"/>
              </a:rPr>
              <a:t>Где </a:t>
            </a:r>
            <a:r>
              <a:rPr lang="ru-RU" sz="2400" b="1" dirty="0" smtClean="0">
                <a:latin typeface="Georgia" pitchFamily="18" charset="0"/>
              </a:rPr>
              <a:t>х1,   у1,   х2,   </a:t>
            </a:r>
            <a:r>
              <a:rPr lang="ru-RU" sz="2400" b="1" dirty="0" smtClean="0">
                <a:latin typeface="Georgia" pitchFamily="18" charset="0"/>
              </a:rPr>
              <a:t>у2 – пары координат в пикселях для верхней левой и нижней правой точек прямоугольника</a:t>
            </a:r>
            <a:endParaRPr lang="en-US" sz="2400" b="1" dirty="0" smtClean="0">
              <a:solidFill>
                <a:srgbClr val="00B050"/>
              </a:solidFill>
              <a:latin typeface="Georg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239143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Добавление прямоугольной области разметки:</a:t>
            </a:r>
            <a:endParaRPr lang="ru-RU" sz="2400" b="1" dirty="0" smtClean="0">
              <a:solidFill>
                <a:schemeClr val="accent6">
                  <a:lumMod val="75000"/>
                </a:schemeClr>
              </a:solidFill>
              <a:latin typeface="Georgia" pitchFamily="18" charset="0"/>
            </a:endParaRPr>
          </a:p>
        </p:txBody>
      </p:sp>
      <p:pic>
        <p:nvPicPr>
          <p:cNvPr id="6" name="Рисунок 5" descr="m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8065" y="4195943"/>
            <a:ext cx="3995936" cy="2662057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6300192" y="5013176"/>
            <a:ext cx="1944216" cy="2880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Georgia" pitchFamily="18" charset="0"/>
              </a:rPr>
              <a:t>Назначение гиперссылок областям изображения</a:t>
            </a:r>
            <a:endParaRPr lang="ru-RU" sz="2400" b="1" dirty="0" smtClean="0">
              <a:solidFill>
                <a:srgbClr val="0070C0"/>
              </a:solidFill>
              <a:latin typeface="Georg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2396495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en-US" sz="2400" b="1" dirty="0" smtClean="0">
                <a:solidFill>
                  <a:srgbClr val="00B050"/>
                </a:solidFill>
                <a:latin typeface="Georgia" pitchFamily="18" charset="0"/>
              </a:rPr>
              <a:t>SHAPE</a:t>
            </a:r>
            <a:r>
              <a:rPr lang="en-US" sz="2400" b="1" dirty="0" smtClean="0">
                <a:latin typeface="Georgia" pitchFamily="18" charset="0"/>
              </a:rPr>
              <a:t>=</a:t>
            </a:r>
            <a:r>
              <a:rPr lang="en-US" sz="2400" b="1" dirty="0" smtClean="0">
                <a:latin typeface="Georgia" pitchFamily="18" charset="0"/>
              </a:rPr>
              <a:t> </a:t>
            </a:r>
            <a:r>
              <a:rPr lang="en-US" sz="2400" b="1" dirty="0" smtClean="0">
                <a:latin typeface="Georgia" pitchFamily="18" charset="0"/>
              </a:rPr>
              <a:t>'</a:t>
            </a:r>
            <a:r>
              <a:rPr lang="en-US" sz="2400" b="1" dirty="0" smtClean="0">
                <a:solidFill>
                  <a:srgbClr val="FF0000"/>
                </a:solidFill>
                <a:latin typeface="Georgia" pitchFamily="18" charset="0"/>
              </a:rPr>
              <a:t>circle</a:t>
            </a:r>
            <a:r>
              <a:rPr lang="en-US" sz="2400" b="1" dirty="0" smtClean="0">
                <a:latin typeface="Georgia" pitchFamily="18" charset="0"/>
              </a:rPr>
              <a:t>'</a:t>
            </a:r>
            <a:r>
              <a:rPr lang="ru-RU" sz="2400" b="1" dirty="0" smtClean="0">
                <a:latin typeface="Georgia" pitchFamily="18" charset="0"/>
              </a:rPr>
              <a:t>	</a:t>
            </a:r>
            <a:r>
              <a:rPr lang="en-US" sz="2400" b="1" dirty="0" smtClean="0">
                <a:latin typeface="Georgia" pitchFamily="18" charset="0"/>
              </a:rPr>
              <a:t> </a:t>
            </a:r>
            <a:r>
              <a:rPr lang="en-US" sz="2400" b="1" dirty="0" smtClean="0">
                <a:solidFill>
                  <a:srgbClr val="00B050"/>
                </a:solidFill>
                <a:latin typeface="Georgia" pitchFamily="18" charset="0"/>
              </a:rPr>
              <a:t>COORDS</a:t>
            </a:r>
            <a:r>
              <a:rPr lang="en-US" sz="2400" b="1" dirty="0" smtClean="0">
                <a:latin typeface="Georgia" pitchFamily="18" charset="0"/>
              </a:rPr>
              <a:t>="</a:t>
            </a:r>
            <a:r>
              <a:rPr lang="ru-RU" sz="2400" b="1" dirty="0" err="1" smtClean="0">
                <a:latin typeface="Georgia" pitchFamily="18" charset="0"/>
              </a:rPr>
              <a:t>х</a:t>
            </a:r>
            <a:r>
              <a:rPr lang="ru-RU" sz="2400" b="1" dirty="0" smtClean="0">
                <a:latin typeface="Georgia" pitchFamily="18" charset="0"/>
              </a:rPr>
              <a:t>,   у,   </a:t>
            </a:r>
            <a:r>
              <a:rPr lang="en-US" sz="2400" b="1" dirty="0" smtClean="0">
                <a:latin typeface="Georgia" pitchFamily="18" charset="0"/>
              </a:rPr>
              <a:t>r"</a:t>
            </a:r>
          </a:p>
          <a:p>
            <a:pPr>
              <a:lnSpc>
                <a:spcPct val="125000"/>
              </a:lnSpc>
            </a:pPr>
            <a:endParaRPr lang="ru-RU" sz="2400" b="1" dirty="0" smtClean="0">
              <a:latin typeface="Georgia" pitchFamily="18" charset="0"/>
            </a:endParaRPr>
          </a:p>
          <a:p>
            <a:pPr>
              <a:lnSpc>
                <a:spcPct val="125000"/>
              </a:lnSpc>
            </a:pPr>
            <a:r>
              <a:rPr lang="ru-RU" sz="2400" b="1" dirty="0" smtClean="0">
                <a:latin typeface="Georgia" pitchFamily="18" charset="0"/>
              </a:rPr>
              <a:t>Где </a:t>
            </a:r>
            <a:r>
              <a:rPr lang="en-US" sz="2400" b="1" dirty="0" smtClean="0">
                <a:latin typeface="Georgia" pitchFamily="18" charset="0"/>
              </a:rPr>
              <a:t>   </a:t>
            </a:r>
            <a:r>
              <a:rPr lang="ru-RU" sz="2400" b="1" dirty="0" err="1" smtClean="0">
                <a:latin typeface="Georgia" pitchFamily="18" charset="0"/>
              </a:rPr>
              <a:t>х</a:t>
            </a:r>
            <a:r>
              <a:rPr lang="en-US" sz="2400" b="1" dirty="0" smtClean="0">
                <a:latin typeface="Georgia" pitchFamily="18" charset="0"/>
              </a:rPr>
              <a:t> </a:t>
            </a:r>
            <a:r>
              <a:rPr lang="ru-RU" sz="2400" b="1" dirty="0" smtClean="0">
                <a:latin typeface="Georgia" pitchFamily="18" charset="0"/>
              </a:rPr>
              <a:t>,   у</a:t>
            </a:r>
            <a:r>
              <a:rPr lang="en-US" sz="2400" b="1" dirty="0" smtClean="0">
                <a:latin typeface="Georgia" pitchFamily="18" charset="0"/>
              </a:rPr>
              <a:t> </a:t>
            </a:r>
            <a:r>
              <a:rPr lang="ru-RU" sz="2400" b="1" dirty="0" smtClean="0">
                <a:latin typeface="Georgia" pitchFamily="18" charset="0"/>
              </a:rPr>
              <a:t>,   </a:t>
            </a:r>
            <a:r>
              <a:rPr lang="en-US" sz="2400" b="1" dirty="0" smtClean="0">
                <a:latin typeface="Georgia" pitchFamily="18" charset="0"/>
              </a:rPr>
              <a:t>r </a:t>
            </a:r>
            <a:r>
              <a:rPr lang="ru-RU" sz="2400" b="1" dirty="0" smtClean="0">
                <a:latin typeface="Georgia" pitchFamily="18" charset="0"/>
              </a:rPr>
              <a:t>–</a:t>
            </a:r>
            <a:r>
              <a:rPr lang="en-US" sz="2400" b="1" dirty="0" smtClean="0">
                <a:latin typeface="Georgia" pitchFamily="18" charset="0"/>
              </a:rPr>
              <a:t> </a:t>
            </a:r>
            <a:r>
              <a:rPr lang="ru-RU" sz="2400" b="1" dirty="0" smtClean="0">
                <a:latin typeface="Georgia" pitchFamily="18" charset="0"/>
              </a:rPr>
              <a:t>координаты  центра  и  радиус окружности</a:t>
            </a:r>
            <a:endParaRPr lang="en-US" sz="2400" b="1" dirty="0" smtClean="0">
              <a:solidFill>
                <a:srgbClr val="00B050"/>
              </a:solidFill>
              <a:latin typeface="Georg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239143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Добавление области разметки в виде окружности:</a:t>
            </a:r>
            <a:endParaRPr lang="ru-RU" sz="2400" b="1" dirty="0" smtClean="0">
              <a:solidFill>
                <a:schemeClr val="accent6">
                  <a:lumMod val="75000"/>
                </a:schemeClr>
              </a:solidFill>
              <a:latin typeface="Georgia" pitchFamily="18" charset="0"/>
            </a:endParaRPr>
          </a:p>
        </p:txBody>
      </p:sp>
      <p:pic>
        <p:nvPicPr>
          <p:cNvPr id="6" name="Рисунок 5" descr="m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8065" y="4195943"/>
            <a:ext cx="3995936" cy="2662057"/>
          </a:xfrm>
          <a:prstGeom prst="rect">
            <a:avLst/>
          </a:prstGeom>
        </p:spPr>
      </p:pic>
      <p:sp>
        <p:nvSpPr>
          <p:cNvPr id="7" name="Овал 6"/>
          <p:cNvSpPr/>
          <p:nvPr/>
        </p:nvSpPr>
        <p:spPr>
          <a:xfrm>
            <a:off x="6804248" y="5373216"/>
            <a:ext cx="504056" cy="72008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Georgia" pitchFamily="18" charset="0"/>
              </a:rPr>
              <a:t>Назначение гиперссылок областям изображения</a:t>
            </a:r>
            <a:endParaRPr lang="ru-RU" sz="2400" b="1" dirty="0" smtClean="0">
              <a:solidFill>
                <a:srgbClr val="0070C0"/>
              </a:solidFill>
              <a:latin typeface="Georg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1484784"/>
            <a:ext cx="9144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en-US" sz="2400" b="1" dirty="0" smtClean="0">
                <a:solidFill>
                  <a:srgbClr val="00B050"/>
                </a:solidFill>
                <a:latin typeface="Georgia" pitchFamily="18" charset="0"/>
              </a:rPr>
              <a:t>SHAPE</a:t>
            </a:r>
            <a:r>
              <a:rPr lang="en-US" sz="2400" b="1" dirty="0" smtClean="0">
                <a:latin typeface="Georgia" pitchFamily="18" charset="0"/>
              </a:rPr>
              <a:t>=</a:t>
            </a:r>
            <a:r>
              <a:rPr lang="en-US" sz="2400" b="1" dirty="0" smtClean="0">
                <a:latin typeface="Georgia" pitchFamily="18" charset="0"/>
              </a:rPr>
              <a:t> </a:t>
            </a:r>
            <a:r>
              <a:rPr lang="en-US" sz="2400" b="1" dirty="0" smtClean="0">
                <a:latin typeface="Georgia" pitchFamily="18" charset="0"/>
              </a:rPr>
              <a:t>'</a:t>
            </a:r>
            <a:r>
              <a:rPr lang="en-US" sz="2400" b="1" dirty="0" smtClean="0">
                <a:solidFill>
                  <a:srgbClr val="FF0000"/>
                </a:solidFill>
                <a:latin typeface="Georgia" pitchFamily="18" charset="0"/>
              </a:rPr>
              <a:t>polygon</a:t>
            </a:r>
            <a:r>
              <a:rPr lang="en-US" sz="2400" b="1" dirty="0" smtClean="0">
                <a:latin typeface="Georgia" pitchFamily="18" charset="0"/>
              </a:rPr>
              <a:t>'</a:t>
            </a:r>
            <a:r>
              <a:rPr lang="ru-RU" sz="2400" b="1" dirty="0" smtClean="0">
                <a:latin typeface="Georgia" pitchFamily="18" charset="0"/>
              </a:rPr>
              <a:t>	</a:t>
            </a:r>
            <a:r>
              <a:rPr lang="en-US" sz="2400" b="1" dirty="0" smtClean="0">
                <a:latin typeface="Georgia" pitchFamily="18" charset="0"/>
              </a:rPr>
              <a:t> </a:t>
            </a:r>
            <a:r>
              <a:rPr lang="en-US" sz="2400" b="1" dirty="0" smtClean="0">
                <a:solidFill>
                  <a:srgbClr val="00B050"/>
                </a:solidFill>
                <a:latin typeface="Georgia" pitchFamily="18" charset="0"/>
              </a:rPr>
              <a:t>COORDS</a:t>
            </a:r>
            <a:r>
              <a:rPr lang="en-US" sz="2400" b="1" dirty="0" smtClean="0">
                <a:latin typeface="Georgia" pitchFamily="18" charset="0"/>
              </a:rPr>
              <a:t>=</a:t>
            </a:r>
            <a:r>
              <a:rPr lang="en-US" sz="2400" b="1" dirty="0" smtClean="0">
                <a:latin typeface="Georgia" pitchFamily="18" charset="0"/>
              </a:rPr>
              <a:t>"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х1,   у1,   х2,   у2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,  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  у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 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  у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 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  у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400" b="1" dirty="0" smtClean="0">
                <a:latin typeface="Georgia" pitchFamily="18" charset="0"/>
              </a:rPr>
              <a:t>"</a:t>
            </a:r>
          </a:p>
          <a:p>
            <a:pPr>
              <a:lnSpc>
                <a:spcPct val="125000"/>
              </a:lnSpc>
            </a:pPr>
            <a:endParaRPr lang="ru-RU" sz="2400" b="1" dirty="0" smtClean="0">
              <a:latin typeface="Georgia" pitchFamily="18" charset="0"/>
            </a:endParaRPr>
          </a:p>
          <a:p>
            <a:pPr>
              <a:lnSpc>
                <a:spcPct val="125000"/>
              </a:lnSpc>
            </a:pPr>
            <a:r>
              <a:rPr lang="ru-RU" sz="2400" b="1" dirty="0" smtClean="0">
                <a:latin typeface="Georgia" pitchFamily="18" charset="0"/>
              </a:rPr>
              <a:t>Где </a:t>
            </a:r>
            <a:r>
              <a:rPr lang="en-US" sz="2400" b="1" dirty="0" smtClean="0">
                <a:latin typeface="Georgia" pitchFamily="18" charset="0"/>
              </a:rPr>
              <a:t>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х1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  у1,   х2,   у2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,  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  у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 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  у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 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  у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400" b="1" dirty="0" smtClean="0">
                <a:latin typeface="Georgia" pitchFamily="18" charset="0"/>
              </a:rPr>
              <a:t> –координат</a:t>
            </a:r>
            <a:r>
              <a:rPr lang="ru-RU" sz="2400" b="1" dirty="0" smtClean="0">
                <a:latin typeface="Georgia" pitchFamily="18" charset="0"/>
              </a:rPr>
              <a:t>ы</a:t>
            </a:r>
            <a:r>
              <a:rPr lang="ru-RU" sz="2400" b="1" dirty="0" smtClean="0">
                <a:latin typeface="Georgia" pitchFamily="18" charset="0"/>
              </a:rPr>
              <a:t> всех точек многоугольника</a:t>
            </a:r>
            <a:endParaRPr lang="en-US" sz="2400" b="1" dirty="0" smtClean="0">
              <a:solidFill>
                <a:srgbClr val="00B050"/>
              </a:solidFill>
              <a:latin typeface="Georg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692696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Добавление многоугольной области разметки:</a:t>
            </a:r>
            <a:endParaRPr lang="ru-RU" sz="2400" b="1" dirty="0" smtClean="0">
              <a:solidFill>
                <a:schemeClr val="accent6">
                  <a:lumMod val="75000"/>
                </a:schemeClr>
              </a:solidFill>
              <a:latin typeface="Georgia" pitchFamily="18" charset="0"/>
            </a:endParaRPr>
          </a:p>
        </p:txBody>
      </p:sp>
      <p:pic>
        <p:nvPicPr>
          <p:cNvPr id="6" name="Рисунок 5" descr="m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5362" y="3861049"/>
            <a:ext cx="4498638" cy="2996952"/>
          </a:xfrm>
          <a:prstGeom prst="rect">
            <a:avLst/>
          </a:prstGeom>
        </p:spPr>
      </p:pic>
      <p:sp>
        <p:nvSpPr>
          <p:cNvPr id="20" name="Правильный пятиугольник 19"/>
          <p:cNvSpPr/>
          <p:nvPr/>
        </p:nvSpPr>
        <p:spPr>
          <a:xfrm rot="11317348">
            <a:off x="5315555" y="5107240"/>
            <a:ext cx="1285757" cy="410075"/>
          </a:xfrm>
          <a:prstGeom prst="pentag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Добавление гиперссылки на </a:t>
            </a:r>
            <a:r>
              <a:rPr lang="en-US" sz="3000" b="1" dirty="0" smtClean="0">
                <a:solidFill>
                  <a:srgbClr val="0070C0"/>
                </a:solidFill>
                <a:latin typeface="Georgia" pitchFamily="18" charset="0"/>
              </a:rPr>
              <a:t>Web</a:t>
            </a:r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-страницу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1611377"/>
            <a:ext cx="91440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it-IT" sz="2800" b="1" dirty="0" smtClean="0">
                <a:solidFill>
                  <a:srgbClr val="00B050"/>
                </a:solidFill>
                <a:latin typeface="Georgia" pitchFamily="18" charset="0"/>
              </a:rPr>
              <a:t>&lt;</a:t>
            </a:r>
            <a:r>
              <a:rPr lang="en-US" sz="2800" b="1" dirty="0" smtClean="0">
                <a:solidFill>
                  <a:srgbClr val="00B050"/>
                </a:solidFill>
                <a:latin typeface="Georgia" pitchFamily="18" charset="0"/>
              </a:rPr>
              <a:t>A    HREF="</a:t>
            </a:r>
            <a:r>
              <a:rPr lang="ru-RU" sz="2800" b="1" dirty="0" smtClean="0">
                <a:solidFill>
                  <a:srgbClr val="FF0000"/>
                </a:solidFill>
                <a:latin typeface="Georgia" pitchFamily="18" charset="0"/>
              </a:rPr>
              <a:t>адрес</a:t>
            </a:r>
            <a:r>
              <a:rPr lang="en-US" sz="2800" b="1" dirty="0" smtClean="0">
                <a:solidFill>
                  <a:srgbClr val="00B050"/>
                </a:solidFill>
                <a:latin typeface="Georgia" pitchFamily="18" charset="0"/>
              </a:rPr>
              <a:t>"</a:t>
            </a:r>
            <a:r>
              <a:rPr lang="ru-RU" sz="2800" b="1" dirty="0" smtClean="0">
                <a:solidFill>
                  <a:srgbClr val="00B050"/>
                </a:solidFill>
                <a:latin typeface="Georgia" pitchFamily="18" charset="0"/>
              </a:rPr>
              <a:t> </a:t>
            </a:r>
            <a:r>
              <a:rPr lang="en-US" sz="2800" b="1" dirty="0" smtClean="0">
                <a:solidFill>
                  <a:srgbClr val="00B050"/>
                </a:solidFill>
                <a:latin typeface="Georgia" pitchFamily="18" charset="0"/>
              </a:rPr>
              <a:t>    TITLE="</a:t>
            </a:r>
            <a:r>
              <a:rPr lang="ru-RU" sz="2800" b="1" dirty="0" smtClean="0">
                <a:solidFill>
                  <a:srgbClr val="FF0000"/>
                </a:solidFill>
                <a:latin typeface="Georgia" pitchFamily="18" charset="0"/>
              </a:rPr>
              <a:t>текст всплывающей подсказки</a:t>
            </a:r>
            <a:r>
              <a:rPr lang="en-US" sz="2800" b="1" dirty="0" smtClean="0">
                <a:solidFill>
                  <a:srgbClr val="00B050"/>
                </a:solidFill>
                <a:latin typeface="Georgia" pitchFamily="18" charset="0"/>
              </a:rPr>
              <a:t>"</a:t>
            </a:r>
            <a:r>
              <a:rPr lang="it-IT" sz="2800" b="1" dirty="0" smtClean="0">
                <a:solidFill>
                  <a:srgbClr val="00B050"/>
                </a:solidFill>
                <a:latin typeface="Georgia" pitchFamily="18" charset="0"/>
              </a:rPr>
              <a:t>&gt; </a:t>
            </a:r>
            <a:r>
              <a:rPr lang="ru-RU" sz="2800" b="1" dirty="0" smtClean="0">
                <a:latin typeface="Georgia" pitchFamily="18" charset="0"/>
              </a:rPr>
              <a:t>гиперссылка</a:t>
            </a:r>
            <a:r>
              <a:rPr lang="en-US" sz="2800" b="1" dirty="0" smtClean="0">
                <a:solidFill>
                  <a:srgbClr val="00B050"/>
                </a:solidFill>
                <a:latin typeface="Georgia" pitchFamily="18" charset="0"/>
              </a:rPr>
              <a:t>&lt;/A&gt;</a:t>
            </a:r>
            <a:endParaRPr lang="it-IT" sz="2800" b="1" dirty="0">
              <a:solidFill>
                <a:srgbClr val="00B050"/>
              </a:solidFill>
              <a:latin typeface="Georg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3555593"/>
            <a:ext cx="91440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it-IT" sz="2800" b="1" dirty="0" smtClean="0">
                <a:solidFill>
                  <a:srgbClr val="00B050"/>
                </a:solidFill>
                <a:latin typeface="Georgia" pitchFamily="18" charset="0"/>
              </a:rPr>
              <a:t>&lt;</a:t>
            </a:r>
            <a:r>
              <a:rPr lang="en-US" sz="2800" b="1" dirty="0" smtClean="0">
                <a:solidFill>
                  <a:srgbClr val="00B050"/>
                </a:solidFill>
                <a:latin typeface="Georgia" pitchFamily="18" charset="0"/>
              </a:rPr>
              <a:t>A    HREF="</a:t>
            </a:r>
            <a:r>
              <a:rPr lang="ru-RU" sz="2800" b="1" dirty="0" smtClean="0">
                <a:solidFill>
                  <a:srgbClr val="FF0000"/>
                </a:solidFill>
                <a:latin typeface="Georgia" pitchFamily="18" charset="0"/>
              </a:rPr>
              <a:t>адрес</a:t>
            </a:r>
            <a:r>
              <a:rPr lang="en-US" sz="2800" b="1" dirty="0" smtClean="0">
                <a:solidFill>
                  <a:srgbClr val="00B050"/>
                </a:solidFill>
                <a:latin typeface="Georgia" pitchFamily="18" charset="0"/>
              </a:rPr>
              <a:t>"</a:t>
            </a:r>
            <a:r>
              <a:rPr lang="ru-RU" sz="2800" b="1" dirty="0" smtClean="0">
                <a:solidFill>
                  <a:srgbClr val="00B050"/>
                </a:solidFill>
                <a:latin typeface="Georgia" pitchFamily="18" charset="0"/>
              </a:rPr>
              <a:t> </a:t>
            </a:r>
            <a:r>
              <a:rPr lang="en-US" sz="2800" b="1" dirty="0" smtClean="0">
                <a:solidFill>
                  <a:srgbClr val="00B050"/>
                </a:solidFill>
                <a:latin typeface="Georgia" pitchFamily="18" charset="0"/>
              </a:rPr>
              <a:t>    TITLE="</a:t>
            </a:r>
            <a:r>
              <a:rPr lang="ru-RU" sz="2800" b="1" dirty="0" smtClean="0">
                <a:solidFill>
                  <a:srgbClr val="FF0000"/>
                </a:solidFill>
                <a:latin typeface="Georgia" pitchFamily="18" charset="0"/>
              </a:rPr>
              <a:t>текст всплывающей подсказки</a:t>
            </a:r>
            <a:r>
              <a:rPr lang="en-US" sz="2800" b="1" dirty="0" smtClean="0">
                <a:solidFill>
                  <a:srgbClr val="00B050"/>
                </a:solidFill>
                <a:latin typeface="Georgia" pitchFamily="18" charset="0"/>
              </a:rPr>
              <a:t>"</a:t>
            </a:r>
            <a:r>
              <a:rPr lang="it-IT" sz="2800" b="1" dirty="0" smtClean="0">
                <a:solidFill>
                  <a:srgbClr val="00B050"/>
                </a:solidFill>
                <a:latin typeface="Georgia" pitchFamily="18" charset="0"/>
              </a:rPr>
              <a:t>&gt; </a:t>
            </a:r>
            <a:r>
              <a:rPr lang="ru-RU" sz="2800" b="1" dirty="0" smtClean="0">
                <a:latin typeface="Georgia" pitchFamily="18" charset="0"/>
              </a:rPr>
              <a:t>картинка</a:t>
            </a:r>
            <a:r>
              <a:rPr lang="en-US" sz="2800" b="1" dirty="0" smtClean="0">
                <a:solidFill>
                  <a:srgbClr val="00B050"/>
                </a:solidFill>
                <a:latin typeface="Georgia" pitchFamily="18" charset="0"/>
              </a:rPr>
              <a:t>&lt;/A&gt;</a:t>
            </a:r>
            <a:endParaRPr lang="it-IT" sz="2800" b="1" dirty="0">
              <a:solidFill>
                <a:srgbClr val="00B050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Georgia" pitchFamily="18" charset="0"/>
              </a:rPr>
              <a:t>Установка целевого окна открытия документа по гиперссылке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0" y="2558046"/>
            <a:ext cx="9144000" cy="43273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800" b="1" dirty="0" smtClean="0">
                <a:solidFill>
                  <a:srgbClr val="00B050"/>
                </a:solidFill>
                <a:latin typeface="Georgia" pitchFamily="18" charset="0"/>
              </a:rPr>
              <a:t>TARGET</a:t>
            </a:r>
            <a:r>
              <a:rPr lang="ru-RU" sz="2800" dirty="0" smtClean="0"/>
              <a:t> </a:t>
            </a:r>
            <a:r>
              <a:rPr lang="ru-RU" sz="2800" dirty="0" smtClean="0">
                <a:latin typeface="Georgia" pitchFamily="18" charset="0"/>
              </a:rPr>
              <a:t>- устанавливает целевое открытия документа по гиперссылке:</a:t>
            </a:r>
          </a:p>
          <a:p>
            <a:pPr>
              <a:lnSpc>
                <a:spcPct val="120000"/>
              </a:lnSpc>
            </a:pPr>
            <a:endParaRPr lang="ru-RU" sz="800" dirty="0" smtClean="0">
              <a:latin typeface="Georgia" pitchFamily="18" charset="0"/>
            </a:endParaRPr>
          </a:p>
          <a:p>
            <a:pPr>
              <a:lnSpc>
                <a:spcPct val="120000"/>
              </a:lnSpc>
            </a:pPr>
            <a:endParaRPr lang="ru-RU" sz="800" dirty="0" smtClean="0">
              <a:latin typeface="Georgia" pitchFamily="18" charset="0"/>
            </a:endParaRPr>
          </a:p>
          <a:p>
            <a:pPr>
              <a:lnSpc>
                <a:spcPct val="120000"/>
              </a:lnSpc>
            </a:pPr>
            <a:endParaRPr lang="ru-RU" sz="800" dirty="0" smtClean="0">
              <a:latin typeface="Georgia" pitchFamily="18" charset="0"/>
            </a:endParaRPr>
          </a:p>
          <a:p>
            <a:pPr marL="361950">
              <a:lnSpc>
                <a:spcPct val="140000"/>
              </a:lnSpc>
            </a:pPr>
            <a:r>
              <a:rPr lang="en-US" sz="2800" b="1" dirty="0" smtClean="0">
                <a:solidFill>
                  <a:srgbClr val="0070C0"/>
                </a:solidFill>
                <a:latin typeface="Georgia" pitchFamily="18" charset="0"/>
              </a:rPr>
              <a:t>="</a:t>
            </a:r>
            <a:r>
              <a:rPr lang="ru-RU" sz="2800" b="1" dirty="0" smtClean="0">
                <a:solidFill>
                  <a:srgbClr val="0070C0"/>
                </a:solidFill>
                <a:latin typeface="Georgia" pitchFamily="18" charset="0"/>
              </a:rPr>
              <a:t>_</a:t>
            </a:r>
            <a:r>
              <a:rPr lang="en-US" sz="2800" b="1" dirty="0" smtClean="0">
                <a:solidFill>
                  <a:srgbClr val="0070C0"/>
                </a:solidFill>
                <a:latin typeface="Georgia" pitchFamily="18" charset="0"/>
              </a:rPr>
              <a:t>blank"</a:t>
            </a:r>
            <a:r>
              <a:rPr lang="ru-RU" sz="2800" dirty="0" smtClean="0">
                <a:latin typeface="Georgia" pitchFamily="18" charset="0"/>
              </a:rPr>
              <a:t> - в новом окне обозревателя.</a:t>
            </a:r>
          </a:p>
          <a:p>
            <a:pPr marL="361950">
              <a:lnSpc>
                <a:spcPct val="140000"/>
              </a:lnSpc>
            </a:pPr>
            <a:endParaRPr lang="en-US" sz="800" dirty="0" smtClean="0">
              <a:latin typeface="Georgia" pitchFamily="18" charset="0"/>
            </a:endParaRPr>
          </a:p>
          <a:p>
            <a:pPr marL="361950">
              <a:lnSpc>
                <a:spcPct val="140000"/>
              </a:lnSpc>
            </a:pPr>
            <a:r>
              <a:rPr lang="ru-RU" sz="2800" b="1" dirty="0" smtClean="0">
                <a:solidFill>
                  <a:srgbClr val="0070C0"/>
                </a:solidFill>
                <a:latin typeface="Georgia" pitchFamily="18" charset="0"/>
              </a:rPr>
              <a:t>=</a:t>
            </a:r>
            <a:r>
              <a:rPr lang="en-US" sz="2800" b="1" dirty="0" smtClean="0">
                <a:solidFill>
                  <a:srgbClr val="0070C0"/>
                </a:solidFill>
                <a:latin typeface="Georgia" pitchFamily="18" charset="0"/>
              </a:rPr>
              <a:t>"</a:t>
            </a:r>
            <a:r>
              <a:rPr lang="ru-RU" sz="2800" b="1" dirty="0" smtClean="0">
                <a:solidFill>
                  <a:srgbClr val="0070C0"/>
                </a:solidFill>
                <a:latin typeface="Georgia" pitchFamily="18" charset="0"/>
              </a:rPr>
              <a:t>_</a:t>
            </a:r>
            <a:r>
              <a:rPr lang="en-US" sz="2800" b="1" dirty="0" smtClean="0">
                <a:solidFill>
                  <a:srgbClr val="0070C0"/>
                </a:solidFill>
                <a:latin typeface="Georgia" pitchFamily="18" charset="0"/>
              </a:rPr>
              <a:t>self"</a:t>
            </a:r>
            <a:r>
              <a:rPr lang="ru-RU" sz="2800" dirty="0" smtClean="0">
                <a:latin typeface="Georgia" pitchFamily="18" charset="0"/>
              </a:rPr>
              <a:t> - в текущей рамке.</a:t>
            </a:r>
            <a:endParaRPr lang="en-US" sz="2800" dirty="0" smtClean="0">
              <a:latin typeface="Georgia" pitchFamily="18" charset="0"/>
            </a:endParaRPr>
          </a:p>
          <a:p>
            <a:pPr marL="361950">
              <a:lnSpc>
                <a:spcPct val="140000"/>
              </a:lnSpc>
            </a:pPr>
            <a:endParaRPr lang="en-US" sz="800" dirty="0" smtClean="0">
              <a:latin typeface="Georgia" pitchFamily="18" charset="0"/>
            </a:endParaRPr>
          </a:p>
          <a:p>
            <a:pPr marL="361950">
              <a:lnSpc>
                <a:spcPct val="140000"/>
              </a:lnSpc>
            </a:pPr>
            <a:r>
              <a:rPr lang="ru-RU" sz="2800" b="1" dirty="0" smtClean="0">
                <a:solidFill>
                  <a:srgbClr val="0070C0"/>
                </a:solidFill>
                <a:latin typeface="Georgia" pitchFamily="18" charset="0"/>
              </a:rPr>
              <a:t>=</a:t>
            </a:r>
            <a:r>
              <a:rPr lang="en-US" sz="2800" b="1" dirty="0" smtClean="0">
                <a:solidFill>
                  <a:srgbClr val="0070C0"/>
                </a:solidFill>
                <a:latin typeface="Georgia" pitchFamily="18" charset="0"/>
              </a:rPr>
              <a:t>"</a:t>
            </a:r>
            <a:r>
              <a:rPr lang="ru-RU" sz="2800" b="1" dirty="0" err="1" smtClean="0">
                <a:solidFill>
                  <a:srgbClr val="0070C0"/>
                </a:solidFill>
                <a:latin typeface="Georgia" pitchFamily="18" charset="0"/>
              </a:rPr>
              <a:t>имя_рамки</a:t>
            </a:r>
            <a:r>
              <a:rPr lang="en-US" sz="2800" b="1" dirty="0" smtClean="0">
                <a:solidFill>
                  <a:srgbClr val="0070C0"/>
                </a:solidFill>
                <a:latin typeface="Georgia" pitchFamily="18" charset="0"/>
              </a:rPr>
              <a:t>"</a:t>
            </a:r>
            <a:r>
              <a:rPr lang="ru-RU" sz="2800" dirty="0" smtClean="0">
                <a:latin typeface="Georgia" pitchFamily="18" charset="0"/>
              </a:rPr>
              <a:t> - в рамке с указанным именем.</a:t>
            </a:r>
            <a:endParaRPr lang="en-US" sz="2800" dirty="0" smtClean="0">
              <a:latin typeface="Georgia" pitchFamily="18" charset="0"/>
            </a:endParaRPr>
          </a:p>
          <a:p>
            <a:pPr marL="361950">
              <a:lnSpc>
                <a:spcPct val="140000"/>
              </a:lnSpc>
            </a:pPr>
            <a:endParaRPr lang="en-US" sz="2800" dirty="0" smtClean="0">
              <a:latin typeface="Georgia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0" y="1541208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  <a:latin typeface="Georgia" pitchFamily="18" charset="0"/>
              </a:rPr>
              <a:t>Параметр тега </a:t>
            </a:r>
            <a:r>
              <a:rPr lang="en-US" sz="3200" b="1" dirty="0" smtClean="0">
                <a:solidFill>
                  <a:srgbClr val="00B050"/>
                </a:solidFill>
                <a:latin typeface="Georgia" pitchFamily="18" charset="0"/>
              </a:rPr>
              <a:t>&lt;</a:t>
            </a:r>
            <a:r>
              <a:rPr lang="ru-RU" sz="3200" b="1" dirty="0" smtClean="0">
                <a:solidFill>
                  <a:srgbClr val="00B050"/>
                </a:solidFill>
                <a:latin typeface="Georgia" pitchFamily="18" charset="0"/>
              </a:rPr>
              <a:t>А</a:t>
            </a:r>
            <a:r>
              <a:rPr lang="en-US" sz="3200" b="1" dirty="0" smtClean="0">
                <a:solidFill>
                  <a:srgbClr val="00B050"/>
                </a:solidFill>
                <a:latin typeface="Georgia" pitchFamily="18" charset="0"/>
              </a:rPr>
              <a:t>&gt;</a:t>
            </a:r>
            <a:endParaRPr lang="ru-RU" sz="3200" dirty="0" smtClean="0">
              <a:solidFill>
                <a:srgbClr val="0070C0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Картинка 42 из 12736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692696"/>
            <a:ext cx="915768" cy="144016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  <a:latin typeface="Georgia" pitchFamily="18" charset="0"/>
              </a:rPr>
              <a:t>Гиперссылка на другие </a:t>
            </a:r>
            <a:r>
              <a:rPr lang="en-US" sz="3200" b="1" dirty="0" smtClean="0">
                <a:solidFill>
                  <a:srgbClr val="0070C0"/>
                </a:solidFill>
                <a:latin typeface="Georgia" pitchFamily="18" charset="0"/>
              </a:rPr>
              <a:t>Web</a:t>
            </a:r>
            <a:r>
              <a:rPr lang="ru-RU" sz="3200" b="1" dirty="0" smtClean="0">
                <a:solidFill>
                  <a:srgbClr val="0070C0"/>
                </a:solidFill>
                <a:latin typeface="Georgia" pitchFamily="18" charset="0"/>
              </a:rPr>
              <a:t>-страницы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1899409"/>
            <a:ext cx="91440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it-IT" sz="2800" b="1" dirty="0" smtClean="0">
                <a:solidFill>
                  <a:srgbClr val="00B050"/>
                </a:solidFill>
                <a:latin typeface="Georgia" pitchFamily="18" charset="0"/>
              </a:rPr>
              <a:t>&lt;</a:t>
            </a:r>
            <a:r>
              <a:rPr lang="en-US" sz="2800" b="1" dirty="0" smtClean="0">
                <a:solidFill>
                  <a:srgbClr val="00B050"/>
                </a:solidFill>
                <a:latin typeface="Georgia" pitchFamily="18" charset="0"/>
              </a:rPr>
              <a:t>A    HREF="</a:t>
            </a:r>
            <a:r>
              <a:rPr lang="en-US" sz="2800" b="1" dirty="0" smtClean="0">
                <a:solidFill>
                  <a:srgbClr val="FF0000"/>
                </a:solidFill>
                <a:latin typeface="Georgia" pitchFamily="18" charset="0"/>
              </a:rPr>
              <a:t>http://www.mail.ru/</a:t>
            </a:r>
            <a:r>
              <a:rPr lang="en-US" sz="2800" b="1" dirty="0" smtClean="0">
                <a:solidFill>
                  <a:srgbClr val="00B050"/>
                </a:solidFill>
                <a:latin typeface="Georgia" pitchFamily="18" charset="0"/>
              </a:rPr>
              <a:t>"</a:t>
            </a:r>
            <a:r>
              <a:rPr lang="it-IT" sz="2800" b="1" dirty="0" smtClean="0">
                <a:solidFill>
                  <a:srgbClr val="00B050"/>
                </a:solidFill>
                <a:latin typeface="Georgia" pitchFamily="18" charset="0"/>
              </a:rPr>
              <a:t>&gt; </a:t>
            </a:r>
            <a:r>
              <a:rPr lang="ru-RU" sz="2800" b="1" dirty="0" smtClean="0">
                <a:latin typeface="Georgia" pitchFamily="18" charset="0"/>
              </a:rPr>
              <a:t>Перейти на сайт </a:t>
            </a:r>
            <a:r>
              <a:rPr lang="ru-RU" sz="2800" b="1" dirty="0" err="1" smtClean="0">
                <a:latin typeface="Georgia" pitchFamily="18" charset="0"/>
              </a:rPr>
              <a:t>Майл.ру</a:t>
            </a:r>
            <a:r>
              <a:rPr lang="en-US" sz="2800" b="1" dirty="0" smtClean="0">
                <a:solidFill>
                  <a:srgbClr val="00B050"/>
                </a:solidFill>
                <a:latin typeface="Georgia" pitchFamily="18" charset="0"/>
              </a:rPr>
              <a:t>&lt;/A&gt;</a:t>
            </a:r>
            <a:endParaRPr lang="it-IT" sz="2800" b="1" dirty="0">
              <a:solidFill>
                <a:srgbClr val="00B050"/>
              </a:solidFill>
              <a:latin typeface="Georg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3573016"/>
            <a:ext cx="91440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it-IT" sz="2800" b="1" dirty="0" smtClean="0">
                <a:solidFill>
                  <a:srgbClr val="00B050"/>
                </a:solidFill>
                <a:latin typeface="Georgia" pitchFamily="18" charset="0"/>
              </a:rPr>
              <a:t>&lt;</a:t>
            </a:r>
            <a:r>
              <a:rPr lang="en-US" sz="2800" b="1" dirty="0" smtClean="0">
                <a:solidFill>
                  <a:srgbClr val="00B050"/>
                </a:solidFill>
                <a:latin typeface="Georgia" pitchFamily="18" charset="0"/>
              </a:rPr>
              <a:t>A    HREF="</a:t>
            </a:r>
            <a:r>
              <a:rPr lang="en-US" sz="2800" b="1" dirty="0" smtClean="0">
                <a:solidFill>
                  <a:srgbClr val="FF0000"/>
                </a:solidFill>
                <a:latin typeface="Georgia" pitchFamily="18" charset="0"/>
              </a:rPr>
              <a:t>tablica.html</a:t>
            </a:r>
            <a:r>
              <a:rPr lang="en-US" sz="2800" b="1" dirty="0" smtClean="0">
                <a:solidFill>
                  <a:srgbClr val="00B050"/>
                </a:solidFill>
                <a:latin typeface="Georgia" pitchFamily="18" charset="0"/>
              </a:rPr>
              <a:t>"</a:t>
            </a:r>
            <a:r>
              <a:rPr lang="ru-RU" sz="2800" b="1" dirty="0" smtClean="0">
                <a:solidFill>
                  <a:srgbClr val="00B050"/>
                </a:solidFill>
                <a:latin typeface="Georgia" pitchFamily="18" charset="0"/>
              </a:rPr>
              <a:t> </a:t>
            </a:r>
            <a:r>
              <a:rPr lang="en-US" sz="2800" b="1" dirty="0" smtClean="0">
                <a:solidFill>
                  <a:srgbClr val="00B050"/>
                </a:solidFill>
                <a:latin typeface="Georgia" pitchFamily="18" charset="0"/>
              </a:rPr>
              <a:t>    TITLE="</a:t>
            </a:r>
            <a:r>
              <a:rPr lang="ru-RU" sz="2800" b="1" dirty="0" smtClean="0">
                <a:solidFill>
                  <a:srgbClr val="FF0000"/>
                </a:solidFill>
                <a:latin typeface="Georgia" pitchFamily="18" charset="0"/>
              </a:rPr>
              <a:t>сайт 4-го урока</a:t>
            </a:r>
            <a:r>
              <a:rPr lang="en-US" sz="2800" b="1" dirty="0" smtClean="0">
                <a:solidFill>
                  <a:srgbClr val="00B050"/>
                </a:solidFill>
                <a:latin typeface="Georgia" pitchFamily="18" charset="0"/>
              </a:rPr>
              <a:t>"</a:t>
            </a:r>
            <a:r>
              <a:rPr lang="it-IT" sz="2800" b="1" dirty="0" smtClean="0">
                <a:solidFill>
                  <a:srgbClr val="00B050"/>
                </a:solidFill>
                <a:latin typeface="Georgia" pitchFamily="18" charset="0"/>
              </a:rPr>
              <a:t>&gt; </a:t>
            </a:r>
            <a:r>
              <a:rPr lang="ru-RU" sz="2800" b="1" dirty="0" smtClean="0">
                <a:latin typeface="Georgia" pitchFamily="18" charset="0"/>
              </a:rPr>
              <a:t>Просмотреть сайт «Таблица»</a:t>
            </a:r>
            <a:r>
              <a:rPr lang="en-US" sz="2800" b="1" dirty="0" smtClean="0">
                <a:solidFill>
                  <a:srgbClr val="00B050"/>
                </a:solidFill>
                <a:latin typeface="Georgia" pitchFamily="18" charset="0"/>
              </a:rPr>
              <a:t>&lt;/A&gt;</a:t>
            </a:r>
            <a:endParaRPr lang="it-IT" sz="2800" b="1" dirty="0">
              <a:solidFill>
                <a:srgbClr val="00B050"/>
              </a:solidFill>
              <a:latin typeface="Georg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5643825"/>
            <a:ext cx="91440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it-IT" sz="2800" b="1" dirty="0" smtClean="0">
                <a:solidFill>
                  <a:srgbClr val="00B050"/>
                </a:solidFill>
                <a:latin typeface="Georgia" pitchFamily="18" charset="0"/>
              </a:rPr>
              <a:t>&lt;</a:t>
            </a:r>
            <a:r>
              <a:rPr lang="en-US" sz="2800" b="1" dirty="0" smtClean="0">
                <a:solidFill>
                  <a:srgbClr val="00B050"/>
                </a:solidFill>
                <a:latin typeface="Georgia" pitchFamily="18" charset="0"/>
              </a:rPr>
              <a:t>A    HREF="</a:t>
            </a:r>
            <a:r>
              <a:rPr lang="en-US" sz="2800" b="1" dirty="0" smtClean="0">
                <a:solidFill>
                  <a:srgbClr val="FF0000"/>
                </a:solidFill>
                <a:latin typeface="Georgia" pitchFamily="18" charset="0"/>
              </a:rPr>
              <a:t>tablica.html</a:t>
            </a:r>
            <a:r>
              <a:rPr lang="en-US" sz="2800" b="1" dirty="0" smtClean="0">
                <a:solidFill>
                  <a:srgbClr val="00B050"/>
                </a:solidFill>
                <a:latin typeface="Georgia" pitchFamily="18" charset="0"/>
              </a:rPr>
              <a:t>"</a:t>
            </a:r>
            <a:r>
              <a:rPr lang="ru-RU" sz="2800" b="1" dirty="0" smtClean="0">
                <a:solidFill>
                  <a:srgbClr val="00B050"/>
                </a:solidFill>
                <a:latin typeface="Georgia" pitchFamily="18" charset="0"/>
              </a:rPr>
              <a:t> </a:t>
            </a:r>
            <a:r>
              <a:rPr lang="en-US" sz="2800" b="1" dirty="0" smtClean="0">
                <a:solidFill>
                  <a:srgbClr val="00B050"/>
                </a:solidFill>
                <a:latin typeface="Georgia" pitchFamily="18" charset="0"/>
              </a:rPr>
              <a:t>    TITLE="</a:t>
            </a:r>
            <a:r>
              <a:rPr lang="ru-RU" sz="2800" b="1" dirty="0" smtClean="0">
                <a:solidFill>
                  <a:srgbClr val="FF0000"/>
                </a:solidFill>
                <a:latin typeface="Georgia" pitchFamily="18" charset="0"/>
              </a:rPr>
              <a:t>сайт 4-го урока</a:t>
            </a:r>
            <a:r>
              <a:rPr lang="en-US" sz="2800" b="1" dirty="0" smtClean="0">
                <a:solidFill>
                  <a:srgbClr val="00B050"/>
                </a:solidFill>
                <a:latin typeface="Georgia" pitchFamily="18" charset="0"/>
              </a:rPr>
              <a:t>"</a:t>
            </a:r>
            <a:r>
              <a:rPr lang="it-IT" sz="2800" b="1" dirty="0" smtClean="0">
                <a:solidFill>
                  <a:srgbClr val="00B050"/>
                </a:solidFill>
                <a:latin typeface="Georgia" pitchFamily="18" charset="0"/>
              </a:rPr>
              <a:t>&gt; </a:t>
            </a:r>
            <a:r>
              <a:rPr lang="en-US" sz="2800" b="1" dirty="0" smtClean="0">
                <a:latin typeface="Georgia" pitchFamily="18" charset="0"/>
              </a:rPr>
              <a:t>&lt;</a:t>
            </a:r>
            <a:r>
              <a:rPr lang="en-US" sz="2800" b="1" dirty="0" err="1" smtClean="0">
                <a:latin typeface="Georgia" pitchFamily="18" charset="0"/>
              </a:rPr>
              <a:t>img</a:t>
            </a:r>
            <a:r>
              <a:rPr lang="en-US" sz="2800" b="1" dirty="0" smtClean="0">
                <a:latin typeface="Georgia" pitchFamily="18" charset="0"/>
              </a:rPr>
              <a:t>   </a:t>
            </a:r>
            <a:r>
              <a:rPr lang="en-US" sz="2800" b="1" dirty="0" err="1" smtClean="0">
                <a:latin typeface="Georgia" pitchFamily="18" charset="0"/>
              </a:rPr>
              <a:t>src</a:t>
            </a:r>
            <a:r>
              <a:rPr lang="en-US" sz="2800" b="1" dirty="0" smtClean="0">
                <a:latin typeface="Georgia" pitchFamily="18" charset="0"/>
              </a:rPr>
              <a:t>="znac.jpg"&gt;</a:t>
            </a:r>
            <a:r>
              <a:rPr lang="en-US" sz="2800" b="1" dirty="0" smtClean="0">
                <a:solidFill>
                  <a:srgbClr val="00B050"/>
                </a:solidFill>
                <a:latin typeface="Georgia" pitchFamily="18" charset="0"/>
              </a:rPr>
              <a:t>&lt;/A&gt;</a:t>
            </a:r>
            <a:endParaRPr lang="it-IT" sz="2800" b="1" dirty="0">
              <a:solidFill>
                <a:srgbClr val="00B050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Картинка 42 из 12736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692696"/>
            <a:ext cx="915768" cy="144016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Georgia" pitchFamily="18" charset="0"/>
              </a:rPr>
              <a:t>Гиперссылка на адреса электронной почты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620688"/>
            <a:ext cx="781236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ru-RU" sz="2800" b="1" dirty="0" smtClean="0">
                <a:latin typeface="Georgia" pitchFamily="18" charset="0"/>
              </a:rPr>
              <a:t>Для создания гиперссылок на адреса электронной почты используется командное слово </a:t>
            </a:r>
            <a:r>
              <a:rPr lang="en-US" sz="2800" b="1" dirty="0" smtClean="0">
                <a:solidFill>
                  <a:srgbClr val="00B050"/>
                </a:solidFill>
                <a:latin typeface="Georgia" pitchFamily="18" charset="0"/>
              </a:rPr>
              <a:t>mailto:</a:t>
            </a:r>
            <a:r>
              <a:rPr lang="en-US" sz="2800" b="1" dirty="0" smtClean="0">
                <a:latin typeface="Georgia" pitchFamily="18" charset="0"/>
              </a:rPr>
              <a:t> , </a:t>
            </a:r>
            <a:r>
              <a:rPr lang="ru-RU" sz="2800" b="1" dirty="0" smtClean="0">
                <a:latin typeface="Georgia" pitchFamily="18" charset="0"/>
              </a:rPr>
              <a:t>как в следующем примере:</a:t>
            </a:r>
            <a:endParaRPr lang="it-IT" sz="2800" b="1" dirty="0">
              <a:latin typeface="Georg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3645024"/>
            <a:ext cx="91440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it-IT" sz="2800" b="1" dirty="0" smtClean="0">
                <a:solidFill>
                  <a:srgbClr val="0070C0"/>
                </a:solidFill>
                <a:latin typeface="Georgia" pitchFamily="18" charset="0"/>
              </a:rPr>
              <a:t>&lt;</a:t>
            </a:r>
            <a:r>
              <a:rPr lang="en-US" sz="2800" b="1" dirty="0" smtClean="0">
                <a:solidFill>
                  <a:srgbClr val="0070C0"/>
                </a:solidFill>
                <a:latin typeface="Georgia" pitchFamily="18" charset="0"/>
              </a:rPr>
              <a:t>A    HREF="</a:t>
            </a:r>
            <a:r>
              <a:rPr lang="en-US" sz="2800" b="1" dirty="0" smtClean="0">
                <a:solidFill>
                  <a:srgbClr val="00B050"/>
                </a:solidFill>
                <a:latin typeface="Georgia" pitchFamily="18" charset="0"/>
              </a:rPr>
              <a:t>mailto:ivanov@mail.ru"</a:t>
            </a:r>
            <a:r>
              <a:rPr lang="it-IT" sz="2800" b="1" dirty="0" smtClean="0">
                <a:solidFill>
                  <a:srgbClr val="0070C0"/>
                </a:solidFill>
                <a:latin typeface="Georgia" pitchFamily="18" charset="0"/>
              </a:rPr>
              <a:t>&gt;</a:t>
            </a:r>
            <a:r>
              <a:rPr lang="it-IT" sz="2800" b="1" dirty="0" smtClean="0">
                <a:solidFill>
                  <a:srgbClr val="00B050"/>
                </a:solidFill>
                <a:latin typeface="Georgia" pitchFamily="18" charset="0"/>
              </a:rPr>
              <a:t> </a:t>
            </a:r>
            <a:r>
              <a:rPr lang="ru-RU" sz="2800" b="1" dirty="0" smtClean="0">
                <a:latin typeface="Georgia" pitchFamily="18" charset="0"/>
              </a:rPr>
              <a:t>Написать письмо Иванову</a:t>
            </a:r>
            <a:r>
              <a:rPr lang="en-US" sz="2800" b="1" dirty="0" smtClean="0">
                <a:solidFill>
                  <a:srgbClr val="0070C0"/>
                </a:solidFill>
                <a:latin typeface="Georgia" pitchFamily="18" charset="0"/>
              </a:rPr>
              <a:t>&lt;/A&gt;</a:t>
            </a:r>
            <a:endParaRPr lang="it-IT" sz="2800" b="1" dirty="0">
              <a:solidFill>
                <a:srgbClr val="0070C0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Картинка 42 из 12736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980728"/>
            <a:ext cx="915768" cy="144016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0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Georgia" pitchFamily="18" charset="0"/>
              </a:rPr>
              <a:t>Гиперссылка на графические файлы</a:t>
            </a:r>
          </a:p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Georgia" pitchFamily="18" charset="0"/>
              </a:rPr>
              <a:t>и файлы других типов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908720"/>
            <a:ext cx="781236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ru-RU" sz="2800" b="1" dirty="0" smtClean="0">
                <a:latin typeface="Georgia" pitchFamily="18" charset="0"/>
              </a:rPr>
              <a:t>Для создания гиперссылок на адреса электронной почты используется командное слово </a:t>
            </a:r>
            <a:r>
              <a:rPr lang="en-US" sz="2800" b="1" dirty="0" smtClean="0">
                <a:solidFill>
                  <a:srgbClr val="00B050"/>
                </a:solidFill>
                <a:latin typeface="Georgia" pitchFamily="18" charset="0"/>
              </a:rPr>
              <a:t>mailto:</a:t>
            </a:r>
            <a:r>
              <a:rPr lang="en-US" sz="2800" b="1" dirty="0" smtClean="0">
                <a:latin typeface="Georgia" pitchFamily="18" charset="0"/>
              </a:rPr>
              <a:t> , </a:t>
            </a:r>
            <a:r>
              <a:rPr lang="ru-RU" sz="2800" b="1" dirty="0" smtClean="0">
                <a:latin typeface="Georgia" pitchFamily="18" charset="0"/>
              </a:rPr>
              <a:t>как в следующем примере:</a:t>
            </a:r>
            <a:endParaRPr lang="it-IT" sz="2800" b="1" dirty="0">
              <a:latin typeface="Georg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3492807"/>
            <a:ext cx="914400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it-IT" sz="2000" b="1" dirty="0" smtClean="0">
                <a:solidFill>
                  <a:srgbClr val="0070C0"/>
                </a:solidFill>
                <a:latin typeface="Georgia" pitchFamily="18" charset="0"/>
              </a:rPr>
              <a:t>&lt;</a:t>
            </a:r>
            <a:r>
              <a:rPr lang="en-US" sz="2000" b="1" dirty="0" smtClean="0">
                <a:solidFill>
                  <a:srgbClr val="0070C0"/>
                </a:solidFill>
                <a:latin typeface="Georgia" pitchFamily="18" charset="0"/>
              </a:rPr>
              <a:t>A    HREF="</a:t>
            </a:r>
            <a:r>
              <a:rPr lang="en-US" sz="2000" b="1" dirty="0" smtClean="0">
                <a:solidFill>
                  <a:srgbClr val="00B050"/>
                </a:solidFill>
                <a:latin typeface="Georgia" pitchFamily="18" charset="0"/>
              </a:rPr>
              <a:t>photo.jpg"</a:t>
            </a:r>
            <a:r>
              <a:rPr lang="it-IT" sz="2000" b="1" dirty="0" smtClean="0">
                <a:solidFill>
                  <a:srgbClr val="0070C0"/>
                </a:solidFill>
                <a:latin typeface="Georgia" pitchFamily="18" charset="0"/>
              </a:rPr>
              <a:t>&gt;</a:t>
            </a:r>
            <a:r>
              <a:rPr lang="it-IT" sz="2000" b="1" dirty="0" smtClean="0">
                <a:solidFill>
                  <a:srgbClr val="00B050"/>
                </a:solidFill>
                <a:latin typeface="Georgia" pitchFamily="18" charset="0"/>
              </a:rPr>
              <a:t> </a:t>
            </a:r>
            <a:r>
              <a:rPr lang="ru-RU" sz="2000" b="1" dirty="0" smtClean="0">
                <a:latin typeface="Georgia" pitchFamily="18" charset="0"/>
              </a:rPr>
              <a:t>Просмотреть фотографию</a:t>
            </a:r>
            <a:r>
              <a:rPr lang="en-US" sz="2000" b="1" dirty="0" smtClean="0">
                <a:solidFill>
                  <a:srgbClr val="0070C0"/>
                </a:solidFill>
                <a:latin typeface="Georgia" pitchFamily="18" charset="0"/>
              </a:rPr>
              <a:t>&lt;/A&gt;</a:t>
            </a:r>
            <a:endParaRPr lang="it-IT" sz="2000" b="1" dirty="0">
              <a:solidFill>
                <a:srgbClr val="0070C0"/>
              </a:solidFill>
              <a:latin typeface="Georg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4509120"/>
            <a:ext cx="914400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it-IT" sz="2000" b="1" dirty="0" smtClean="0">
                <a:solidFill>
                  <a:srgbClr val="0070C0"/>
                </a:solidFill>
                <a:latin typeface="Georgia" pitchFamily="18" charset="0"/>
              </a:rPr>
              <a:t>&lt;</a:t>
            </a:r>
            <a:r>
              <a:rPr lang="en-US" sz="2000" b="1" dirty="0" smtClean="0">
                <a:solidFill>
                  <a:srgbClr val="0070C0"/>
                </a:solidFill>
                <a:latin typeface="Georgia" pitchFamily="18" charset="0"/>
              </a:rPr>
              <a:t>A    HREF="</a:t>
            </a:r>
            <a:r>
              <a:rPr lang="en-US" sz="2000" b="1" dirty="0" smtClean="0">
                <a:solidFill>
                  <a:srgbClr val="00B050"/>
                </a:solidFill>
                <a:latin typeface="Georgia" pitchFamily="18" charset="0"/>
              </a:rPr>
              <a:t>photo.jpg"</a:t>
            </a:r>
            <a:r>
              <a:rPr lang="it-IT" sz="2000" b="1" dirty="0" smtClean="0">
                <a:solidFill>
                  <a:srgbClr val="0070C0"/>
                </a:solidFill>
                <a:latin typeface="Georgia" pitchFamily="18" charset="0"/>
              </a:rPr>
              <a:t>&gt;</a:t>
            </a:r>
            <a:r>
              <a:rPr lang="en-US" sz="2000" b="1" dirty="0" smtClean="0">
                <a:solidFill>
                  <a:srgbClr val="00B050"/>
                </a:solidFill>
                <a:latin typeface="Georgia" pitchFamily="18" charset="0"/>
              </a:rPr>
              <a:t>&lt;</a:t>
            </a:r>
            <a:r>
              <a:rPr lang="en-US" sz="2000" b="1" dirty="0" err="1" smtClean="0">
                <a:solidFill>
                  <a:srgbClr val="00B050"/>
                </a:solidFill>
                <a:latin typeface="Georgia" pitchFamily="18" charset="0"/>
              </a:rPr>
              <a:t>img</a:t>
            </a:r>
            <a:r>
              <a:rPr lang="en-US" sz="2000" b="1" dirty="0" smtClean="0">
                <a:solidFill>
                  <a:srgbClr val="00B050"/>
                </a:solidFill>
                <a:latin typeface="Georgia" pitchFamily="18" charset="0"/>
              </a:rPr>
              <a:t>   </a:t>
            </a:r>
            <a:r>
              <a:rPr lang="en-US" sz="2000" b="1" dirty="0" err="1" smtClean="0">
                <a:solidFill>
                  <a:srgbClr val="00B050"/>
                </a:solidFill>
                <a:latin typeface="Georgia" pitchFamily="18" charset="0"/>
              </a:rPr>
              <a:t>src</a:t>
            </a:r>
            <a:r>
              <a:rPr lang="en-US" sz="2000" b="1" dirty="0" smtClean="0">
                <a:solidFill>
                  <a:srgbClr val="00B050"/>
                </a:solidFill>
                <a:latin typeface="Georgia" pitchFamily="18" charset="0"/>
              </a:rPr>
              <a:t>="photo_mini.jpg"&gt;</a:t>
            </a:r>
            <a:r>
              <a:rPr lang="en-US" sz="2000" b="1" dirty="0" smtClean="0">
                <a:solidFill>
                  <a:srgbClr val="0070C0"/>
                </a:solidFill>
                <a:latin typeface="Georgia" pitchFamily="18" charset="0"/>
              </a:rPr>
              <a:t>&lt;/A&gt;</a:t>
            </a:r>
            <a:endParaRPr lang="it-IT" sz="2000" b="1" dirty="0">
              <a:solidFill>
                <a:srgbClr val="0070C0"/>
              </a:solidFill>
              <a:latin typeface="Georg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5661248"/>
            <a:ext cx="914400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it-IT" sz="2000" b="1" dirty="0" smtClean="0">
                <a:solidFill>
                  <a:srgbClr val="0070C0"/>
                </a:solidFill>
                <a:latin typeface="Georgia" pitchFamily="18" charset="0"/>
              </a:rPr>
              <a:t>&lt;</a:t>
            </a:r>
            <a:r>
              <a:rPr lang="en-US" sz="2000" b="1" dirty="0" smtClean="0">
                <a:solidFill>
                  <a:srgbClr val="0070C0"/>
                </a:solidFill>
                <a:latin typeface="Georgia" pitchFamily="18" charset="0"/>
              </a:rPr>
              <a:t>A    HREF="</a:t>
            </a:r>
            <a:r>
              <a:rPr lang="ru-RU" sz="2000" b="1" dirty="0" smtClean="0">
                <a:solidFill>
                  <a:srgbClr val="00B050"/>
                </a:solidFill>
                <a:latin typeface="Georgia" pitchFamily="18" charset="0"/>
              </a:rPr>
              <a:t>1 урок</a:t>
            </a:r>
            <a:r>
              <a:rPr lang="en-US" sz="2000" b="1" dirty="0" smtClean="0">
                <a:solidFill>
                  <a:srgbClr val="00B050"/>
                </a:solidFill>
                <a:latin typeface="Georgia" pitchFamily="18" charset="0"/>
              </a:rPr>
              <a:t>.</a:t>
            </a:r>
            <a:r>
              <a:rPr lang="en-US" sz="2000" b="1" dirty="0" err="1" smtClean="0">
                <a:solidFill>
                  <a:srgbClr val="00B050"/>
                </a:solidFill>
                <a:latin typeface="Georgia" pitchFamily="18" charset="0"/>
              </a:rPr>
              <a:t>pptx</a:t>
            </a:r>
            <a:r>
              <a:rPr lang="en-US" sz="2000" b="1" dirty="0" smtClean="0">
                <a:solidFill>
                  <a:srgbClr val="00B050"/>
                </a:solidFill>
                <a:latin typeface="Georgia" pitchFamily="18" charset="0"/>
              </a:rPr>
              <a:t>"</a:t>
            </a:r>
            <a:r>
              <a:rPr lang="it-IT" sz="2000" b="1" dirty="0" smtClean="0">
                <a:solidFill>
                  <a:srgbClr val="0070C0"/>
                </a:solidFill>
                <a:latin typeface="Georgia" pitchFamily="18" charset="0"/>
              </a:rPr>
              <a:t>&gt;</a:t>
            </a:r>
            <a:r>
              <a:rPr lang="en-US" sz="2000" b="1" dirty="0" smtClean="0">
                <a:solidFill>
                  <a:srgbClr val="00B050"/>
                </a:solidFill>
                <a:latin typeface="Georgia" pitchFamily="18" charset="0"/>
              </a:rPr>
              <a:t>&lt;</a:t>
            </a:r>
            <a:r>
              <a:rPr lang="en-US" sz="2000" b="1" dirty="0" err="1" smtClean="0">
                <a:solidFill>
                  <a:srgbClr val="00B050"/>
                </a:solidFill>
                <a:latin typeface="Georgia" pitchFamily="18" charset="0"/>
              </a:rPr>
              <a:t>img</a:t>
            </a:r>
            <a:r>
              <a:rPr lang="en-US" sz="2000" b="1" dirty="0" smtClean="0">
                <a:solidFill>
                  <a:srgbClr val="00B050"/>
                </a:solidFill>
                <a:latin typeface="Georgia" pitchFamily="18" charset="0"/>
              </a:rPr>
              <a:t>   </a:t>
            </a:r>
            <a:r>
              <a:rPr lang="en-US" sz="2000" b="1" dirty="0" err="1" smtClean="0">
                <a:solidFill>
                  <a:srgbClr val="00B050"/>
                </a:solidFill>
                <a:latin typeface="Georgia" pitchFamily="18" charset="0"/>
              </a:rPr>
              <a:t>src</a:t>
            </a:r>
            <a:r>
              <a:rPr lang="en-US" sz="2000" b="1" dirty="0" smtClean="0">
                <a:solidFill>
                  <a:srgbClr val="00B050"/>
                </a:solidFill>
                <a:latin typeface="Georgia" pitchFamily="18" charset="0"/>
              </a:rPr>
              <a:t>="photo_mini.jpg"&gt;</a:t>
            </a:r>
            <a:r>
              <a:rPr lang="en-US" sz="2000" b="1" dirty="0" smtClean="0">
                <a:solidFill>
                  <a:srgbClr val="0070C0"/>
                </a:solidFill>
                <a:latin typeface="Georgia" pitchFamily="18" charset="0"/>
              </a:rPr>
              <a:t>&lt;/A&gt;</a:t>
            </a:r>
            <a:endParaRPr lang="it-IT" sz="2000" b="1" dirty="0">
              <a:solidFill>
                <a:srgbClr val="0070C0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Картинка 42 из 12736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980728"/>
            <a:ext cx="915768" cy="144016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Georgia" pitchFamily="18" charset="0"/>
              </a:rPr>
              <a:t>Гиперссылка на закладки в тексте страницы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908720"/>
            <a:ext cx="7812360" cy="1433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ru-RU" sz="2400" b="1" dirty="0" smtClean="0">
                <a:latin typeface="Georgia" pitchFamily="18" charset="0"/>
              </a:rPr>
              <a:t>Для создания закладки используется также тег </a:t>
            </a:r>
            <a:r>
              <a:rPr lang="en-US" sz="2400" b="1" dirty="0" smtClean="0">
                <a:latin typeface="Georgia" pitchFamily="18" charset="0"/>
              </a:rPr>
              <a:t>&lt;A&gt;</a:t>
            </a:r>
            <a:r>
              <a:rPr lang="ru-RU" sz="2400" b="1" dirty="0" smtClean="0">
                <a:latin typeface="Georgia" pitchFamily="18" charset="0"/>
              </a:rPr>
              <a:t>, но с атрибутом</a:t>
            </a:r>
            <a:r>
              <a:rPr lang="en-US" sz="2400" b="1" dirty="0" smtClean="0">
                <a:latin typeface="Georgia" pitchFamily="18" charset="0"/>
              </a:rPr>
              <a:t> </a:t>
            </a:r>
            <a:r>
              <a:rPr lang="en-US" sz="2400" b="1" dirty="0" smtClean="0">
                <a:solidFill>
                  <a:srgbClr val="00B050"/>
                </a:solidFill>
                <a:latin typeface="Georgia" pitchFamily="18" charset="0"/>
              </a:rPr>
              <a:t>NAME</a:t>
            </a:r>
            <a:r>
              <a:rPr lang="en-US" sz="2400" b="1" dirty="0" smtClean="0">
                <a:latin typeface="Georgia" pitchFamily="18" charset="0"/>
              </a:rPr>
              <a:t> , </a:t>
            </a:r>
            <a:r>
              <a:rPr lang="ru-RU" sz="2400" b="1" dirty="0" smtClean="0">
                <a:latin typeface="Georgia" pitchFamily="18" charset="0"/>
              </a:rPr>
              <a:t>значение которого соответствует имени закладки.</a:t>
            </a:r>
            <a:endParaRPr lang="it-IT" sz="2400" b="1" dirty="0">
              <a:latin typeface="Georg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2735922"/>
            <a:ext cx="9144000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it-IT" sz="2800" b="1" dirty="0" smtClean="0">
                <a:solidFill>
                  <a:srgbClr val="0070C0"/>
                </a:solidFill>
                <a:latin typeface="Georgia" pitchFamily="18" charset="0"/>
              </a:rPr>
              <a:t>&lt;</a:t>
            </a:r>
            <a:r>
              <a:rPr lang="en-US" sz="2800" b="1" dirty="0" smtClean="0">
                <a:solidFill>
                  <a:srgbClr val="0070C0"/>
                </a:solidFill>
                <a:latin typeface="Georgia" pitchFamily="18" charset="0"/>
              </a:rPr>
              <a:t>A    NAME="</a:t>
            </a:r>
            <a:r>
              <a:rPr lang="en-US" sz="2800" b="1" dirty="0" err="1" smtClean="0">
                <a:solidFill>
                  <a:srgbClr val="00B050"/>
                </a:solidFill>
                <a:latin typeface="Georgia" pitchFamily="18" charset="0"/>
              </a:rPr>
              <a:t>zakladka</a:t>
            </a:r>
            <a:r>
              <a:rPr lang="en-US" sz="2800" b="1" dirty="0" smtClean="0">
                <a:solidFill>
                  <a:srgbClr val="00B050"/>
                </a:solidFill>
                <a:latin typeface="Georgia" pitchFamily="18" charset="0"/>
              </a:rPr>
              <a:t>"</a:t>
            </a:r>
            <a:r>
              <a:rPr lang="it-IT" sz="2800" b="1" dirty="0" smtClean="0">
                <a:solidFill>
                  <a:srgbClr val="0070C0"/>
                </a:solidFill>
                <a:latin typeface="Georgia" pitchFamily="18" charset="0"/>
              </a:rPr>
              <a:t>&gt;</a:t>
            </a:r>
            <a:r>
              <a:rPr lang="it-IT" sz="2800" b="1" dirty="0" smtClean="0">
                <a:solidFill>
                  <a:srgbClr val="00B050"/>
                </a:solidFill>
                <a:latin typeface="Georgia" pitchFamily="18" charset="0"/>
              </a:rPr>
              <a:t> </a:t>
            </a:r>
            <a:r>
              <a:rPr lang="ru-RU" sz="2800" b="1" dirty="0" smtClean="0">
                <a:latin typeface="Georgia" pitchFamily="18" charset="0"/>
              </a:rPr>
              <a:t>Текст раздела</a:t>
            </a:r>
            <a:r>
              <a:rPr lang="en-US" sz="2800" b="1" dirty="0" smtClean="0">
                <a:solidFill>
                  <a:srgbClr val="0070C0"/>
                </a:solidFill>
                <a:latin typeface="Georgia" pitchFamily="18" charset="0"/>
              </a:rPr>
              <a:t>&lt;/A&gt;</a:t>
            </a:r>
            <a:endParaRPr lang="it-IT" sz="2800" b="1" dirty="0">
              <a:solidFill>
                <a:srgbClr val="0070C0"/>
              </a:solidFill>
              <a:latin typeface="Georg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6052716"/>
            <a:ext cx="9144000" cy="5924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it-IT" sz="2600" b="1" dirty="0" smtClean="0">
                <a:solidFill>
                  <a:srgbClr val="0070C0"/>
                </a:solidFill>
                <a:latin typeface="Georgia" pitchFamily="18" charset="0"/>
              </a:rPr>
              <a:t>&lt;</a:t>
            </a:r>
            <a:r>
              <a:rPr lang="en-US" sz="2600" b="1" dirty="0" smtClean="0">
                <a:solidFill>
                  <a:srgbClr val="0070C0"/>
                </a:solidFill>
                <a:latin typeface="Georgia" pitchFamily="18" charset="0"/>
              </a:rPr>
              <a:t>A    HREF="</a:t>
            </a:r>
            <a:r>
              <a:rPr lang="en-US" sz="2600" b="1" dirty="0" err="1" smtClean="0">
                <a:solidFill>
                  <a:srgbClr val="00B050"/>
                </a:solidFill>
                <a:latin typeface="Georgia" pitchFamily="18" charset="0"/>
              </a:rPr>
              <a:t>zakladka</a:t>
            </a:r>
            <a:r>
              <a:rPr lang="en-US" sz="2600" b="1" dirty="0" smtClean="0">
                <a:solidFill>
                  <a:srgbClr val="00B050"/>
                </a:solidFill>
                <a:latin typeface="Georgia" pitchFamily="18" charset="0"/>
              </a:rPr>
              <a:t>"</a:t>
            </a:r>
            <a:r>
              <a:rPr lang="it-IT" sz="2600" b="1" dirty="0" smtClean="0">
                <a:solidFill>
                  <a:srgbClr val="0070C0"/>
                </a:solidFill>
                <a:latin typeface="Georgia" pitchFamily="18" charset="0"/>
              </a:rPr>
              <a:t>&gt;</a:t>
            </a:r>
            <a:r>
              <a:rPr lang="ru-RU" sz="2600" b="1" dirty="0" smtClean="0">
                <a:latin typeface="Georgia" pitchFamily="18" charset="0"/>
              </a:rPr>
              <a:t> Текст  гиперссылки</a:t>
            </a:r>
            <a:r>
              <a:rPr lang="en-US" sz="2600" b="1" dirty="0" smtClean="0">
                <a:solidFill>
                  <a:srgbClr val="0070C0"/>
                </a:solidFill>
                <a:latin typeface="Georgia" pitchFamily="18" charset="0"/>
              </a:rPr>
              <a:t>&lt;/A&gt;</a:t>
            </a:r>
            <a:endParaRPr lang="it-IT" sz="2600" b="1" dirty="0">
              <a:solidFill>
                <a:srgbClr val="0070C0"/>
              </a:solidFill>
              <a:latin typeface="Georgia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331640" y="3964484"/>
            <a:ext cx="7812360" cy="1433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ru-RU" sz="2400" b="1" dirty="0" smtClean="0">
                <a:latin typeface="Georgia" pitchFamily="18" charset="0"/>
              </a:rPr>
              <a:t>Закладке присвоено имя </a:t>
            </a:r>
            <a:r>
              <a:rPr lang="en-US" sz="2400" b="1" dirty="0" err="1" smtClean="0">
                <a:solidFill>
                  <a:srgbClr val="00B050"/>
                </a:solidFill>
                <a:latin typeface="Georgia" pitchFamily="18" charset="0"/>
              </a:rPr>
              <a:t>zakladka</a:t>
            </a:r>
            <a:r>
              <a:rPr lang="ru-RU" sz="2400" b="1" dirty="0" smtClean="0">
                <a:latin typeface="Georgia" pitchFamily="18" charset="0"/>
              </a:rPr>
              <a:t>. Теперь можно создать в документе гиперссылку, нацеленную на данную закладку.</a:t>
            </a:r>
            <a:endParaRPr lang="it-IT" sz="2400" b="1" dirty="0">
              <a:latin typeface="Georgia" pitchFamily="18" charset="0"/>
            </a:endParaRPr>
          </a:p>
        </p:txBody>
      </p:sp>
      <p:pic>
        <p:nvPicPr>
          <p:cNvPr id="10" name="Picture 2" descr="Картинка 42 из 12736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892476"/>
            <a:ext cx="915768" cy="144016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Картинка 42 из 12736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433296"/>
            <a:ext cx="915768" cy="144016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Georgia" pitchFamily="18" charset="0"/>
              </a:rPr>
              <a:t>Гиперссылка на закладки в тексте страницы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1361288"/>
            <a:ext cx="781236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ru-RU" sz="2400" b="1" dirty="0" smtClean="0">
                <a:latin typeface="Georgia" pitchFamily="18" charset="0"/>
              </a:rPr>
              <a:t>Можно ссылаться на закладки в других документах. Имя файла отделяется от имени закладки символом </a:t>
            </a:r>
            <a:r>
              <a:rPr lang="en-US" sz="4000" b="1" dirty="0" smtClean="0">
                <a:solidFill>
                  <a:srgbClr val="00B050"/>
                </a:solidFill>
                <a:latin typeface="Georgia" pitchFamily="18" charset="0"/>
              </a:rPr>
              <a:t>#</a:t>
            </a:r>
            <a:r>
              <a:rPr lang="ru-RU" sz="2400" b="1" dirty="0" smtClean="0">
                <a:latin typeface="Georgia" pitchFamily="18" charset="0"/>
              </a:rPr>
              <a:t>.</a:t>
            </a:r>
            <a:endParaRPr lang="it-IT" sz="2400" b="1" dirty="0">
              <a:latin typeface="Georg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3915633"/>
            <a:ext cx="91440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it-IT" sz="2800" b="1" dirty="0" smtClean="0">
                <a:solidFill>
                  <a:srgbClr val="0070C0"/>
                </a:solidFill>
                <a:latin typeface="Georgia" pitchFamily="18" charset="0"/>
              </a:rPr>
              <a:t>&lt;</a:t>
            </a:r>
            <a:r>
              <a:rPr lang="en-US" sz="2800" b="1" dirty="0" smtClean="0">
                <a:solidFill>
                  <a:srgbClr val="0070C0"/>
                </a:solidFill>
                <a:latin typeface="Georgia" pitchFamily="18" charset="0"/>
              </a:rPr>
              <a:t>A    HREF="</a:t>
            </a:r>
            <a:r>
              <a:rPr lang="en-US" sz="2800" b="1" dirty="0" err="1" smtClean="0">
                <a:solidFill>
                  <a:srgbClr val="00B050"/>
                </a:solidFill>
                <a:latin typeface="Georgia" pitchFamily="18" charset="0"/>
              </a:rPr>
              <a:t>Tablica.html#zakladka</a:t>
            </a:r>
            <a:r>
              <a:rPr lang="en-US" sz="2800" b="1" dirty="0" smtClean="0">
                <a:solidFill>
                  <a:srgbClr val="00B050"/>
                </a:solidFill>
                <a:latin typeface="Georgia" pitchFamily="18" charset="0"/>
              </a:rPr>
              <a:t>"</a:t>
            </a:r>
            <a:r>
              <a:rPr lang="it-IT" sz="2800" b="1" dirty="0" smtClean="0">
                <a:solidFill>
                  <a:srgbClr val="0070C0"/>
                </a:solidFill>
                <a:latin typeface="Georgia" pitchFamily="18" charset="0"/>
              </a:rPr>
              <a:t>&gt;</a:t>
            </a:r>
            <a:r>
              <a:rPr lang="ru-RU" sz="2800" b="1" dirty="0" smtClean="0">
                <a:latin typeface="Georgia" pitchFamily="18" charset="0"/>
              </a:rPr>
              <a:t> Текст  гиперссылки</a:t>
            </a:r>
            <a:r>
              <a:rPr lang="en-US" sz="2800" b="1" dirty="0" smtClean="0">
                <a:solidFill>
                  <a:srgbClr val="0070C0"/>
                </a:solidFill>
                <a:latin typeface="Georgia" pitchFamily="18" charset="0"/>
              </a:rPr>
              <a:t>&lt;/A&gt;</a:t>
            </a:r>
            <a:endParaRPr lang="it-IT" sz="2800" b="1" dirty="0">
              <a:solidFill>
                <a:srgbClr val="0070C0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Georgia" pitchFamily="18" charset="0"/>
              </a:rPr>
              <a:t>Назначение гиперссылок областям изображения</a:t>
            </a:r>
            <a:endParaRPr lang="ru-RU" sz="2400" b="1" dirty="0" smtClean="0">
              <a:solidFill>
                <a:srgbClr val="0070C0"/>
              </a:solidFill>
              <a:latin typeface="Georg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1528331"/>
            <a:ext cx="9144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en-US" sz="2400" b="1" dirty="0" smtClean="0">
                <a:latin typeface="Georgia" pitchFamily="18" charset="0"/>
              </a:rPr>
              <a:t>&lt;</a:t>
            </a:r>
            <a:r>
              <a:rPr lang="en-US" sz="2400" b="1" dirty="0" err="1" smtClean="0">
                <a:latin typeface="Georgia" pitchFamily="18" charset="0"/>
              </a:rPr>
              <a:t>img</a:t>
            </a:r>
            <a:r>
              <a:rPr lang="en-US" sz="2400" b="1" dirty="0" smtClean="0">
                <a:latin typeface="Georgia" pitchFamily="18" charset="0"/>
              </a:rPr>
              <a:t> </a:t>
            </a:r>
            <a:r>
              <a:rPr lang="ru-RU" sz="2400" b="1" dirty="0" smtClean="0">
                <a:latin typeface="Georgia" pitchFamily="18" charset="0"/>
              </a:rPr>
              <a:t>  </a:t>
            </a:r>
            <a:r>
              <a:rPr lang="en-US" sz="2400" b="1" dirty="0" err="1" smtClean="0">
                <a:latin typeface="Georgia" pitchFamily="18" charset="0"/>
              </a:rPr>
              <a:t>src</a:t>
            </a:r>
            <a:r>
              <a:rPr lang="en-US" sz="2400" b="1" dirty="0" smtClean="0">
                <a:latin typeface="Georgia" pitchFamily="18" charset="0"/>
              </a:rPr>
              <a:t>=</a:t>
            </a:r>
            <a:r>
              <a:rPr lang="en-US" sz="2400" b="1" dirty="0" smtClean="0">
                <a:latin typeface="Georgia" pitchFamily="18" charset="0"/>
              </a:rPr>
              <a:t> " </a:t>
            </a:r>
            <a:r>
              <a:rPr lang="ru-RU" sz="2400" b="1" dirty="0" err="1" smtClean="0">
                <a:solidFill>
                  <a:srgbClr val="FF0000"/>
                </a:solidFill>
                <a:latin typeface="Georgia" pitchFamily="18" charset="0"/>
              </a:rPr>
              <a:t>имя_картинки</a:t>
            </a:r>
            <a:r>
              <a:rPr lang="en-US" sz="2400" b="1" dirty="0" smtClean="0">
                <a:latin typeface="Georgia" pitchFamily="18" charset="0"/>
              </a:rPr>
              <a:t>" </a:t>
            </a:r>
            <a:r>
              <a:rPr lang="en-US" sz="2400" b="1" dirty="0" smtClean="0">
                <a:solidFill>
                  <a:srgbClr val="00B050"/>
                </a:solidFill>
                <a:latin typeface="Georgia" pitchFamily="18" charset="0"/>
              </a:rPr>
              <a:t>width</a:t>
            </a:r>
            <a:r>
              <a:rPr lang="en-US" sz="2400" b="1" dirty="0" smtClean="0">
                <a:latin typeface="Georgia" pitchFamily="18" charset="0"/>
              </a:rPr>
              <a:t>=</a:t>
            </a:r>
            <a:r>
              <a:rPr lang="en-US" sz="2400" b="1" dirty="0" smtClean="0">
                <a:latin typeface="Georgia" pitchFamily="18" charset="0"/>
              </a:rPr>
              <a:t> </a:t>
            </a:r>
            <a:r>
              <a:rPr lang="en-US" sz="2400" b="1" dirty="0" smtClean="0">
                <a:latin typeface="Georgia" pitchFamily="18" charset="0"/>
              </a:rPr>
              <a:t>"</a:t>
            </a:r>
            <a:r>
              <a:rPr lang="ru-RU" sz="2400" b="1" dirty="0" smtClean="0">
                <a:solidFill>
                  <a:srgbClr val="FF0000"/>
                </a:solidFill>
                <a:latin typeface="Georgia" pitchFamily="18" charset="0"/>
              </a:rPr>
              <a:t>размер</a:t>
            </a:r>
            <a:r>
              <a:rPr lang="en-US" sz="2400" b="1" dirty="0" smtClean="0">
                <a:latin typeface="Georgia" pitchFamily="18" charset="0"/>
              </a:rPr>
              <a:t>" </a:t>
            </a:r>
            <a:r>
              <a:rPr lang="en-US" sz="2400" b="1" dirty="0" smtClean="0">
                <a:solidFill>
                  <a:srgbClr val="00B050"/>
                </a:solidFill>
                <a:latin typeface="Georgia" pitchFamily="18" charset="0"/>
              </a:rPr>
              <a:t>height</a:t>
            </a:r>
            <a:r>
              <a:rPr lang="en-US" sz="2400" b="1" dirty="0" smtClean="0">
                <a:latin typeface="Georgia" pitchFamily="18" charset="0"/>
              </a:rPr>
              <a:t>="</a:t>
            </a:r>
            <a:r>
              <a:rPr lang="en-US" sz="2400" b="1" dirty="0" smtClean="0">
                <a:latin typeface="Georgia" pitchFamily="18" charset="0"/>
              </a:rPr>
              <a:t>auto</a:t>
            </a:r>
            <a:r>
              <a:rPr lang="en-US" sz="2400" b="1" dirty="0" smtClean="0">
                <a:latin typeface="Georgia" pitchFamily="18" charset="0"/>
              </a:rPr>
              <a:t> "</a:t>
            </a:r>
            <a:r>
              <a:rPr lang="ru-RU" sz="2400" b="1" dirty="0" smtClean="0">
                <a:latin typeface="Georgia" pitchFamily="18" charset="0"/>
              </a:rPr>
              <a:t>  </a:t>
            </a:r>
            <a:r>
              <a:rPr lang="en-US" sz="2400" b="1" dirty="0" smtClean="0">
                <a:latin typeface="Georgia" pitchFamily="18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Georgia" pitchFamily="18" charset="0"/>
              </a:rPr>
              <a:t>usemap</a:t>
            </a:r>
            <a:r>
              <a:rPr lang="en-US" sz="2400" b="1" dirty="0" smtClean="0">
                <a:latin typeface="Georgia" pitchFamily="18" charset="0"/>
              </a:rPr>
              <a:t>="#</a:t>
            </a:r>
            <a:r>
              <a:rPr lang="ru-RU" sz="2400" b="1" dirty="0" err="1" smtClean="0">
                <a:solidFill>
                  <a:srgbClr val="FF0000"/>
                </a:solidFill>
                <a:latin typeface="Georgia" pitchFamily="18" charset="0"/>
              </a:rPr>
              <a:t>имя_разметчика</a:t>
            </a:r>
            <a:r>
              <a:rPr lang="en-US" sz="2400" b="1" dirty="0" smtClean="0">
                <a:latin typeface="Georgia" pitchFamily="18" charset="0"/>
              </a:rPr>
              <a:t>"&gt;</a:t>
            </a:r>
            <a:endParaRPr lang="en-US" sz="2400" b="1" dirty="0" smtClean="0">
              <a:latin typeface="Georgia" pitchFamily="18" charset="0"/>
            </a:endParaRPr>
          </a:p>
          <a:p>
            <a:pPr>
              <a:lnSpc>
                <a:spcPct val="125000"/>
              </a:lnSpc>
            </a:pPr>
            <a:endParaRPr lang="ru-RU" sz="2400" b="1" dirty="0" smtClean="0">
              <a:latin typeface="Georgia" pitchFamily="18" charset="0"/>
            </a:endParaRPr>
          </a:p>
          <a:p>
            <a:pPr>
              <a:lnSpc>
                <a:spcPct val="125000"/>
              </a:lnSpc>
            </a:pPr>
            <a:r>
              <a:rPr lang="en-US" sz="2400" b="1" dirty="0" smtClean="0">
                <a:latin typeface="Georgia" pitchFamily="18" charset="0"/>
              </a:rPr>
              <a:t>&lt;</a:t>
            </a:r>
            <a:r>
              <a:rPr lang="en-US" sz="2400" b="1" dirty="0" smtClean="0">
                <a:solidFill>
                  <a:srgbClr val="7030A0"/>
                </a:solidFill>
                <a:latin typeface="Georgia" pitchFamily="18" charset="0"/>
              </a:rPr>
              <a:t>MAP</a:t>
            </a:r>
            <a:r>
              <a:rPr lang="en-US" sz="2400" b="1" dirty="0" smtClean="0">
                <a:latin typeface="Georgia" pitchFamily="18" charset="0"/>
              </a:rPr>
              <a:t> </a:t>
            </a:r>
            <a:r>
              <a:rPr lang="ru-RU" sz="2400" b="1" dirty="0" smtClean="0">
                <a:latin typeface="Georgia" pitchFamily="18" charset="0"/>
              </a:rPr>
              <a:t>   </a:t>
            </a:r>
            <a:r>
              <a:rPr lang="en-US" sz="2400" b="1" dirty="0" smtClean="0">
                <a:latin typeface="Georgia" pitchFamily="18" charset="0"/>
              </a:rPr>
              <a:t>NAME="</a:t>
            </a:r>
            <a:r>
              <a:rPr lang="ru-RU" sz="2400" b="1" dirty="0" err="1" smtClean="0">
                <a:solidFill>
                  <a:srgbClr val="FF0000"/>
                </a:solidFill>
                <a:latin typeface="Georgia" pitchFamily="18" charset="0"/>
              </a:rPr>
              <a:t>имя_разметчика</a:t>
            </a:r>
            <a:r>
              <a:rPr lang="en-US" sz="2400" b="1" dirty="0" smtClean="0">
                <a:latin typeface="Georgia" pitchFamily="18" charset="0"/>
              </a:rPr>
              <a:t>"&gt;</a:t>
            </a:r>
            <a:endParaRPr lang="en-US" sz="2400" b="1" dirty="0" smtClean="0">
              <a:latin typeface="Georgia" pitchFamily="18" charset="0"/>
            </a:endParaRPr>
          </a:p>
          <a:p>
            <a:pPr>
              <a:lnSpc>
                <a:spcPct val="125000"/>
              </a:lnSpc>
            </a:pPr>
            <a:endParaRPr lang="ru-RU" sz="2400" b="1" dirty="0" smtClean="0">
              <a:latin typeface="Georgia" pitchFamily="18" charset="0"/>
            </a:endParaRPr>
          </a:p>
          <a:p>
            <a:pPr>
              <a:lnSpc>
                <a:spcPct val="125000"/>
              </a:lnSpc>
            </a:pPr>
            <a:r>
              <a:rPr lang="en-US" sz="2400" b="1" dirty="0" smtClean="0">
                <a:latin typeface="Georgia" pitchFamily="18" charset="0"/>
              </a:rPr>
              <a:t>&lt;AREA</a:t>
            </a:r>
            <a:r>
              <a:rPr lang="ru-RU" sz="2400" b="1" dirty="0" smtClean="0">
                <a:latin typeface="Georgia" pitchFamily="18" charset="0"/>
              </a:rPr>
              <a:t>      </a:t>
            </a:r>
            <a:r>
              <a:rPr lang="en-US" sz="2400" b="1" dirty="0" smtClean="0">
                <a:latin typeface="Georgia" pitchFamily="18" charset="0"/>
              </a:rPr>
              <a:t> </a:t>
            </a:r>
            <a:r>
              <a:rPr lang="en-US" sz="2400" b="1" dirty="0" smtClean="0">
                <a:solidFill>
                  <a:srgbClr val="00B050"/>
                </a:solidFill>
                <a:latin typeface="Georgia" pitchFamily="18" charset="0"/>
              </a:rPr>
              <a:t>SHAPE</a:t>
            </a:r>
            <a:r>
              <a:rPr lang="en-US" sz="2400" b="1" dirty="0" smtClean="0">
                <a:latin typeface="Georgia" pitchFamily="18" charset="0"/>
              </a:rPr>
              <a:t>=</a:t>
            </a:r>
            <a:r>
              <a:rPr lang="en-US" sz="2400" b="1" dirty="0" smtClean="0">
                <a:latin typeface="Georgia" pitchFamily="18" charset="0"/>
              </a:rPr>
              <a:t> </a:t>
            </a:r>
            <a:r>
              <a:rPr lang="en-US" sz="2400" b="1" dirty="0" smtClean="0">
                <a:latin typeface="Georgia" pitchFamily="18" charset="0"/>
              </a:rPr>
              <a:t>'</a:t>
            </a:r>
            <a:r>
              <a:rPr lang="ru-RU" sz="2400" b="1" dirty="0" smtClean="0">
                <a:solidFill>
                  <a:srgbClr val="FF0000"/>
                </a:solidFill>
                <a:latin typeface="Georgia" pitchFamily="18" charset="0"/>
              </a:rPr>
              <a:t>форма области</a:t>
            </a:r>
            <a:r>
              <a:rPr lang="en-US" sz="2400" b="1" dirty="0" smtClean="0">
                <a:latin typeface="Georgia" pitchFamily="18" charset="0"/>
              </a:rPr>
              <a:t>' </a:t>
            </a:r>
            <a:r>
              <a:rPr lang="ru-RU" sz="2400" b="1" dirty="0" smtClean="0">
                <a:latin typeface="Georgia" pitchFamily="18" charset="0"/>
              </a:rPr>
              <a:t>  </a:t>
            </a:r>
            <a:r>
              <a:rPr lang="en-US" sz="2400" b="1" dirty="0" smtClean="0">
                <a:solidFill>
                  <a:srgbClr val="00B050"/>
                </a:solidFill>
                <a:latin typeface="Georgia" pitchFamily="18" charset="0"/>
              </a:rPr>
              <a:t>COORDS</a:t>
            </a:r>
            <a:r>
              <a:rPr lang="en-US" sz="2400" b="1" dirty="0" smtClean="0">
                <a:latin typeface="Georgia" pitchFamily="18" charset="0"/>
              </a:rPr>
              <a:t>="</a:t>
            </a:r>
            <a:r>
              <a:rPr lang="ru-RU" sz="2400" b="1" dirty="0" err="1" smtClean="0">
                <a:solidFill>
                  <a:srgbClr val="FF0000"/>
                </a:solidFill>
                <a:latin typeface="Georgia" pitchFamily="18" charset="0"/>
              </a:rPr>
              <a:t>пары_координат</a:t>
            </a:r>
            <a:r>
              <a:rPr lang="en-US" sz="2400" b="1" dirty="0" smtClean="0">
                <a:latin typeface="Georgia" pitchFamily="18" charset="0"/>
              </a:rPr>
              <a:t>" </a:t>
            </a:r>
            <a:r>
              <a:rPr lang="ru-RU" sz="2400" b="1" dirty="0" smtClean="0">
                <a:latin typeface="Georgia" pitchFamily="18" charset="0"/>
              </a:rPr>
              <a:t>        </a:t>
            </a:r>
            <a:r>
              <a:rPr lang="en-US" sz="2400" b="1" dirty="0" smtClean="0">
                <a:solidFill>
                  <a:srgbClr val="00B050"/>
                </a:solidFill>
                <a:latin typeface="Georgia" pitchFamily="18" charset="0"/>
              </a:rPr>
              <a:t>HREF</a:t>
            </a:r>
            <a:r>
              <a:rPr lang="en-US" sz="2400" b="1" dirty="0" smtClean="0">
                <a:latin typeface="Georgia" pitchFamily="18" charset="0"/>
              </a:rPr>
              <a:t> =</a:t>
            </a:r>
            <a:r>
              <a:rPr lang="en-US" sz="2400" b="1" dirty="0" smtClean="0">
                <a:latin typeface="Georgia" pitchFamily="18" charset="0"/>
              </a:rPr>
              <a:t> </a:t>
            </a:r>
            <a:r>
              <a:rPr lang="en-US" sz="2400" b="1" dirty="0" smtClean="0">
                <a:latin typeface="Georgia" pitchFamily="18" charset="0"/>
              </a:rPr>
              <a:t>"</a:t>
            </a:r>
            <a:r>
              <a:rPr lang="ru-RU" sz="2400" b="1" dirty="0" smtClean="0">
                <a:solidFill>
                  <a:srgbClr val="FF0000"/>
                </a:solidFill>
                <a:latin typeface="Georgia" pitchFamily="18" charset="0"/>
              </a:rPr>
              <a:t>адрес гиперссылки</a:t>
            </a:r>
            <a:r>
              <a:rPr lang="en-US" sz="2400" b="1" dirty="0" smtClean="0">
                <a:latin typeface="Georgia" pitchFamily="18" charset="0"/>
              </a:rPr>
              <a:t>"</a:t>
            </a:r>
            <a:r>
              <a:rPr lang="ru-RU" sz="2400" b="1" dirty="0" smtClean="0">
                <a:latin typeface="Georgia" pitchFamily="18" charset="0"/>
              </a:rPr>
              <a:t>       </a:t>
            </a:r>
            <a:r>
              <a:rPr lang="en-US" sz="2400" b="1" dirty="0" smtClean="0">
                <a:latin typeface="Georgia" pitchFamily="18" charset="0"/>
              </a:rPr>
              <a:t> </a:t>
            </a:r>
            <a:r>
              <a:rPr lang="en-US" sz="2400" b="1" dirty="0" smtClean="0">
                <a:solidFill>
                  <a:srgbClr val="00B050"/>
                </a:solidFill>
                <a:latin typeface="Georgia" pitchFamily="18" charset="0"/>
              </a:rPr>
              <a:t>TITLE</a:t>
            </a:r>
            <a:r>
              <a:rPr lang="en-US" sz="2400" b="1" dirty="0" smtClean="0">
                <a:latin typeface="Georgia" pitchFamily="18" charset="0"/>
              </a:rPr>
              <a:t>="</a:t>
            </a:r>
            <a:r>
              <a:rPr lang="ru-RU" sz="2400" b="1" dirty="0" err="1" smtClean="0">
                <a:solidFill>
                  <a:srgbClr val="FF0000"/>
                </a:solidFill>
                <a:latin typeface="Georgia" pitchFamily="18" charset="0"/>
              </a:rPr>
              <a:t>текст_подсказки</a:t>
            </a:r>
            <a:r>
              <a:rPr lang="ru-RU" sz="2400" b="1" dirty="0" smtClean="0">
                <a:latin typeface="Georgia" pitchFamily="18" charset="0"/>
              </a:rPr>
              <a:t>"&gt;</a:t>
            </a:r>
            <a:endParaRPr lang="ru-RU" sz="2400" b="1" dirty="0" smtClean="0">
              <a:latin typeface="Georgia" pitchFamily="18" charset="0"/>
            </a:endParaRPr>
          </a:p>
          <a:p>
            <a:pPr>
              <a:lnSpc>
                <a:spcPct val="125000"/>
              </a:lnSpc>
            </a:pPr>
            <a:endParaRPr lang="ru-RU" sz="2400" b="1" dirty="0" smtClean="0">
              <a:latin typeface="Georgia" pitchFamily="18" charset="0"/>
            </a:endParaRPr>
          </a:p>
          <a:p>
            <a:pPr>
              <a:lnSpc>
                <a:spcPct val="125000"/>
              </a:lnSpc>
            </a:pPr>
            <a:r>
              <a:rPr lang="ru-RU" sz="2400" b="1" dirty="0" smtClean="0">
                <a:solidFill>
                  <a:srgbClr val="7030A0"/>
                </a:solidFill>
                <a:latin typeface="Georgia" pitchFamily="18" charset="0"/>
              </a:rPr>
              <a:t>&lt;/</a:t>
            </a:r>
            <a:r>
              <a:rPr lang="en-US" sz="2400" b="1" dirty="0" smtClean="0">
                <a:solidFill>
                  <a:srgbClr val="7030A0"/>
                </a:solidFill>
                <a:latin typeface="Georgia" pitchFamily="18" charset="0"/>
              </a:rPr>
              <a:t>MAP&gt;</a:t>
            </a:r>
            <a:endParaRPr lang="it-IT" sz="2400" b="1" dirty="0">
              <a:solidFill>
                <a:srgbClr val="7030A0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511</TotalTime>
  <Words>422</Words>
  <Application>Microsoft Office PowerPoint</Application>
  <PresentationFormat>Экран (4:3)</PresentationFormat>
  <Paragraphs>60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Бодарева</dc:creator>
  <cp:lastModifiedBy>Бодарева</cp:lastModifiedBy>
  <cp:revision>65</cp:revision>
  <dcterms:created xsi:type="dcterms:W3CDTF">2011-10-03T17:01:29Z</dcterms:created>
  <dcterms:modified xsi:type="dcterms:W3CDTF">2011-11-14T18:15:55Z</dcterms:modified>
</cp:coreProperties>
</file>