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71" r:id="rId7"/>
    <p:sldId id="272" r:id="rId8"/>
    <p:sldId id="273" r:id="rId9"/>
    <p:sldId id="274" r:id="rId10"/>
    <p:sldId id="283" r:id="rId11"/>
    <p:sldId id="263" r:id="rId12"/>
    <p:sldId id="282" r:id="rId13"/>
    <p:sldId id="281" r:id="rId14"/>
    <p:sldId id="284" r:id="rId15"/>
    <p:sldId id="264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3264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BDC81C8-2B58-442D-8339-8741E20EAC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AD973-E8EC-481B-8F74-0C41E8C48D49}" type="slidenum">
              <a:rPr lang="ru-RU"/>
              <a:pPr/>
              <a:t>2</a:t>
            </a:fld>
            <a:endParaRPr lang="ru-R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3B149-95FC-445E-946C-273B236C4751}" type="slidenum">
              <a:rPr lang="ru-RU"/>
              <a:pPr/>
              <a:t>17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Показать лист контроля и дневники домашних заданий.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577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578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78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3FCF21-8007-419D-B174-09EDD9A82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02D2F-A04D-411D-8A69-8FFB614FE0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BA503D-4F1E-4FB7-89EC-0D4FCBC38C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654D66-437A-4C0C-BF28-B111360BD5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D17316-4806-4315-9FCB-B414B11DB4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F985EE-033F-4EE8-8BD7-77D0484E3C1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098874-80D3-43C5-AF35-37147926A3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4FE1B-AD49-48D3-A77D-35B51B08AD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D26254-5A21-4C8F-AFDB-BC9426607A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B33CD5-9B49-4ED9-82EE-D861E67700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CD63C4-FC37-44D9-B596-5BD0D3669D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16AC3-C7C0-48F3-825E-0EECCF8C26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16174A-499D-49E4-B27F-B6C00E8EDB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1B866-2DEE-4C95-82CB-9263E8A42D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D8B2899-2E27-416D-AA10-1324DF37FC2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475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47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47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7772400" cy="1512887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«Организация самостоятельной работы учащихся </a:t>
            </a:r>
            <a:br>
              <a:rPr lang="ru-RU" sz="3600" dirty="0"/>
            </a:br>
            <a:r>
              <a:rPr lang="ru-RU" sz="3600" dirty="0"/>
              <a:t>на уроках и дома ». </a:t>
            </a:r>
          </a:p>
        </p:txBody>
      </p:sp>
      <p:pic>
        <p:nvPicPr>
          <p:cNvPr id="2053" name="Picture 5" descr="j0250162[1]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789363"/>
            <a:ext cx="2374900" cy="28543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effectLst/>
              </a:rPr>
              <a:t>Самостоятельное выполнение упражнений по опорным схемам.</a:t>
            </a:r>
            <a:br>
              <a:rPr lang="ru-RU" sz="2400">
                <a:effectLst/>
              </a:rPr>
            </a:br>
            <a:endParaRPr lang="ru-RU" sz="2400">
              <a:effectLst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4" name="Picture 4" descr="DSC01170"/>
          <p:cNvPicPr>
            <a:picLocks noChangeAspect="1" noChangeArrowheads="1"/>
          </p:cNvPicPr>
          <p:nvPr/>
        </p:nvPicPr>
        <p:blipFill>
          <a:blip r:embed="rId2" cstate="print"/>
          <a:srcRect l="-583" t="5359" r="2625" b="656"/>
          <a:stretch>
            <a:fillRect/>
          </a:stretch>
        </p:blipFill>
        <p:spPr bwMode="auto">
          <a:xfrm>
            <a:off x="1347788" y="2251075"/>
            <a:ext cx="2905125" cy="3716338"/>
          </a:xfrm>
          <a:prstGeom prst="rect">
            <a:avLst/>
          </a:prstGeom>
          <a:noFill/>
        </p:spPr>
      </p:pic>
      <p:pic>
        <p:nvPicPr>
          <p:cNvPr id="128005" name="Picture 5" descr="DSC01171"/>
          <p:cNvPicPr>
            <a:picLocks noChangeAspect="1" noChangeArrowheads="1"/>
          </p:cNvPicPr>
          <p:nvPr/>
        </p:nvPicPr>
        <p:blipFill>
          <a:blip r:embed="rId3" cstate="print"/>
          <a:srcRect l="-2771" t="5031" r="583"/>
          <a:stretch>
            <a:fillRect/>
          </a:stretch>
        </p:blipFill>
        <p:spPr bwMode="auto">
          <a:xfrm>
            <a:off x="4932363" y="2214563"/>
            <a:ext cx="3030537" cy="375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32813" y="333375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264275"/>
          </a:xfrm>
          <a:noFill/>
        </p:spPr>
        <p:txBody>
          <a:bodyPr/>
          <a:lstStyle/>
          <a:p>
            <a:pPr algn="ctr"/>
            <a:r>
              <a:rPr lang="ru-RU"/>
              <a:t>Метод  круговой тренировки.</a:t>
            </a:r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3635375" y="5057775"/>
            <a:ext cx="215900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4 станция</a:t>
            </a:r>
          </a:p>
        </p:txBody>
      </p:sp>
      <p:sp>
        <p:nvSpPr>
          <p:cNvPr id="85037" name="Oval 45"/>
          <p:cNvSpPr>
            <a:spLocks noChangeArrowheads="1"/>
          </p:cNvSpPr>
          <p:nvPr/>
        </p:nvSpPr>
        <p:spPr bwMode="auto">
          <a:xfrm>
            <a:off x="6985000" y="4221163"/>
            <a:ext cx="215900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3 станция</a:t>
            </a:r>
          </a:p>
        </p:txBody>
      </p:sp>
      <p:sp>
        <p:nvSpPr>
          <p:cNvPr id="85038" name="Oval 46"/>
          <p:cNvSpPr>
            <a:spLocks noChangeArrowheads="1"/>
          </p:cNvSpPr>
          <p:nvPr/>
        </p:nvSpPr>
        <p:spPr bwMode="auto">
          <a:xfrm>
            <a:off x="250825" y="3933825"/>
            <a:ext cx="215900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5 станция</a:t>
            </a:r>
          </a:p>
        </p:txBody>
      </p:sp>
      <p:sp>
        <p:nvSpPr>
          <p:cNvPr id="85039" name="Oval 47"/>
          <p:cNvSpPr>
            <a:spLocks noChangeArrowheads="1"/>
          </p:cNvSpPr>
          <p:nvPr/>
        </p:nvSpPr>
        <p:spPr bwMode="auto">
          <a:xfrm>
            <a:off x="6732588" y="765175"/>
            <a:ext cx="215900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2 станция</a:t>
            </a:r>
          </a:p>
        </p:txBody>
      </p:sp>
      <p:sp>
        <p:nvSpPr>
          <p:cNvPr id="85040" name="Oval 48"/>
          <p:cNvSpPr>
            <a:spLocks noChangeArrowheads="1"/>
          </p:cNvSpPr>
          <p:nvPr/>
        </p:nvSpPr>
        <p:spPr bwMode="auto">
          <a:xfrm>
            <a:off x="539750" y="1052513"/>
            <a:ext cx="2159000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1 станция</a:t>
            </a:r>
          </a:p>
        </p:txBody>
      </p:sp>
      <p:sp>
        <p:nvSpPr>
          <p:cNvPr id="85043" name="AutoShape 51"/>
          <p:cNvSpPr>
            <a:spLocks noChangeArrowheads="1"/>
          </p:cNvSpPr>
          <p:nvPr/>
        </p:nvSpPr>
        <p:spPr bwMode="auto">
          <a:xfrm rot="16200000">
            <a:off x="386557" y="3005931"/>
            <a:ext cx="1079500" cy="630237"/>
          </a:xfrm>
          <a:prstGeom prst="notchedRightArrow">
            <a:avLst>
              <a:gd name="adj1" fmla="val 27963"/>
              <a:gd name="adj2" fmla="val 428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44" name="AutoShape 52"/>
          <p:cNvSpPr>
            <a:spLocks noChangeArrowheads="1"/>
          </p:cNvSpPr>
          <p:nvPr/>
        </p:nvSpPr>
        <p:spPr bwMode="auto">
          <a:xfrm rot="-11625943">
            <a:off x="6011863" y="5734050"/>
            <a:ext cx="1079500" cy="630238"/>
          </a:xfrm>
          <a:prstGeom prst="notchedRightArrow">
            <a:avLst>
              <a:gd name="adj1" fmla="val 27963"/>
              <a:gd name="adj2" fmla="val 428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45" name="AutoShape 53"/>
          <p:cNvSpPr>
            <a:spLocks noChangeArrowheads="1"/>
          </p:cNvSpPr>
          <p:nvPr/>
        </p:nvSpPr>
        <p:spPr bwMode="auto">
          <a:xfrm>
            <a:off x="4572000" y="981075"/>
            <a:ext cx="1079500" cy="630238"/>
          </a:xfrm>
          <a:prstGeom prst="notchedRightArrow">
            <a:avLst>
              <a:gd name="adj1" fmla="val 27963"/>
              <a:gd name="adj2" fmla="val 428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48" name="AutoShape 56"/>
          <p:cNvSpPr>
            <a:spLocks noChangeArrowheads="1"/>
          </p:cNvSpPr>
          <p:nvPr/>
        </p:nvSpPr>
        <p:spPr bwMode="auto">
          <a:xfrm rot="5400000">
            <a:off x="7587457" y="3077369"/>
            <a:ext cx="1079500" cy="630237"/>
          </a:xfrm>
          <a:prstGeom prst="notchedRightArrow">
            <a:avLst>
              <a:gd name="adj1" fmla="val 27963"/>
              <a:gd name="adj2" fmla="val 428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50" name="AutoShape 58"/>
          <p:cNvSpPr>
            <a:spLocks noChangeArrowheads="1"/>
          </p:cNvSpPr>
          <p:nvPr/>
        </p:nvSpPr>
        <p:spPr bwMode="auto">
          <a:xfrm rot="-9536982">
            <a:off x="2268538" y="5589588"/>
            <a:ext cx="1079500" cy="630237"/>
          </a:xfrm>
          <a:prstGeom prst="notchedRightArrow">
            <a:avLst>
              <a:gd name="adj1" fmla="val 27963"/>
              <a:gd name="adj2" fmla="val 428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5051" name="Picture 59" descr="DSC01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0650" y="-5859463"/>
            <a:ext cx="2962275" cy="2222500"/>
          </a:xfrm>
          <a:prstGeom prst="rect">
            <a:avLst/>
          </a:prstGeom>
          <a:noFill/>
        </p:spPr>
      </p:pic>
      <p:pic>
        <p:nvPicPr>
          <p:cNvPr id="85052" name="Picture 60" descr="DSC01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844675"/>
            <a:ext cx="3624262" cy="271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Работа ученика во время круговой тренировки.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Знакомятся с организационной формой занятий.</a:t>
            </a:r>
          </a:p>
          <a:p>
            <a:pPr>
              <a:lnSpc>
                <a:spcPct val="80000"/>
              </a:lnSpc>
            </a:pPr>
            <a:r>
              <a:rPr lang="ru-RU" sz="2000"/>
              <a:t>Изучают самостоятельно задания на станционных плакатах и способ его выполнения.</a:t>
            </a:r>
          </a:p>
          <a:p>
            <a:pPr>
              <a:lnSpc>
                <a:spcPct val="80000"/>
              </a:lnSpc>
            </a:pPr>
            <a:r>
              <a:rPr lang="ru-RU" sz="2000"/>
              <a:t>Выполняют самостоятельно заданную программу в указанном интервале времени.</a:t>
            </a:r>
          </a:p>
          <a:p>
            <a:pPr>
              <a:lnSpc>
                <a:spcPct val="80000"/>
              </a:lnSpc>
            </a:pPr>
            <a:r>
              <a:rPr lang="ru-RU" sz="2000"/>
              <a:t>Развивают физические качества, совершенствуют отдельные умения и навыки.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Круговая тренировка позволяет добиться высокой работоспособности организма, позволяет обеспечить дифференцированное обучение, эффективно использовать время уроков. Продолжительность круговой тренировки от 10 до 20 минут.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67" name="Rectangle 63"/>
          <p:cNvSpPr>
            <a:spLocks noGrp="1" noRot="1" noChangeArrowheads="1"/>
          </p:cNvSpPr>
          <p:nvPr>
            <p:ph type="title"/>
          </p:nvPr>
        </p:nvSpPr>
        <p:spPr>
          <a:xfrm>
            <a:off x="684213" y="0"/>
            <a:ext cx="8229600" cy="2636838"/>
          </a:xfrm>
        </p:spPr>
        <p:txBody>
          <a:bodyPr/>
          <a:lstStyle/>
          <a:p>
            <a:r>
              <a:rPr lang="ru-RU" sz="2400"/>
              <a:t>Ученики ведут устный или письменный учет выполненной работы Например:</a:t>
            </a:r>
            <a:br>
              <a:rPr lang="ru-RU" sz="2400"/>
            </a:br>
            <a:r>
              <a:rPr lang="ru-RU" sz="2400"/>
              <a:t>Станция № 1.</a:t>
            </a:r>
            <a:br>
              <a:rPr lang="ru-RU" sz="2400"/>
            </a:br>
            <a:r>
              <a:rPr lang="ru-RU" sz="2400"/>
              <a:t>Метание набивного мяча из положения сидя</a:t>
            </a:r>
            <a:r>
              <a:rPr lang="ru-RU" sz="1800"/>
              <a:t> из </a:t>
            </a:r>
            <a:r>
              <a:rPr lang="ru-RU" sz="2000"/>
              <a:t>4-5 попыток.</a:t>
            </a:r>
            <a:br>
              <a:rPr lang="ru-RU" sz="2000"/>
            </a:br>
            <a:r>
              <a:rPr lang="ru-RU" sz="2000"/>
              <a:t>Оценить самую лучшую попытку.</a:t>
            </a:r>
          </a:p>
        </p:txBody>
      </p:sp>
      <p:graphicFrame>
        <p:nvGraphicFramePr>
          <p:cNvPr id="124066" name="Group 162"/>
          <p:cNvGraphicFramePr>
            <a:graphicFrameLocks noGrp="1"/>
          </p:cNvGraphicFramePr>
          <p:nvPr>
            <p:ph idx="1"/>
          </p:nvPr>
        </p:nvGraphicFramePr>
        <p:xfrm>
          <a:off x="395288" y="2781300"/>
          <a:ext cx="8497887" cy="3493770"/>
        </p:xfrm>
        <a:graphic>
          <a:graphicData uri="http://schemas.openxmlformats.org/drawingml/2006/table">
            <a:tbl>
              <a:tblPr/>
              <a:tblGrid>
                <a:gridCol w="1541462"/>
                <a:gridCol w="1371600"/>
                <a:gridCol w="1371600"/>
                <a:gridCol w="1371600"/>
                <a:gridCol w="1371600"/>
                <a:gridCol w="1470025"/>
              </a:tblGrid>
              <a:tr h="46355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результат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мальчики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девочки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3м и меньше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От 3 м до 5 м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5 м и больше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2м и меньше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От 2 м до 4 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4 м и больше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Оценка 3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Оценка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Оценка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Оценка 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Оценка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Оценка 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686800" y="274638"/>
            <a:ext cx="2006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36198" name="Picture 6" descr="DSC011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52688" y="476250"/>
            <a:ext cx="4259262" cy="5678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Самостоятельная работа дома.</a:t>
            </a:r>
            <a:br>
              <a:rPr lang="ru-RU" sz="3200"/>
            </a:br>
            <a:endParaRPr lang="ru-RU" sz="32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Задача   домашних   заданий – укрепление здоровья, повышение       уровня     физического    развития    и двигательной подготовленности.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 Упражнения,       которые     предназначаются     для выполнения  в  домашних    условиях,  должны  быть знакомы    школьникам,  несложны   по  координации. Один  из важнейших принципов – индивидуализация домашних заданий, хотя задания на дом могут быть и общими для всего класса или групповыми, например: успевающим  и  отстающим  ученикам,   девочкам  и мальчикам.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Задания для домашнего выполнения.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/>
              <a:t> </a:t>
            </a:r>
            <a:r>
              <a:rPr lang="ru-RU" sz="2800"/>
              <a:t>Основу заданий составляют небольшие комплексы общеразвивающих упражнений, утренняя гимнастика.</a:t>
            </a:r>
          </a:p>
          <a:p>
            <a:r>
              <a:rPr lang="ru-RU" sz="2800"/>
              <a:t>Общеразвивающие упражнения по развитию двигательных качеств и простейших двигательных навыков. </a:t>
            </a:r>
          </a:p>
          <a:p>
            <a:r>
              <a:rPr lang="ru-RU" sz="2800"/>
              <a:t>Изучение теории физической культуры</a:t>
            </a:r>
            <a:r>
              <a:rPr lang="ru-RU"/>
              <a:t>.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z="3600"/>
              <a:t>Проверка домашних заданий</a:t>
            </a:r>
            <a:r>
              <a:rPr lang="ru-RU"/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u="sng"/>
              <a:t>фронтальная проверка </a:t>
            </a:r>
            <a:r>
              <a:rPr lang="ru-RU" sz="2000" u="sng"/>
              <a:t>(показ одновременно всеми учащимися)</a:t>
            </a:r>
            <a:r>
              <a:rPr lang="ru-RU" sz="2000"/>
              <a:t>,</a:t>
            </a:r>
            <a:r>
              <a:rPr lang="ru-RU" sz="2400"/>
              <a:t> </a:t>
            </a:r>
            <a:r>
              <a:rPr lang="ru-RU" sz="2000"/>
              <a:t>так можно проверять несложные упражнения утренней гимнастики, некоторые акробатические элементы</a:t>
            </a:r>
          </a:p>
          <a:p>
            <a:pPr>
              <a:lnSpc>
                <a:spcPct val="80000"/>
              </a:lnSpc>
            </a:pPr>
            <a:r>
              <a:rPr lang="ru-RU" sz="2400" u="sng"/>
              <a:t>выборочная проверка</a:t>
            </a:r>
            <a:r>
              <a:rPr lang="ru-RU" sz="2000"/>
              <a:t>, когда проверяется выполнение домашних заданий отдельными учащимися, ее можно проводить по ходу урока, не останавливая учебного процесса, или специально обратить внимание всех ребят на ошибки и положительные стороны при выполнении упражнений домашних заданий отдельными учащимися;</a:t>
            </a:r>
            <a:r>
              <a:rPr lang="ru-RU" sz="1800"/>
              <a:t>  </a:t>
            </a:r>
          </a:p>
          <a:p>
            <a:pPr>
              <a:lnSpc>
                <a:spcPct val="80000"/>
              </a:lnSpc>
            </a:pPr>
            <a:r>
              <a:rPr lang="ru-RU" sz="2000"/>
              <a:t> </a:t>
            </a:r>
            <a:r>
              <a:rPr lang="ru-RU" sz="2400" u="sng"/>
              <a:t>проверка в парах</a:t>
            </a:r>
            <a:r>
              <a:rPr lang="ru-RU" sz="2000"/>
              <a:t> , при этом каждый ученик оценивает выполнение упражнения у своего товарища; </a:t>
            </a:r>
          </a:p>
          <a:p>
            <a:pPr>
              <a:lnSpc>
                <a:spcPct val="80000"/>
              </a:lnSpc>
            </a:pPr>
            <a:r>
              <a:rPr lang="ru-RU" sz="2400"/>
              <a:t>коллективная проверка</a:t>
            </a:r>
            <a:r>
              <a:rPr lang="ru-RU" sz="2000"/>
              <a:t> – выполнение домашнего задания одним из учащихся или каждым учеником оценивает весь класс; </a:t>
            </a:r>
          </a:p>
          <a:p>
            <a:pPr>
              <a:lnSpc>
                <a:spcPct val="80000"/>
              </a:lnSpc>
            </a:pPr>
            <a:r>
              <a:rPr lang="ru-RU" sz="2400" u="sng"/>
              <a:t>проверка домашних заданий ответственным за это школьником </a:t>
            </a:r>
          </a:p>
          <a:p>
            <a:pPr>
              <a:lnSpc>
                <a:spcPct val="80000"/>
              </a:lnSpc>
            </a:pPr>
            <a:r>
              <a:rPr lang="ru-RU" sz="2400" u="sng"/>
              <a:t>Ведение дневника самоконтроля, дневника домашних заданий (</a:t>
            </a:r>
            <a:r>
              <a:rPr lang="ru-RU" sz="1800" u="sng"/>
              <a:t>3 этап в последовательности обучения к самостоят работе)</a:t>
            </a:r>
          </a:p>
          <a:p>
            <a:pPr>
              <a:lnSpc>
                <a:spcPct val="80000"/>
              </a:lnSpc>
            </a:pPr>
            <a:r>
              <a:rPr lang="ru-RU" sz="2400" u="sng"/>
              <a:t>Лист контроля за выполнением домашних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ru-RU" sz="2800" dirty="0"/>
              <a:t>Задачи </a:t>
            </a:r>
            <a:r>
              <a:rPr lang="ru-RU" sz="2800"/>
              <a:t>на </a:t>
            </a:r>
            <a:r>
              <a:rPr lang="ru-RU" sz="2800" smtClean="0"/>
              <a:t>новый учеб</a:t>
            </a:r>
            <a:r>
              <a:rPr lang="ru-RU" sz="2800" dirty="0"/>
              <a:t>. год.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102225"/>
          </a:xfrm>
        </p:spPr>
        <p:txBody>
          <a:bodyPr/>
          <a:lstStyle/>
          <a:p>
            <a:r>
              <a:rPr lang="ru-RU" sz="2800"/>
              <a:t>Приобщать  к самостоятельным занятиям физическими упражнениями, подвижным играм или иным видам спорта.</a:t>
            </a:r>
          </a:p>
          <a:p>
            <a:r>
              <a:rPr lang="ru-RU" sz="2800"/>
              <a:t>Работать по созданию дневников самонаблюдения или дневников домашних заданий.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94212" name="Picture 4" descr="basket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652963"/>
            <a:ext cx="2916237" cy="220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Изучить формы самостоятельной работы школьников .</a:t>
            </a:r>
          </a:p>
          <a:p>
            <a:pPr>
              <a:lnSpc>
                <a:spcPct val="90000"/>
              </a:lnSpc>
            </a:pPr>
            <a:r>
              <a:rPr lang="ru-RU"/>
              <a:t>Приобщать к самостоятельным занятиям физическими упражнениями, подвижным играм или иным видам спорта: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- включение в уроки самостоятельной работы 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- выполнение домашних заданий.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ru-RU" sz="3200"/>
              <a:t>Самостоятельная</a:t>
            </a:r>
            <a:br>
              <a:rPr lang="ru-RU" sz="3200"/>
            </a:br>
            <a:r>
              <a:rPr lang="ru-RU" sz="3200"/>
              <a:t> работа на уроке.</a:t>
            </a:r>
          </a:p>
        </p:txBody>
      </p:sp>
      <p:pic>
        <p:nvPicPr>
          <p:cNvPr id="77828" name="Picture 4" descr="futb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0"/>
            <a:ext cx="1403350" cy="1052513"/>
          </a:xfrm>
          <a:prstGeom prst="rect">
            <a:avLst/>
          </a:prstGeom>
          <a:noFill/>
        </p:spPr>
      </p:pic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Формирование     у     учащихся      потребности     в систематических,       самостоятельных    занятиях физическими  упражнениями  -   главная     задача школьного    физического   воспитания. </a:t>
            </a:r>
            <a:br>
              <a:rPr lang="ru-RU" sz="2400"/>
            </a:br>
            <a:r>
              <a:rPr lang="ru-RU" sz="2400"/>
              <a:t>Целью      самостоятельных     занятий    физической культурой является овладение знаниями, умениями, навыками организации и    проведения  занятий  для улучшения  здоровья,    ведения   здорового  образа жизни.   Поэтому   большое    значение  приобретает обучение учащихся умению заниматься физическими упражнениями самостоятельно. Этим и обусловлено выделение в   программе   по   физической   культуре раздела    “ Навыки   и   умения   самостоятельных занятий 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9144000" y="404813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5580063" cy="6480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Первой ступенью на пути формирования  у школьников потребности в личном физическом совершенствовании является заинтересовывание ребят. Младших школьников   мало   волнует,   как отразятся его сегодняшние   упражнения на его завтрашнем самочувствии.     Для них главное – получать сиюминутное удовольствие.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Уже с младшего школьного возраста учащиеся должны получать определенные задания   для самостоятельных занятий, начиная с введения в режим    дня    утренней   гимнастики, физкультминуток во время приготовления уроков. От класса к классу к учащимся должны предъявляться требования в отношении   умения   самостоятельно выполнять,   подбирать,   контролировать, оценивать    свои  действия.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78858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5148263" y="1628775"/>
            <a:ext cx="353377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400"/>
          </a:p>
        </p:txBody>
      </p:sp>
      <p:pic>
        <p:nvPicPr>
          <p:cNvPr id="78852" name="Picture 4" descr="schoolboy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628775"/>
            <a:ext cx="3095625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1238" y="274638"/>
            <a:ext cx="71437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669088"/>
          </a:xfrm>
        </p:spPr>
        <p:txBody>
          <a:bodyPr/>
          <a:lstStyle/>
          <a:p>
            <a:r>
              <a:rPr lang="ru-RU">
                <a:effectLst/>
              </a:rPr>
              <a:t>оздоровительные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/>
              <a:t>Последовательность обучения</a:t>
            </a:r>
          </a:p>
          <a:p>
            <a:pPr algn="ctr"/>
            <a:r>
              <a:rPr lang="ru-RU" b="1" i="1"/>
              <a:t>школьников самостоятельному выполнению физических упражнений на</a:t>
            </a:r>
          </a:p>
          <a:p>
            <a:pPr algn="ctr"/>
            <a:r>
              <a:rPr lang="ru-RU" b="1" i="1"/>
              <a:t>уроках и дома. 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79388" y="1557338"/>
            <a:ext cx="8785225" cy="10080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1-й этап</a:t>
            </a:r>
            <a:r>
              <a:rPr lang="ru-RU" b="1"/>
              <a:t> </a:t>
            </a:r>
            <a:r>
              <a:rPr lang="ru-RU"/>
              <a:t>1-4 четверть учебного года. Изучение на уроке правил</a:t>
            </a:r>
          </a:p>
          <a:p>
            <a:pPr algn="ctr"/>
            <a:r>
              <a:rPr lang="ru-RU"/>
              <a:t>самостоятельных занятий физическими упражнениями, влияние</a:t>
            </a:r>
          </a:p>
          <a:p>
            <a:pPr algn="ctr"/>
            <a:r>
              <a:rPr lang="ru-RU"/>
              <a:t>воздействия упражнений на организм.</a:t>
            </a:r>
          </a:p>
          <a:p>
            <a:pPr algn="ctr"/>
            <a:endParaRPr lang="ru-RU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79388" y="2708275"/>
            <a:ext cx="8785225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2-й этап</a:t>
            </a:r>
            <a:r>
              <a:rPr lang="ru-RU" b="1"/>
              <a:t> </a:t>
            </a:r>
            <a:r>
              <a:rPr lang="ru-RU"/>
              <a:t>2-3 четверти. Приобретение на уроке знаний и умений</a:t>
            </a:r>
          </a:p>
          <a:p>
            <a:pPr algn="ctr"/>
            <a:r>
              <a:rPr lang="ru-RU"/>
              <a:t>самостоятельно выполнять упражнения. Составление</a:t>
            </a:r>
          </a:p>
          <a:p>
            <a:pPr algn="ctr"/>
            <a:r>
              <a:rPr lang="ru-RU"/>
              <a:t>учеником комплексов упражнений разной направленности. Самоконтроль за </a:t>
            </a:r>
          </a:p>
          <a:p>
            <a:pPr algn="ctr"/>
            <a:r>
              <a:rPr lang="ru-RU"/>
              <a:t>выполнением упражнений.</a:t>
            </a:r>
          </a:p>
          <a:p>
            <a:pPr algn="ctr"/>
            <a:endParaRPr lang="ru-RU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79388" y="4221163"/>
            <a:ext cx="8785225" cy="10795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3-й этап</a:t>
            </a:r>
            <a:r>
              <a:rPr lang="ru-RU" b="1"/>
              <a:t> </a:t>
            </a:r>
            <a:r>
              <a:rPr lang="ru-RU"/>
              <a:t>4 четверть. Самостоятельное выполнение упражнений в</a:t>
            </a:r>
          </a:p>
          <a:p>
            <a:pPr algn="ctr"/>
            <a:r>
              <a:rPr lang="ru-RU"/>
              <a:t>режиме дня (дома). Контроль учителя и родителей. Показ и оценка</a:t>
            </a:r>
          </a:p>
          <a:p>
            <a:pPr algn="ctr"/>
            <a:r>
              <a:rPr lang="ru-RU"/>
              <a:t>упражнений на уроке. </a:t>
            </a:r>
          </a:p>
          <a:p>
            <a:pPr algn="ctr"/>
            <a:endParaRPr lang="ru-RU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79388" y="5373688"/>
            <a:ext cx="8713787" cy="10795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4-й этап</a:t>
            </a:r>
            <a:r>
              <a:rPr lang="ru-RU" b="1"/>
              <a:t> </a:t>
            </a:r>
            <a:r>
              <a:rPr lang="ru-RU"/>
              <a:t>Задания на летние каникулы. Отчет ученика в сентябре</a:t>
            </a:r>
          </a:p>
          <a:p>
            <a:pPr algn="ctr"/>
            <a:r>
              <a:rPr lang="ru-RU"/>
              <a:t>месяце учебного года. Решение задач постоянного физического</a:t>
            </a:r>
          </a:p>
          <a:p>
            <a:pPr algn="ctr"/>
            <a:r>
              <a:rPr lang="ru-RU"/>
              <a:t>совершенствования ученика.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 animBg="1"/>
      <p:bldP spid="81927" grpId="0" animBg="1"/>
      <p:bldP spid="819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539750" y="0"/>
            <a:ext cx="8229600" cy="2349500"/>
          </a:xfrm>
        </p:spPr>
        <p:txBody>
          <a:bodyPr/>
          <a:lstStyle/>
          <a:p>
            <a:r>
              <a:rPr lang="ru-RU" sz="2400" i="1" u="sng"/>
              <a:t>Способы организации самостоятельной работы на уроке.</a:t>
            </a:r>
            <a:r>
              <a:rPr lang="ru-RU" sz="2400"/>
              <a:t> Показ учеником комплекса ОРУ в подготовительной части урока.</a:t>
            </a:r>
            <a:br>
              <a:rPr lang="ru-RU" sz="2400"/>
            </a:br>
            <a:r>
              <a:rPr lang="ru-RU" sz="2400"/>
              <a:t>Показ всего комплекса или одного упражнения.</a:t>
            </a:r>
          </a:p>
        </p:txBody>
      </p:sp>
      <p:pic>
        <p:nvPicPr>
          <p:cNvPr id="97289" name="Picture 9" descr="DSC010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060575"/>
            <a:ext cx="2908300" cy="2179638"/>
          </a:xfrm>
          <a:noFill/>
          <a:ln/>
        </p:spPr>
      </p:pic>
      <p:pic>
        <p:nvPicPr>
          <p:cNvPr id="97290" name="Picture 10" descr="DSC010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2060575"/>
            <a:ext cx="2908300" cy="2179638"/>
          </a:xfrm>
          <a:noFill/>
          <a:ln/>
        </p:spPr>
      </p:pic>
      <p:pic>
        <p:nvPicPr>
          <p:cNvPr id="97291" name="Picture 11" descr="DSC010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4437063"/>
            <a:ext cx="2922587" cy="2192337"/>
          </a:xfrm>
          <a:noFill/>
          <a:ln/>
        </p:spPr>
      </p:pic>
      <p:pic>
        <p:nvPicPr>
          <p:cNvPr id="97292" name="Picture 12" descr="DSC010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64163" y="4437063"/>
            <a:ext cx="2922587" cy="21923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effectLst/>
              </a:rPr>
              <a:t>Выполнение упражнений направленных на развитие двигательных качеств в парах, группах и индивидуально.</a:t>
            </a:r>
            <a:br>
              <a:rPr lang="ru-RU" sz="2400">
                <a:effectLst/>
              </a:rPr>
            </a:br>
            <a:endParaRPr lang="ru-RU" sz="2400">
              <a:effectLst/>
            </a:endParaRPr>
          </a:p>
        </p:txBody>
      </p:sp>
      <p:pic>
        <p:nvPicPr>
          <p:cNvPr id="101394" name="Picture 18" descr="DSC010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4038600" cy="3028950"/>
          </a:xfrm>
          <a:noFill/>
          <a:ln/>
        </p:spPr>
      </p:pic>
      <p:pic>
        <p:nvPicPr>
          <p:cNvPr id="101398" name="Picture 22" descr="DSC010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196975"/>
            <a:ext cx="4038600" cy="3028950"/>
          </a:xfrm>
          <a:noFill/>
          <a:ln/>
        </p:spPr>
      </p:pic>
      <p:pic>
        <p:nvPicPr>
          <p:cNvPr id="101399" name="Picture 23" descr="DSC010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389438"/>
            <a:ext cx="3292475" cy="246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2400">
                <a:effectLst/>
              </a:rPr>
              <a:t>Организация и проведение самостоятельно подвижной игры.</a:t>
            </a:r>
            <a:br>
              <a:rPr lang="ru-RU" sz="2400">
                <a:effectLst/>
              </a:rPr>
            </a:br>
            <a:r>
              <a:rPr lang="ru-RU" sz="2400">
                <a:effectLst/>
              </a:rPr>
              <a:t>Выполнять роль судьи во время игры.</a:t>
            </a:r>
          </a:p>
        </p:txBody>
      </p:sp>
      <p:pic>
        <p:nvPicPr>
          <p:cNvPr id="109576" name="Picture 8" descr="DSC010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ln/>
        </p:spPr>
      </p:pic>
      <p:pic>
        <p:nvPicPr>
          <p:cNvPr id="109579" name="Picture 11" descr="DSC011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349500"/>
            <a:ext cx="4038600" cy="3028950"/>
          </a:xfrm>
          <a:noFill/>
          <a:ln/>
        </p:spPr>
      </p:pic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4643438" y="5516563"/>
            <a:ext cx="388937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Выбор водящих или состава команд.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395288" y="5516563"/>
            <a:ext cx="388937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Игры «Удочка».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effectLst/>
              </a:rPr>
              <a:t>Ознакомление с новым материалом после самостоятельного прочтения учебника или дополнительной литературы. </a:t>
            </a:r>
            <a:br>
              <a:rPr lang="ru-RU" sz="2400">
                <a:effectLst/>
              </a:rPr>
            </a:br>
            <a:endParaRPr lang="ru-RU" sz="2400">
              <a:effectLst/>
            </a:endParaRPr>
          </a:p>
        </p:txBody>
      </p:sp>
      <p:pic>
        <p:nvPicPr>
          <p:cNvPr id="112646" name="Picture 6" descr="DSC011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25" t="6233" r="10498" b="7109"/>
          <a:stretch>
            <a:fillRect/>
          </a:stretch>
        </p:blipFill>
        <p:spPr>
          <a:xfrm>
            <a:off x="2590800" y="1628775"/>
            <a:ext cx="3921125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1143</TotalTime>
  <Words>703</Words>
  <Application>Microsoft Office PowerPoint</Application>
  <PresentationFormat>Экран (4:3)</PresentationFormat>
  <Paragraphs>85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Течение</vt:lpstr>
      <vt:lpstr>     «Организация самостоятельной работы учащихся  на уроках и дома ». </vt:lpstr>
      <vt:lpstr>Задачи</vt:lpstr>
      <vt:lpstr>Самостоятельная  работа на уроке.</vt:lpstr>
      <vt:lpstr>Слайд 4</vt:lpstr>
      <vt:lpstr>Слайд 5</vt:lpstr>
      <vt:lpstr>Способы организации самостоятельной работы на уроке. Показ учеником комплекса ОРУ в подготовительной части урока. Показ всего комплекса или одного упражнения.</vt:lpstr>
      <vt:lpstr>Выполнение упражнений направленных на развитие двигательных качеств в парах, группах и индивидуально. </vt:lpstr>
      <vt:lpstr>Организация и проведение самостоятельно подвижной игры. Выполнять роль судьи во время игры.</vt:lpstr>
      <vt:lpstr>Ознакомление с новым материалом после самостоятельного прочтения учебника или дополнительной литературы.  </vt:lpstr>
      <vt:lpstr>Самостоятельное выполнение упражнений по опорным схемам. </vt:lpstr>
      <vt:lpstr>Слайд 11</vt:lpstr>
      <vt:lpstr>Работа ученика во время круговой тренировки.</vt:lpstr>
      <vt:lpstr>Ученики ведут устный или письменный учет выполненной работы Например: Станция № 1. Метание набивного мяча из положения сидя из 4-5 попыток. Оценить самую лучшую попытку.</vt:lpstr>
      <vt:lpstr>Слайд 14</vt:lpstr>
      <vt:lpstr>Самостоятельная работа дома. </vt:lpstr>
      <vt:lpstr>Задания для домашнего выполнения.</vt:lpstr>
      <vt:lpstr>Проверка домашних заданий </vt:lpstr>
      <vt:lpstr>Задачи на новый учеб. год.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самообразования</dc:title>
  <dc:creator>User</dc:creator>
  <cp:lastModifiedBy>Галина</cp:lastModifiedBy>
  <cp:revision>15</cp:revision>
  <dcterms:created xsi:type="dcterms:W3CDTF">2011-04-10T14:53:37Z</dcterms:created>
  <dcterms:modified xsi:type="dcterms:W3CDTF">2014-12-15T14:56:47Z</dcterms:modified>
</cp:coreProperties>
</file>