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0"/>
  </p:notesMasterIdLst>
  <p:sldIdLst>
    <p:sldId id="257" r:id="rId2"/>
    <p:sldId id="262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91" r:id="rId19"/>
    <p:sldId id="285" r:id="rId20"/>
    <p:sldId id="286" r:id="rId21"/>
    <p:sldId id="293" r:id="rId22"/>
    <p:sldId id="288" r:id="rId23"/>
    <p:sldId id="292" r:id="rId24"/>
    <p:sldId id="295" r:id="rId25"/>
    <p:sldId id="289" r:id="rId26"/>
    <p:sldId id="296" r:id="rId27"/>
    <p:sldId id="294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796DF-1DC4-49F6-9BCC-DEA269632516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28C9B-C5FF-4709-A279-01C7142471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C542DD-0463-44FA-B51E-119521A3722A}" type="slidenum">
              <a:rPr lang="ru-RU" smtClean="0">
                <a:ea typeface="DejaVu Sans"/>
                <a:cs typeface="DejaVu Sans"/>
              </a:rPr>
              <a:pPr/>
              <a:t>9</a:t>
            </a:fld>
            <a:endParaRPr lang="ru-RU" dirty="0" smtClean="0">
              <a:ea typeface="DejaVu Sans"/>
              <a:cs typeface="DejaVu Sans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805CC7-36E3-4503-A47F-7D29EEFFCC14}" type="slidenum">
              <a:rPr lang="ru-RU" smtClean="0">
                <a:ea typeface="DejaVu Sans"/>
                <a:cs typeface="DejaVu Sans"/>
              </a:rPr>
              <a:pPr/>
              <a:t>10</a:t>
            </a:fld>
            <a:endParaRPr lang="ru-RU" dirty="0" smtClean="0">
              <a:ea typeface="DejaVu Sans"/>
              <a:cs typeface="DejaVu Sans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843ABC-C905-4FBB-BA04-3EF437921244}" type="slidenum">
              <a:rPr lang="ru-RU" smtClean="0">
                <a:ea typeface="DejaVu Sans"/>
                <a:cs typeface="DejaVu Sans"/>
              </a:rPr>
              <a:pPr/>
              <a:t>11</a:t>
            </a:fld>
            <a:endParaRPr lang="ru-RU" dirty="0" smtClean="0">
              <a:ea typeface="DejaVu Sans"/>
              <a:cs typeface="DejaVu Sans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B6C53-EF3D-42B9-B21C-26107BB66121}" type="slidenum">
              <a:rPr lang="ru-RU" smtClean="0">
                <a:ea typeface="DejaVu Sans"/>
                <a:cs typeface="DejaVu Sans"/>
              </a:rPr>
              <a:pPr/>
              <a:t>15</a:t>
            </a:fld>
            <a:endParaRPr lang="ru-RU" dirty="0" smtClean="0">
              <a:ea typeface="DejaVu Sans"/>
              <a:cs typeface="DejaVu Sans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5698AD-6F91-43A5-946A-062EEADA22DD}" type="slidenum">
              <a:rPr lang="ru-RU" smtClean="0">
                <a:ea typeface="DejaVu Sans"/>
                <a:cs typeface="DejaVu Sans"/>
              </a:rPr>
              <a:pPr/>
              <a:t>16</a:t>
            </a:fld>
            <a:endParaRPr lang="ru-RU" dirty="0" smtClean="0">
              <a:ea typeface="DejaVu Sans"/>
              <a:cs typeface="DejaVu Sans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2FB4040-C34D-4E74-802E-D2C416F27CF8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9296657-C1CD-462B-A802-DC1FDDAC27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4040-C34D-4E74-802E-D2C416F27CF8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6657-C1CD-462B-A802-DC1FDDAC27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4040-C34D-4E74-802E-D2C416F27CF8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6657-C1CD-462B-A802-DC1FDDAC27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56EF2-7820-4E72-94D1-3AC2C0BE05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61988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61988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CD1BE-DBAF-4823-8F68-90D78442E1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3450F-C072-494A-9FAB-9D2DA14D63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19520" cy="11362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6481" y="1604328"/>
            <a:ext cx="4040640" cy="45177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35361" y="1604328"/>
            <a:ext cx="4040640" cy="21890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35361" y="3931613"/>
            <a:ext cx="4040640" cy="21904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5AAB3-B5C1-4A78-BC54-C0B89A474C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24388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24388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8D0C3-A2C8-4ACC-92AC-360BB4A16B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61988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61988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5341-D3C6-42F2-A4EC-CBF0CD964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61988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24388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61988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24388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8F63-EA27-4596-9F49-C0BA77FCED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4040-C34D-4E74-802E-D2C416F27CF8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6657-C1CD-462B-A802-DC1FDDAC27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2FB4040-C34D-4E74-802E-D2C416F27CF8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9296657-C1CD-462B-A802-DC1FDDAC27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4040-C34D-4E74-802E-D2C416F27CF8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6657-C1CD-462B-A802-DC1FDDAC27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4040-C34D-4E74-802E-D2C416F27CF8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6657-C1CD-462B-A802-DC1FDDAC27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4040-C34D-4E74-802E-D2C416F27CF8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6657-C1CD-462B-A802-DC1FDDAC27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4040-C34D-4E74-802E-D2C416F27CF8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6657-C1CD-462B-A802-DC1FDDAC27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4040-C34D-4E74-802E-D2C416F27CF8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6657-C1CD-462B-A802-DC1FDDAC27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4040-C34D-4E74-802E-D2C416F27CF8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6657-C1CD-462B-A802-DC1FDDAC27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FB4040-C34D-4E74-802E-D2C416F27CF8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296657-C1CD-462B-A802-DC1FDDAC27A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ru/url?q=http://www.motto.net.ua/img/3d/1264892458_D1ECE0E9EBE8EA203031.html&amp;sa=U&amp;ei=71YsU6nAOeas4ATE24Ag&amp;ved=0CEIQ9QEwCw&amp;usg=AFQjCNFYLdQqbmzZVmqK5vIXrGM5IvBJf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hyperlink" Target="https://www.google.ru/url?q=http://bimbom.ucoz.ru/news/smajliki_na_rabochij_stol/2010-04-08-2358&amp;sa=U&amp;ei=71YsU6nAOeas4ATE24Ag&amp;ved=0CJYBEPUBMDU&amp;usg=AFQjCNEw-KQmRMgvsQDAhkRuT8hFcyqnxA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214282" y="1571612"/>
            <a:ext cx="8501122" cy="221457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Здравствуйте !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6425" cy="1144588"/>
          </a:xfrm>
        </p:spPr>
        <p:txBody>
          <a:bodyPr>
            <a:normAutofit/>
          </a:bodyPr>
          <a:lstStyle/>
          <a:p>
            <a:pPr eaLnBrk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«Минералогический рай»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А. Е. Ферсман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351088" y="1795463"/>
            <a:ext cx="6629400" cy="4525962"/>
          </a:xfrm>
        </p:spPr>
        <p:txBody>
          <a:bodyPr/>
          <a:lstStyle/>
          <a:p>
            <a:pPr indent="-304800" eaLnBrk="1">
              <a:buClrTx/>
              <a:buFont typeface="Wingdings" pitchFamily="2" charset="2"/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2400" b="1" dirty="0" smtClean="0"/>
              <a:t>   </a:t>
            </a:r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Есть здесь и такие редкие, которых пока в мире не обнаружили ни в одних горах. Академик А.Е. Ферсман назвал Ильмены «минералогическим раем»</a:t>
            </a:r>
            <a:endParaRPr lang="ru-RU" sz="2900" dirty="0" smtClean="0">
              <a:cs typeface="Times New Roman" pitchFamily="18" charset="0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1468438"/>
            <a:ext cx="2089150" cy="161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1413" y="4335463"/>
            <a:ext cx="2449512" cy="212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950" y="4327525"/>
            <a:ext cx="3300413" cy="220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6425" cy="798496"/>
          </a:xfrm>
        </p:spPr>
        <p:txBody>
          <a:bodyPr>
            <a:normAutofit/>
          </a:bodyPr>
          <a:lstStyle/>
          <a:p>
            <a:pPr eaLnBrk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Природа Ильменского заповедника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8" y="1468438"/>
            <a:ext cx="3687762" cy="302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9513" y="4083050"/>
            <a:ext cx="3525837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1488" y="1468438"/>
            <a:ext cx="3265487" cy="321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Горный хрусталь                                                                 </a:t>
            </a:r>
          </a:p>
        </p:txBody>
      </p:sp>
      <p:pic>
        <p:nvPicPr>
          <p:cNvPr id="15363" name="Picture 7" descr="горный хрустал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752600"/>
            <a:ext cx="4724400" cy="4114800"/>
          </a:xfrm>
          <a:noFill/>
        </p:spPr>
      </p:pic>
      <p:sp>
        <p:nvSpPr>
          <p:cNvPr id="1536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029200" y="1676400"/>
            <a:ext cx="38100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Название «хрусталь» произошло от греческого слова krystallos — лед. </a:t>
            </a:r>
          </a:p>
          <a:p>
            <a:pPr eaLnBrk="1" hangingPunct="1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Горный хрусталь является кварцем.</a:t>
            </a:r>
          </a:p>
          <a:p>
            <a:pPr eaLnBrk="1" hangingPunct="1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Кристаллы — прозрачные. Иногда встречаются камни с зеленоватым,                                    розоватым, голубоватым оттенками.</a:t>
            </a: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Горный хрусталь</a:t>
            </a:r>
          </a:p>
        </p:txBody>
      </p:sp>
      <p:pic>
        <p:nvPicPr>
          <p:cNvPr id="16387" name="Picture 26" descr="горный хрустал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057400"/>
            <a:ext cx="3810000" cy="3544888"/>
          </a:xfrm>
          <a:noFill/>
        </p:spPr>
      </p:pic>
      <p:sp>
        <p:nvSpPr>
          <p:cNvPr id="16388" name="Rectangle 23"/>
          <p:cNvSpPr>
            <a:spLocks noGrp="1" noChangeArrowheads="1"/>
          </p:cNvSpPr>
          <p:nvPr>
            <p:ph sz="quarter" idx="2"/>
          </p:nvPr>
        </p:nvSpPr>
        <p:spPr>
          <a:xfrm>
            <a:off x="4800600" y="1219200"/>
            <a:ext cx="38100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</a:pP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по химии: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Установите молекулярную формулу горного хрусталя, если массовые доли элементов   в нем составляют: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46%-кремния                                                                               и  54%-кислорода.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7" name="Rectangle 11"/>
          <p:cNvSpPr>
            <a:spLocks noGrp="1" noChangeArrowheads="1"/>
          </p:cNvSpPr>
          <p:nvPr>
            <p:ph type="title"/>
          </p:nvPr>
        </p:nvSpPr>
        <p:spPr>
          <a:xfrm>
            <a:off x="3048000" y="457200"/>
            <a:ext cx="5181600" cy="14478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Химическая формула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горного хрусталя</a:t>
            </a:r>
          </a:p>
        </p:txBody>
      </p:sp>
      <p:pic>
        <p:nvPicPr>
          <p:cNvPr id="1028" name="Picture 12" descr="горный хрустал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2743200" cy="2743200"/>
          </a:xfrm>
          <a:noFill/>
        </p:spPr>
      </p:pic>
      <p:graphicFrame>
        <p:nvGraphicFramePr>
          <p:cNvPr id="1026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4749800" y="2681288"/>
          <a:ext cx="3559175" cy="2562225"/>
        </p:xfrm>
        <a:graphic>
          <a:graphicData uri="http://schemas.openxmlformats.org/presentationml/2006/ole">
            <p:oleObj spid="_x0000_s1026" name="Диаграмма" r:id="rId4" imgW="3562199" imgH="2562228" progId="MSGraph.Chart.8">
              <p:embed followColorScheme="full"/>
            </p:oleObj>
          </a:graphicData>
        </a:graphic>
      </p:graphicFrame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0" y="4419600"/>
            <a:ext cx="3733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en-US" sz="12000" dirty="0">
                <a:solidFill>
                  <a:srgbClr val="FFFF00"/>
                </a:solidFill>
              </a:rPr>
              <a:t>SiO</a:t>
            </a:r>
            <a:r>
              <a:rPr kumimoji="0" lang="en-US" sz="12000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429000" y="1219200"/>
            <a:ext cx="546576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22000" dirty="0">
                <a:solidFill>
                  <a:srgbClr val="FFFF00"/>
                </a:solidFill>
              </a:rPr>
              <a:t>SiO</a:t>
            </a:r>
            <a:r>
              <a:rPr kumimoji="0" lang="en-US" sz="22000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32" name="Rectangle 16"/>
          <p:cNvSpPr>
            <a:spLocks noChangeArrowheads="1"/>
          </p:cNvSpPr>
          <p:nvPr/>
        </p:nvSpPr>
        <p:spPr bwMode="auto">
          <a:xfrm>
            <a:off x="5867400" y="5334000"/>
            <a:ext cx="2055813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7800" dirty="0">
                <a:solidFill>
                  <a:srgbClr val="FFFF00"/>
                </a:solidFill>
              </a:rPr>
              <a:t>SiO</a:t>
            </a:r>
            <a:r>
              <a:rPr kumimoji="0" lang="en-US" sz="7800" baseline="-25000" dirty="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6425" cy="655620"/>
          </a:xfrm>
        </p:spPr>
        <p:txBody>
          <a:bodyPr/>
          <a:lstStyle/>
          <a:p>
            <a:pPr algn="ctr" eaLnBrk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Река Чусовая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 b="-1335"/>
          <a:stretch>
            <a:fillRect/>
          </a:stretch>
        </p:blipFill>
        <p:spPr bwMode="auto">
          <a:xfrm>
            <a:off x="4860032" y="1556792"/>
            <a:ext cx="3927475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67544" y="1285860"/>
            <a:ext cx="4400550" cy="5357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1639" tIns="40820" rIns="81639" bIns="40820"/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2500" dirty="0">
                <a:cs typeface="Times New Roman" pitchFamily="18" charset="0"/>
              </a:rPr>
              <a:t>Река интересна тем, что берёт своё начало на восточных склонах Уральского хребта, в  Азии, пересекает его и в основном протекает по его западным склонам, европейской части России, дважды переходя из Свердловской области в Пермский край. Русло </a:t>
            </a:r>
            <a:r>
              <a:rPr lang="ru-RU" sz="2500" dirty="0" smtClean="0">
                <a:cs typeface="Times New Roman" pitchFamily="18" charset="0"/>
              </a:rPr>
              <a:t>Чусовой каменистое, с порогами и подводными камнями, местное население называет их «ташами»</a:t>
            </a:r>
            <a:endParaRPr lang="ru-RU" sz="25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ru-RU" sz="25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6425" cy="798496"/>
          </a:xfrm>
        </p:spPr>
        <p:txBody>
          <a:bodyPr/>
          <a:lstStyle/>
          <a:p>
            <a:pPr algn="ctr" eaLnBrk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Достопримечательности 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471613"/>
            <a:ext cx="4246562" cy="1498600"/>
          </a:xfrm>
        </p:spPr>
        <p:txBody>
          <a:bodyPr>
            <a:normAutofit lnSpcReduction="10000"/>
          </a:bodyPr>
          <a:lstStyle/>
          <a:p>
            <a:pPr indent="-303213" eaLnBrk="1">
              <a:buClrTx/>
              <a:buFont typeface="Wingdings" pitchFamily="2" charset="2"/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Название Плакун возникло от сочащейся кое-где по его стенам воды: "Вода с горы капает кап-кап-кап, как слезы льются, плачет камень".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950" y="1604963"/>
            <a:ext cx="3236913" cy="215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0950" y="3967163"/>
            <a:ext cx="3236913" cy="215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27025" y="3200400"/>
            <a:ext cx="4244975" cy="293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spcBef>
                <a:spcPts val="1088"/>
              </a:spcBef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Пещера Чудесница – самая длинная в районе реки Чусовой и одна из самых красивых на Урале. Благодаря необыкновенной красоте натечных образований пещера вполне оправдывает свое название. Пещера Чудесница находится в двух километрах от реки Чусовой, в долине небольшой речки Поныш. Пещера Чудесница и гора Кладовая, в которой она находится, относятся к памятникам природы Пермского края. </a:t>
            </a: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ts val="1088"/>
              </a:spcBef>
              <a:spcAft>
                <a:spcPts val="913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lang="ru-RU" b="1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048388" cy="914384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Кунгурская пещера</a:t>
            </a:r>
          </a:p>
        </p:txBody>
      </p:sp>
      <p:pic>
        <p:nvPicPr>
          <p:cNvPr id="19459" name="Picture 10" descr="к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76400"/>
            <a:ext cx="3810000" cy="2857500"/>
          </a:xfrm>
          <a:noFill/>
        </p:spPr>
      </p:pic>
      <p:pic>
        <p:nvPicPr>
          <p:cNvPr id="19460" name="Picture 13" descr="8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3733800"/>
            <a:ext cx="3505200" cy="2819400"/>
          </a:xfrm>
          <a:noFill/>
        </p:spPr>
      </p:pic>
      <p:pic>
        <p:nvPicPr>
          <p:cNvPr id="19461" name="Picture 14" descr="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77000" y="457200"/>
            <a:ext cx="2514600" cy="3581400"/>
          </a:xfr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5281634"/>
          </a:xfrm>
        </p:spPr>
        <p:txBody>
          <a:bodyPr/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04800" y="357166"/>
            <a:ext cx="5715000" cy="5662634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Кунгу́рская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ледяна́я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пеще́ра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одна из самых популярных достопримечательностей Урала, является памятником природы всероссийского значения. Пещера находится в Пермском крае, на правом берегу реки Сылвы на окраине города Кунгур в селе Филипповка, (в 100 км от Перми).</a:t>
            </a:r>
            <a:endParaRPr lang="ru-RU" dirty="0" smtClean="0"/>
          </a:p>
          <a:p>
            <a:pPr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4" descr="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84" y="457200"/>
            <a:ext cx="3133716" cy="5829320"/>
          </a:xfrm>
          <a:noFill/>
        </p:spPr>
      </p:pic>
      <p:pic>
        <p:nvPicPr>
          <p:cNvPr id="10" name="Picture 17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676400"/>
            <a:ext cx="2428892" cy="468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980728"/>
          </a:xfrm>
        </p:spPr>
        <p:txBody>
          <a:bodyPr/>
          <a:lstStyle/>
          <a:p>
            <a:pPr eaLnBrk="1" hangingPunct="1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Сталактиты и сталагмиты</a:t>
            </a:r>
          </a:p>
        </p:txBody>
      </p:sp>
      <p:pic>
        <p:nvPicPr>
          <p:cNvPr id="21507" name="Picture 9" descr="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95400"/>
            <a:ext cx="3733800" cy="3733800"/>
          </a:xfrm>
          <a:noFill/>
        </p:spPr>
      </p:pic>
      <p:pic>
        <p:nvPicPr>
          <p:cNvPr id="21508" name="Picture 8" descr="3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066800"/>
            <a:ext cx="3581400" cy="3733800"/>
          </a:xfrm>
          <a:noFill/>
        </p:spPr>
      </p:pic>
      <p:pic>
        <p:nvPicPr>
          <p:cNvPr id="21509" name="Picture 10" descr="9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0" y="3962400"/>
            <a:ext cx="4114800" cy="27432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657600" y="4800600"/>
            <a:ext cx="5057804" cy="12716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Урал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34" y="685800"/>
            <a:ext cx="82629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Малахитовая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шкатулка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раница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между Европой и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Азией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Ермак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Тимофеевич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«Каменный пояс»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емли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русской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Кунгурская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пещера</a:t>
            </a:r>
          </a:p>
        </p:txBody>
      </p:sp>
      <p:pic>
        <p:nvPicPr>
          <p:cNvPr id="22531" name="Picture 8" descr="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276600"/>
            <a:ext cx="3962400" cy="3224234"/>
          </a:xfrm>
          <a:noFill/>
        </p:spPr>
      </p:pic>
      <p:pic>
        <p:nvPicPr>
          <p:cNvPr id="22532" name="Picture 9" descr="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152400"/>
            <a:ext cx="3429000" cy="3276600"/>
          </a:xfrm>
          <a:noFill/>
        </p:spPr>
      </p:pic>
      <p:pic>
        <p:nvPicPr>
          <p:cNvPr id="22533" name="Picture 15" descr="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1248264" y="4038600"/>
            <a:ext cx="2637447" cy="1981200"/>
          </a:xfrm>
          <a:noFill/>
        </p:spPr>
      </p:pic>
      <p:pic>
        <p:nvPicPr>
          <p:cNvPr id="22534" name="Picture 17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6764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Урале сконцентрировано большое количество уникальных, неповторимых, единственных в мире, поражающих своей красотой объекты природы.</a:t>
            </a:r>
            <a:b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УРАЛ</a:t>
            </a:r>
          </a:p>
        </p:txBody>
      </p:sp>
      <p:sp>
        <p:nvSpPr>
          <p:cNvPr id="24579" name="Содержимое 2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прилагательных, которые дают описание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глагола, описывающие действия объекта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Фраза из 4 слов, личное отношение автора к описываемому предмету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Синоним . Ассоциация к 1 слову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/>
          </a:p>
        </p:txBody>
      </p:sp>
      <p:sp>
        <p:nvSpPr>
          <p:cNvPr id="24580" name="Содержимое 2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Могучий, прекрасный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Простирается, удивляет, впечатляет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Главная кладовая земных богатств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Отчизна.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 природного объекта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214422"/>
          <a:ext cx="8644000" cy="50807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1000"/>
                <a:gridCol w="2125280"/>
                <a:gridCol w="2196720"/>
                <a:gridCol w="2161000"/>
              </a:tblGrid>
              <a:tr h="1373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Вопросы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Ильменский заповедник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Кунгурская ледяная пещера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r>
                        <a:rPr lang="ru-RU" sz="2000" dirty="0"/>
                        <a:t>Река Чусовая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269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2000" dirty="0"/>
                        <a:t>Где расположен?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Южном Урале, 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Ильменских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горах, к северо-востоку от г. Миасс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/>
                        <a:t>В пермском крае, на правом берегу р. Сылвы. На окраине г. Кунгур, в с. Филипповка (в 100 км от Перми)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cs typeface="Times New Roman" pitchFamily="18" charset="0"/>
                        </a:rPr>
                        <a:t>начало на восточных склонах Уральского хребта, в  Азии, 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100" dirty="0" smtClean="0">
                          <a:cs typeface="Times New Roman" pitchFamily="18" charset="0"/>
                        </a:rPr>
                        <a:t>западным склонам, европейской части России, дважды переходя из Свердловской области в Пермский край.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214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2000" dirty="0"/>
                        <a:t>Чем </a:t>
                      </a:r>
                      <a:r>
                        <a:rPr lang="ru-RU" sz="2000" dirty="0" smtClean="0"/>
                        <a:t>интересен?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Ильмены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минералогический рай,  уникальный природный ландшафт и живой мир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Памятник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природы всероссийского значения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Берега Чусовой с многочисленными обрывами и пещерами- своеобразная летопись </a:t>
                      </a:r>
                      <a:r>
                        <a:rPr lang="ru-RU" sz="1100" dirty="0" err="1" smtClean="0">
                          <a:latin typeface="Calibri"/>
                          <a:ea typeface="Calibri"/>
                          <a:cs typeface="Times New Roman"/>
                        </a:rPr>
                        <a:t>урала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16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2000" dirty="0"/>
                        <a:t>Как</a:t>
                      </a:r>
                      <a:r>
                        <a:rPr lang="ru-RU" sz="1200" dirty="0"/>
                        <a:t> </a:t>
                      </a:r>
                      <a:r>
                        <a:rPr lang="ru-RU" sz="2000" dirty="0"/>
                        <a:t>используются</a:t>
                      </a:r>
                      <a:r>
                        <a:rPr lang="ru-RU" sz="1200" dirty="0"/>
                        <a:t>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/>
                        <a:t>Минералогический музей и  заповедник 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/>
                        <a:t>Открыто </a:t>
                      </a:r>
                      <a:r>
                        <a:rPr lang="ru-RU" sz="1200" dirty="0" err="1" smtClean="0"/>
                        <a:t>Кунгурское</a:t>
                      </a:r>
                      <a:r>
                        <a:rPr lang="ru-RU" sz="1200" dirty="0" smtClean="0"/>
                        <a:t> бюро путешествий и </a:t>
                      </a:r>
                      <a:r>
                        <a:rPr lang="ru-RU" sz="1200" baseline="0" dirty="0" smtClean="0"/>
                        <a:t> туризма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/>
                        <a:t>Проходят маршруты туристов- водников на байдарках, лодках. Судоходна от г. </a:t>
                      </a:r>
                      <a:r>
                        <a:rPr lang="ru-RU" sz="1200" smtClean="0"/>
                        <a:t>Чусовая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оценок: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656786"/>
          </a:xfrm>
        </p:spPr>
        <p:txBody>
          <a:bodyPr>
            <a:normAutofit/>
          </a:bodyPr>
          <a:lstStyle/>
          <a:p>
            <a:pPr algn="just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баллов -5; </a:t>
            </a:r>
          </a:p>
          <a:p>
            <a:pPr algn="just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7-8 баллов-4; </a:t>
            </a:r>
          </a:p>
          <a:p>
            <a:pPr algn="just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5-6 баллов – 3; </a:t>
            </a:r>
          </a:p>
          <a:p>
            <a:pPr algn="just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1-4 балл-2.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6" name="Rectangle 12"/>
          <p:cNvSpPr>
            <a:spLocks noGrp="1" noChangeArrowheads="1"/>
          </p:cNvSpPr>
          <p:nvPr>
            <p:ph type="title"/>
          </p:nvPr>
        </p:nvSpPr>
        <p:spPr>
          <a:xfrm>
            <a:off x="1691680" y="332656"/>
            <a:ext cx="7086600" cy="111514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Вера Никольская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4000" dirty="0" smtClean="0"/>
          </a:p>
        </p:txBody>
      </p:sp>
      <p:sp>
        <p:nvSpPr>
          <p:cNvPr id="175117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828800"/>
            <a:ext cx="3810000" cy="481491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Уходит в даль, меняя цвет, вода. 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Леса смыкают цепью расстоянья. 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за грядою тянется гряда 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Холмов, теряя чёткость очертаний.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Безмерен мир людей в таких краях. 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Живут они сурово век от века – 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Молитва, труд, любовь и кров, семья, 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Несуетно, достойно человека. 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Живут в согласье с Богом и собой 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Своей особой, праведною жизнью. 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Родимый край. Клочок Земли святой. 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Приют души с названием Отчизна. </a:t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25604" name="Picture 18" descr="уу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071546"/>
            <a:ext cx="4267200" cy="2928958"/>
          </a:xfrm>
          <a:noFill/>
        </p:spPr>
      </p:pic>
      <p:pic>
        <p:nvPicPr>
          <p:cNvPr id="25605" name="Picture 17" descr="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14800"/>
            <a:ext cx="4429156" cy="252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26064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751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5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5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5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5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5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6" grpId="0"/>
      <p:bldP spid="17511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642918"/>
            <a:ext cx="6858000" cy="171451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95400" y="2214554"/>
            <a:ext cx="6781800" cy="3195646"/>
          </a:xfrm>
        </p:spPr>
        <p:txBody>
          <a:bodyPr>
            <a:normAutofit/>
          </a:bodyPr>
          <a:lstStyle/>
          <a:p>
            <a:pPr algn="l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Подготовить презентацию об одном из уникальных объектов Урала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491566" cy="10572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4529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Узнал(а) много нового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Было неинтересно и я ничего не понял(а)</a:t>
            </a:r>
          </a:p>
        </p:txBody>
      </p:sp>
      <p:pic>
        <p:nvPicPr>
          <p:cNvPr id="5" name="Рисунок 4" descr="https://encrypted-tbn0.gstatic.com/images?q=tbn:ANd9GcR0MJh5t0XXuiuVr074fnQuopOIbziFnVdUBfibO75rL2MR4XztkQRcourl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3500462" cy="220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ncrypted-tbn1.gstatic.com/images?q=tbn:ANd9GcQkqt6j-C2CEt0C8o9SNBlXp7pIE1XFLNwsvPRdn2rG_TuuPCgJDUsLeos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929066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3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1430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0" dirty="0" smtClean="0">
                <a:solidFill>
                  <a:srgbClr val="FF33CC"/>
                </a:solidFill>
              </a:rPr>
              <a:t>Спасибо за внимание.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7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7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Понятия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географические объекты</a:t>
            </a:r>
          </a:p>
        </p:txBody>
      </p:sp>
      <p:sp>
        <p:nvSpPr>
          <p:cNvPr id="6147" name="Текст 6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называются на Урале каменные россыпи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Самая высокая вершина Урала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Самая северная часть Урала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Малахит, яшма, орлец –это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Самая низкая и освоенная часть Урала </a:t>
            </a:r>
          </a:p>
          <a:p>
            <a:endParaRPr lang="ru-RU" dirty="0" smtClean="0"/>
          </a:p>
        </p:txBody>
      </p:sp>
      <p:sp>
        <p:nvSpPr>
          <p:cNvPr id="6148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р. Чусовая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Курумы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Ильменский заповедник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Народная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Кунгурская пещера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Полярный Урал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Средний Урал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Поделочные камни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642918"/>
            <a:ext cx="7858180" cy="1033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урока: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85800" y="2143116"/>
            <a:ext cx="7772400" cy="3800484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«Природные уникумы Урала»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урока: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229600" cy="42995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«Формирование представлений об уникальности Урала»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5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 Condensed" pitchFamily="34" charset="0"/>
              </a:rPr>
              <a:t>Природные уникумы  Урала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" pitchFamily="34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" pitchFamily="34" charset="0"/>
              </a:rPr>
            </a:br>
            <a:endParaRPr lang="ru-RU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Tw Cen MT Condensed" pitchFamily="34" charset="0"/>
            </a:endParaRPr>
          </a:p>
        </p:txBody>
      </p:sp>
      <p:pic>
        <p:nvPicPr>
          <p:cNvPr id="9219" name="Picture 25" descr="и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447800"/>
            <a:ext cx="3124200" cy="2438400"/>
          </a:xfrm>
          <a:noFill/>
        </p:spPr>
      </p:pic>
      <p:pic>
        <p:nvPicPr>
          <p:cNvPr id="9220" name="Picture 29" descr="южный урал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246188" y="4038600"/>
            <a:ext cx="2641600" cy="1981200"/>
          </a:xfrm>
          <a:noFill/>
        </p:spPr>
      </p:pic>
      <p:sp>
        <p:nvSpPr>
          <p:cNvPr id="9221" name="Rectangle 28"/>
          <p:cNvSpPr>
            <a:spLocks noGrp="1" noChangeArrowheads="1"/>
          </p:cNvSpPr>
          <p:nvPr>
            <p:ph type="body" sz="half" idx="3"/>
          </p:nvPr>
        </p:nvSpPr>
        <p:spPr>
          <a:xfrm>
            <a:off x="4800600" y="1500174"/>
            <a:ext cx="3810000" cy="4857784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Огромный, почти как море,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 глазами простор предстал.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широком степном просторе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раскинулся, царь – Урал.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Показала, блестя перламутром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малахитной короне свои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Горы с золотом-изумрудами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Хозяйка медной горы.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 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описания природного объекта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28600" y="1905000"/>
          <a:ext cx="8763000" cy="45761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156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Вопросы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Ильменский заповедник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r>
                        <a:rPr lang="ru-RU" sz="2000" dirty="0"/>
                        <a:t>Кунгурская ледяная пещера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/>
                      </a:r>
                      <a:br>
                        <a:rPr lang="ru-RU" sz="2000" dirty="0"/>
                      </a:br>
                      <a:r>
                        <a:rPr lang="ru-RU" sz="2000" dirty="0"/>
                        <a:t>Река Чусовая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130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2000" dirty="0"/>
                        <a:t>Где расположен?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130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2000" dirty="0"/>
                        <a:t>Чем интересен?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754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2000" dirty="0"/>
                        <a:t>Как</a:t>
                      </a:r>
                      <a:r>
                        <a:rPr lang="ru-RU" sz="1200" dirty="0"/>
                        <a:t> </a:t>
                      </a:r>
                      <a:r>
                        <a:rPr lang="ru-RU" sz="2000" dirty="0"/>
                        <a:t>используются</a:t>
                      </a:r>
                      <a:r>
                        <a:rPr lang="ru-RU" sz="1200" dirty="0"/>
                        <a:t>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2" name="Rectangle 26"/>
          <p:cNvSpPr>
            <a:spLocks noGrp="1" noChangeArrowheads="1"/>
          </p:cNvSpPr>
          <p:nvPr>
            <p:ph type="title"/>
          </p:nvPr>
        </p:nvSpPr>
        <p:spPr>
          <a:xfrm>
            <a:off x="500034" y="228600"/>
            <a:ext cx="8286808" cy="98582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Минералогический Ильменский заповедник</a:t>
            </a:r>
          </a:p>
        </p:txBody>
      </p:sp>
      <p:pic>
        <p:nvPicPr>
          <p:cNvPr id="11267" name="Picture 42" descr="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1988" y="3857629"/>
            <a:ext cx="3810000" cy="2714644"/>
          </a:xfrm>
          <a:noFill/>
        </p:spPr>
      </p:pic>
      <p:pic>
        <p:nvPicPr>
          <p:cNvPr id="11268" name="Picture 35" descr="лазур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67200"/>
            <a:ext cx="2928958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8" descr="амет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1" descr="оник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676401"/>
            <a:ext cx="28194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92113" y="-131763"/>
            <a:ext cx="8226425" cy="1144588"/>
          </a:xfrm>
        </p:spPr>
        <p:txBody>
          <a:bodyPr/>
          <a:lstStyle/>
          <a:p>
            <a:pPr eaLnBrk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Ильменский заповедник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049713" y="1214422"/>
            <a:ext cx="4875212" cy="5091128"/>
          </a:xfrm>
        </p:spPr>
        <p:txBody>
          <a:bodyPr>
            <a:normAutofit/>
          </a:bodyPr>
          <a:lstStyle/>
          <a:p>
            <a:pPr indent="-304800" eaLnBrk="1">
              <a:lnSpc>
                <a:spcPct val="83000"/>
              </a:lnSpc>
              <a:buClrTx/>
              <a:buFont typeface="Wingdings" pitchFamily="2" charset="2"/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Ильменский государственный заповедник находится на Южном Урале в Ильменских горах к северо -востоку от г. Миасс</a:t>
            </a:r>
          </a:p>
          <a:p>
            <a:pPr indent="-304800" eaLnBrk="1">
              <a:lnSpc>
                <a:spcPct val="83000"/>
              </a:lnSpc>
              <a:buClrTx/>
              <a:buFont typeface="Wingdings" pitchFamily="2" charset="2"/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Создан заповедник в 1920 году, благодаря стараниям академиков В.И. Вернадского, А.Ф. Ферсмана. В 1935 г преобразован в комплексный</a:t>
            </a:r>
          </a:p>
          <a:p>
            <a:pPr indent="-304800" eaLnBrk="1">
              <a:lnSpc>
                <a:spcPct val="83000"/>
              </a:lnSpc>
              <a:buClrTx/>
              <a:buFont typeface="Wingdings" pitchFamily="2" charset="2"/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Заповедник . Здесь охраняются минералы и горные породы, но не обычные, а драгоценные и поделочные камни</a:t>
            </a:r>
          </a:p>
          <a:p>
            <a:pPr indent="-304800" eaLnBrk="1">
              <a:lnSpc>
                <a:spcPct val="83000"/>
              </a:lnSpc>
              <a:buClrTx/>
              <a:buFont typeface="Wingdings" pitchFamily="2" charset="2"/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Поразительно завораживающая красота жёлтых топазов, гранатов, красных, зелёных изумрудов. Удивительно найти эти драгоценные камни прямо в земле.</a:t>
            </a:r>
            <a:endParaRPr lang="ru-RU" sz="2200" dirty="0" smtClean="0"/>
          </a:p>
          <a:p>
            <a:pPr indent="-304800" eaLnBrk="1">
              <a:lnSpc>
                <a:spcPct val="83000"/>
              </a:lnSpc>
              <a:buClrTx/>
              <a:buFont typeface="Wingdings" pitchFamily="2" charset="2"/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ru-RU" sz="2200" b="1" dirty="0" smtClean="0"/>
          </a:p>
          <a:p>
            <a:pPr indent="-304800" eaLnBrk="1">
              <a:lnSpc>
                <a:spcPct val="83000"/>
              </a:lnSpc>
              <a:buClrTx/>
              <a:buFont typeface="Wingdings" pitchFamily="2" charset="2"/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endParaRPr lang="ru-RU" sz="2200" b="1" dirty="0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600200"/>
            <a:ext cx="4014787" cy="301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669</TotalTime>
  <Words>695</Words>
  <Application>Microsoft Office PowerPoint</Application>
  <PresentationFormat>Экран (4:3)</PresentationFormat>
  <Paragraphs>129</Paragraphs>
  <Slides>28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Начальная</vt:lpstr>
      <vt:lpstr>Диаграмма</vt:lpstr>
      <vt:lpstr>  Здравствуйте !</vt:lpstr>
      <vt:lpstr>      Урал</vt:lpstr>
      <vt:lpstr>Понятия  и географические объекты</vt:lpstr>
      <vt:lpstr>            Тема урока:</vt:lpstr>
      <vt:lpstr>Цель урока:</vt:lpstr>
      <vt:lpstr>Природные уникумы  Урала </vt:lpstr>
      <vt:lpstr>План  описания природного объекта</vt:lpstr>
      <vt:lpstr>Минералогический Ильменский заповедник</vt:lpstr>
      <vt:lpstr>Ильменский заповедник</vt:lpstr>
      <vt:lpstr>«Минералогический рай» А. Е. Ферсман</vt:lpstr>
      <vt:lpstr>Природа Ильменского заповедника</vt:lpstr>
      <vt:lpstr>Горный хрусталь                                                                 </vt:lpstr>
      <vt:lpstr>Горный хрусталь</vt:lpstr>
      <vt:lpstr>Химическая формула горного хрусталя</vt:lpstr>
      <vt:lpstr>Река Чусовая</vt:lpstr>
      <vt:lpstr>Достопримечательности </vt:lpstr>
      <vt:lpstr>Кунгурская пещера</vt:lpstr>
      <vt:lpstr>Слайд 18</vt:lpstr>
      <vt:lpstr>Сталактиты и сталагмиты</vt:lpstr>
      <vt:lpstr>Кунгурская  пещера</vt:lpstr>
      <vt:lpstr>Вывод:</vt:lpstr>
      <vt:lpstr>УРАЛ</vt:lpstr>
      <vt:lpstr>План природного объекта</vt:lpstr>
      <vt:lpstr>Критерии оценок:</vt:lpstr>
      <vt:lpstr>                                   Вера Никольская </vt:lpstr>
      <vt:lpstr>Домашнее задание</vt:lpstr>
      <vt:lpstr>Рефлексия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Найдите правильный ответ</dc:title>
  <dc:creator>User</dc:creator>
  <cp:lastModifiedBy>School</cp:lastModifiedBy>
  <cp:revision>70</cp:revision>
  <dcterms:created xsi:type="dcterms:W3CDTF">2014-03-20T15:02:41Z</dcterms:created>
  <dcterms:modified xsi:type="dcterms:W3CDTF">2014-03-22T08:47:51Z</dcterms:modified>
</cp:coreProperties>
</file>