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7" r:id="rId5"/>
    <p:sldId id="260" r:id="rId6"/>
    <p:sldId id="262" r:id="rId7"/>
    <p:sldId id="290" r:id="rId8"/>
    <p:sldId id="264" r:id="rId9"/>
    <p:sldId id="257" r:id="rId10"/>
    <p:sldId id="292" r:id="rId11"/>
    <p:sldId id="268" r:id="rId12"/>
    <p:sldId id="291" r:id="rId13"/>
    <p:sldId id="269" r:id="rId14"/>
    <p:sldId id="271" r:id="rId15"/>
    <p:sldId id="272" r:id="rId16"/>
    <p:sldId id="273" r:id="rId17"/>
    <p:sldId id="274" r:id="rId18"/>
    <p:sldId id="276" r:id="rId19"/>
    <p:sldId id="275" r:id="rId20"/>
    <p:sldId id="278" r:id="rId21"/>
    <p:sldId id="277" r:id="rId22"/>
    <p:sldId id="279" r:id="rId23"/>
    <p:sldId id="284" r:id="rId24"/>
    <p:sldId id="282" r:id="rId25"/>
    <p:sldId id="285" r:id="rId26"/>
    <p:sldId id="286" r:id="rId27"/>
    <p:sldId id="283" r:id="rId28"/>
    <p:sldId id="287" r:id="rId29"/>
    <p:sldId id="288" r:id="rId30"/>
    <p:sldId id="289" r:id="rId31"/>
    <p:sldId id="29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66"/>
    <a:srgbClr val="FF33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022" autoAdjust="0"/>
    <p:restoredTop sz="94660"/>
  </p:normalViewPr>
  <p:slideViewPr>
    <p:cSldViewPr>
      <p:cViewPr>
        <p:scale>
          <a:sx n="66" d="100"/>
          <a:sy n="66" d="100"/>
        </p:scale>
        <p:origin x="-101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8809-60CF-42C8-BAA5-AF3ED3C96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3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3282-4723-491E-911C-148402676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06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C642F-F3AD-447A-81D4-DAB8EFF89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9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7C91F-3A03-43DD-AF98-E8FE109E3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47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369A-76C0-4A45-A3C4-71A7E5BE5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6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5AB07-0465-48AC-8023-88A41A571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64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10E8-C5CE-4E72-80E2-77BB64AFF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1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AC170-124E-4F60-B3AC-D4EF7D76F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22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C631A-F6C6-4680-A87D-C36E256E8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45962-5D0B-44D7-B1BB-907DA4B70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4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1373D-C9CF-48CA-89D6-855504F8C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3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2FE2E-D8A1-4448-8C25-60FC95CBC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79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CAF8A07-3520-4FB7-88F1-DBAA96A33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1470025"/>
          </a:xfrm>
        </p:spPr>
        <p:txBody>
          <a:bodyPr/>
          <a:lstStyle/>
          <a:p>
            <a:pPr eaLnBrk="1" hangingPunct="1"/>
            <a:r>
              <a:rPr lang="ru-RU" altLang="ru-RU" sz="5400" b="1" i="1" smtClean="0">
                <a:solidFill>
                  <a:srgbClr val="CC3300"/>
                </a:solidFill>
                <a:latin typeface="Times New Roman" pitchFamily="18" charset="0"/>
              </a:rPr>
              <a:t>Путешествие </a:t>
            </a:r>
            <a:br>
              <a:rPr lang="ru-RU" altLang="ru-RU" sz="5400" b="1" i="1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altLang="ru-RU" sz="5400" b="1" i="1" smtClean="0">
                <a:solidFill>
                  <a:srgbClr val="CC3300"/>
                </a:solidFill>
                <a:latin typeface="Times New Roman" pitchFamily="18" charset="0"/>
              </a:rPr>
              <a:t>по Кругобайкалке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09600" y="4576763"/>
            <a:ext cx="54340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 i="1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chemeClr val="tx2"/>
                </a:solidFill>
                <a:latin typeface="Times New Roman" pitchFamily="18" charset="0"/>
              </a:rPr>
              <a:t>Автор: Кириллина Н.В.,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chemeClr val="tx2"/>
                </a:solidFill>
                <a:latin typeface="Times New Roman" pitchFamily="18" charset="0"/>
              </a:rPr>
              <a:t>учитель географии МОУ «СОШ №11»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chemeClr val="tx2"/>
                </a:solidFill>
                <a:latin typeface="Times New Roman" pitchFamily="18" charset="0"/>
              </a:rPr>
              <a:t>г. Серпухова Московской области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056063" y="2590800"/>
            <a:ext cx="47656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itchFamily="18" charset="0"/>
              </a:rPr>
              <a:t>Из истории Транссибирской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itchFamily="18" charset="0"/>
              </a:rPr>
              <a:t> магистрали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5486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0" y="6096000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При строительстве КБЖД было возведено 424 инженерных </a:t>
            </a:r>
            <a:r>
              <a:rPr lang="ru-RU" altLang="ru-RU" sz="2000" b="1" i="1" dirty="0" smtClean="0">
                <a:latin typeface="Times New Roman" pitchFamily="18" charset="0"/>
              </a:rPr>
              <a:t>сооружения</a:t>
            </a:r>
            <a:endParaRPr lang="ru-RU" altLang="ru-RU" sz="2000" b="1" i="1" dirty="0">
              <a:latin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58511" y="4772025"/>
            <a:ext cx="91662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Строительство КБЖД началось в 1902 году.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При строительстве все, кроме камня и леса, подвозилось издалека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Работали вольнонаемные из Центральной России, Сибири, буряты, китайцы, тюрки, армяне, албанцы, итальянцы и ссыльные  поселенцы.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144588" y="152400"/>
            <a:ext cx="68341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На КБЖД укладывались более тяжелые рельсы и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только полномерные шпалы. На каждой версте число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шпал было больше, чем на других участках Транссиба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 i="1">
              <a:latin typeface="Times New Roman" pitchFamily="18" charset="0"/>
            </a:endParaRPr>
          </a:p>
        </p:txBody>
      </p:sp>
      <p:pic>
        <p:nvPicPr>
          <p:cNvPr id="26627" name="Picture 4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24000"/>
            <a:ext cx="7986713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342900" y="5181600"/>
            <a:ext cx="8610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12 сентября 1904 года  от Слюдянки до ст. Байкал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прошел первый поезд с министром путей сообщения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князем М.И. Хилковым.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15 октября 1905 года было открыто постоянное движение</a:t>
            </a:r>
          </a:p>
        </p:txBody>
      </p:sp>
      <p:pic>
        <p:nvPicPr>
          <p:cNvPr id="27651" name="Picture 4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609600"/>
            <a:ext cx="78105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76200" y="4943475"/>
            <a:ext cx="914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 i="1">
              <a:latin typeface="Times New Roman" pitchFamily="18" charset="0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25400" y="579120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Вокзал в </a:t>
            </a:r>
            <a:r>
              <a:rPr lang="ru-RU" altLang="ru-RU" sz="2000" b="1" i="1" dirty="0" err="1">
                <a:latin typeface="Times New Roman" pitchFamily="18" charset="0"/>
              </a:rPr>
              <a:t>Слюдянке</a:t>
            </a:r>
            <a:r>
              <a:rPr lang="ru-RU" altLang="ru-RU" sz="2000" b="1" i="1" dirty="0">
                <a:latin typeface="Times New Roman" pitchFamily="18" charset="0"/>
              </a:rPr>
              <a:t> – памятник строительству КБЖД.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Стены вокзала выложены из местного белого </a:t>
            </a:r>
            <a:r>
              <a:rPr lang="ru-RU" altLang="ru-RU" sz="2000" b="1" i="1" dirty="0" smtClean="0">
                <a:latin typeface="Times New Roman" pitchFamily="18" charset="0"/>
              </a:rPr>
              <a:t>мрамора.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latin typeface="Times New Roman" pitchFamily="18" charset="0"/>
              </a:rPr>
              <a:t>Карьер, в котором добывают мрамор виден от ст. Култук</a:t>
            </a:r>
            <a:endParaRPr lang="ru-RU" altLang="ru-RU" sz="2000" b="1" i="1" dirty="0">
              <a:latin typeface="Times New Roman" pitchFamily="18" charset="0"/>
            </a:endParaRPr>
          </a:p>
        </p:txBody>
      </p:sp>
      <p:pic>
        <p:nvPicPr>
          <p:cNvPr id="28676" name="Picture 5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304800"/>
            <a:ext cx="716280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8915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После строительства плотины Иркутской ГЭС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 и затопления дороги вдоль Ангары, участок от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ст. Култук до ст. Байкал стал тупиковым</a:t>
            </a:r>
          </a:p>
        </p:txBody>
      </p:sp>
      <p:pic>
        <p:nvPicPr>
          <p:cNvPr id="30723" name="Picture 4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52400"/>
            <a:ext cx="62484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90500"/>
            <a:ext cx="4065588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649788" y="2286000"/>
            <a:ext cx="377031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Новая дорога от Иркутска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до ст. Слюдянка прошла по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долинам рек Иркут и Олха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 i="1">
              <a:latin typeface="Times New Roman" pitchFamily="18" charset="0"/>
            </a:endParaRPr>
          </a:p>
        </p:txBody>
      </p:sp>
      <p:sp>
        <p:nvSpPr>
          <p:cNvPr id="31748" name="Freeform 7"/>
          <p:cNvSpPr>
            <a:spLocks/>
          </p:cNvSpPr>
          <p:nvPr/>
        </p:nvSpPr>
        <p:spPr bwMode="auto">
          <a:xfrm>
            <a:off x="2959100" y="279400"/>
            <a:ext cx="1460500" cy="2159000"/>
          </a:xfrm>
          <a:custGeom>
            <a:avLst/>
            <a:gdLst>
              <a:gd name="T0" fmla="*/ 2147483647 w 920"/>
              <a:gd name="T1" fmla="*/ 2147483647 h 1360"/>
              <a:gd name="T2" fmla="*/ 2147483647 w 920"/>
              <a:gd name="T3" fmla="*/ 2147483647 h 1360"/>
              <a:gd name="T4" fmla="*/ 2147483647 w 920"/>
              <a:gd name="T5" fmla="*/ 2147483647 h 1360"/>
              <a:gd name="T6" fmla="*/ 2147483647 w 920"/>
              <a:gd name="T7" fmla="*/ 2147483647 h 1360"/>
              <a:gd name="T8" fmla="*/ 2147483647 w 920"/>
              <a:gd name="T9" fmla="*/ 2147483647 h 1360"/>
              <a:gd name="T10" fmla="*/ 2147483647 w 920"/>
              <a:gd name="T11" fmla="*/ 2147483647 h 1360"/>
              <a:gd name="T12" fmla="*/ 2147483647 w 920"/>
              <a:gd name="T13" fmla="*/ 2147483647 h 1360"/>
              <a:gd name="T14" fmla="*/ 2147483647 w 920"/>
              <a:gd name="T15" fmla="*/ 2147483647 h 1360"/>
              <a:gd name="T16" fmla="*/ 2147483647 w 920"/>
              <a:gd name="T17" fmla="*/ 2147483647 h 1360"/>
              <a:gd name="T18" fmla="*/ 2147483647 w 920"/>
              <a:gd name="T19" fmla="*/ 2147483647 h 1360"/>
              <a:gd name="T20" fmla="*/ 2147483647 w 920"/>
              <a:gd name="T21" fmla="*/ 2147483647 h 1360"/>
              <a:gd name="T22" fmla="*/ 2147483647 w 920"/>
              <a:gd name="T23" fmla="*/ 2147483647 h 1360"/>
              <a:gd name="T24" fmla="*/ 2147483647 w 920"/>
              <a:gd name="T25" fmla="*/ 2147483647 h 1360"/>
              <a:gd name="T26" fmla="*/ 2147483647 w 920"/>
              <a:gd name="T27" fmla="*/ 2147483647 h 1360"/>
              <a:gd name="T28" fmla="*/ 2147483647 w 920"/>
              <a:gd name="T29" fmla="*/ 2147483647 h 1360"/>
              <a:gd name="T30" fmla="*/ 2147483647 w 920"/>
              <a:gd name="T31" fmla="*/ 2147483647 h 1360"/>
              <a:gd name="T32" fmla="*/ 2147483647 w 920"/>
              <a:gd name="T33" fmla="*/ 2147483647 h 1360"/>
              <a:gd name="T34" fmla="*/ 2147483647 w 920"/>
              <a:gd name="T35" fmla="*/ 2147483647 h 1360"/>
              <a:gd name="T36" fmla="*/ 2147483647 w 920"/>
              <a:gd name="T37" fmla="*/ 2147483647 h 1360"/>
              <a:gd name="T38" fmla="*/ 2147483647 w 920"/>
              <a:gd name="T39" fmla="*/ 2147483647 h 1360"/>
              <a:gd name="T40" fmla="*/ 2147483647 w 920"/>
              <a:gd name="T41" fmla="*/ 2147483647 h 1360"/>
              <a:gd name="T42" fmla="*/ 2147483647 w 920"/>
              <a:gd name="T43" fmla="*/ 2147483647 h 13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20" h="1360">
                <a:moveTo>
                  <a:pt x="920" y="16"/>
                </a:moveTo>
                <a:cubicBezTo>
                  <a:pt x="912" y="16"/>
                  <a:pt x="904" y="16"/>
                  <a:pt x="872" y="16"/>
                </a:cubicBezTo>
                <a:cubicBezTo>
                  <a:pt x="840" y="16"/>
                  <a:pt x="776" y="0"/>
                  <a:pt x="728" y="16"/>
                </a:cubicBezTo>
                <a:cubicBezTo>
                  <a:pt x="680" y="32"/>
                  <a:pt x="608" y="88"/>
                  <a:pt x="584" y="112"/>
                </a:cubicBezTo>
                <a:cubicBezTo>
                  <a:pt x="560" y="136"/>
                  <a:pt x="584" y="144"/>
                  <a:pt x="584" y="160"/>
                </a:cubicBezTo>
                <a:cubicBezTo>
                  <a:pt x="584" y="176"/>
                  <a:pt x="600" y="200"/>
                  <a:pt x="584" y="208"/>
                </a:cubicBezTo>
                <a:cubicBezTo>
                  <a:pt x="568" y="216"/>
                  <a:pt x="512" y="200"/>
                  <a:pt x="488" y="208"/>
                </a:cubicBezTo>
                <a:cubicBezTo>
                  <a:pt x="464" y="216"/>
                  <a:pt x="456" y="224"/>
                  <a:pt x="440" y="256"/>
                </a:cubicBezTo>
                <a:cubicBezTo>
                  <a:pt x="424" y="288"/>
                  <a:pt x="400" y="360"/>
                  <a:pt x="392" y="400"/>
                </a:cubicBezTo>
                <a:cubicBezTo>
                  <a:pt x="384" y="440"/>
                  <a:pt x="392" y="456"/>
                  <a:pt x="392" y="496"/>
                </a:cubicBezTo>
                <a:cubicBezTo>
                  <a:pt x="392" y="536"/>
                  <a:pt x="400" y="592"/>
                  <a:pt x="392" y="640"/>
                </a:cubicBezTo>
                <a:cubicBezTo>
                  <a:pt x="384" y="688"/>
                  <a:pt x="360" y="752"/>
                  <a:pt x="344" y="784"/>
                </a:cubicBezTo>
                <a:cubicBezTo>
                  <a:pt x="328" y="816"/>
                  <a:pt x="312" y="824"/>
                  <a:pt x="296" y="832"/>
                </a:cubicBezTo>
                <a:cubicBezTo>
                  <a:pt x="280" y="840"/>
                  <a:pt x="256" y="816"/>
                  <a:pt x="248" y="832"/>
                </a:cubicBezTo>
                <a:cubicBezTo>
                  <a:pt x="240" y="848"/>
                  <a:pt x="256" y="912"/>
                  <a:pt x="248" y="928"/>
                </a:cubicBezTo>
                <a:cubicBezTo>
                  <a:pt x="240" y="944"/>
                  <a:pt x="232" y="920"/>
                  <a:pt x="200" y="928"/>
                </a:cubicBezTo>
                <a:cubicBezTo>
                  <a:pt x="168" y="936"/>
                  <a:pt x="88" y="952"/>
                  <a:pt x="56" y="976"/>
                </a:cubicBezTo>
                <a:cubicBezTo>
                  <a:pt x="24" y="1000"/>
                  <a:pt x="16" y="1040"/>
                  <a:pt x="8" y="1072"/>
                </a:cubicBezTo>
                <a:cubicBezTo>
                  <a:pt x="0" y="1104"/>
                  <a:pt x="0" y="1144"/>
                  <a:pt x="8" y="1168"/>
                </a:cubicBezTo>
                <a:cubicBezTo>
                  <a:pt x="16" y="1192"/>
                  <a:pt x="48" y="1192"/>
                  <a:pt x="56" y="1216"/>
                </a:cubicBezTo>
                <a:cubicBezTo>
                  <a:pt x="64" y="1240"/>
                  <a:pt x="48" y="1288"/>
                  <a:pt x="56" y="1312"/>
                </a:cubicBezTo>
                <a:cubicBezTo>
                  <a:pt x="64" y="1336"/>
                  <a:pt x="96" y="1352"/>
                  <a:pt x="104" y="1360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49" name="Freeform 8"/>
          <p:cNvSpPr>
            <a:spLocks/>
          </p:cNvSpPr>
          <p:nvPr/>
        </p:nvSpPr>
        <p:spPr bwMode="auto">
          <a:xfrm>
            <a:off x="2590800" y="2514600"/>
            <a:ext cx="546100" cy="927100"/>
          </a:xfrm>
          <a:custGeom>
            <a:avLst/>
            <a:gdLst>
              <a:gd name="T0" fmla="*/ 2147483647 w 344"/>
              <a:gd name="T1" fmla="*/ 0 h 584"/>
              <a:gd name="T2" fmla="*/ 2147483647 w 344"/>
              <a:gd name="T3" fmla="*/ 2147483647 h 584"/>
              <a:gd name="T4" fmla="*/ 2147483647 w 344"/>
              <a:gd name="T5" fmla="*/ 2147483647 h 584"/>
              <a:gd name="T6" fmla="*/ 2147483647 w 344"/>
              <a:gd name="T7" fmla="*/ 2147483647 h 584"/>
              <a:gd name="T8" fmla="*/ 2147483647 w 344"/>
              <a:gd name="T9" fmla="*/ 2147483647 h 584"/>
              <a:gd name="T10" fmla="*/ 2147483647 w 344"/>
              <a:gd name="T11" fmla="*/ 2147483647 h 584"/>
              <a:gd name="T12" fmla="*/ 2147483647 w 344"/>
              <a:gd name="T13" fmla="*/ 2147483647 h 584"/>
              <a:gd name="T14" fmla="*/ 2147483647 w 344"/>
              <a:gd name="T15" fmla="*/ 2147483647 h 584"/>
              <a:gd name="T16" fmla="*/ 2147483647 w 344"/>
              <a:gd name="T17" fmla="*/ 2147483647 h 584"/>
              <a:gd name="T18" fmla="*/ 2147483647 w 344"/>
              <a:gd name="T19" fmla="*/ 2147483647 h 584"/>
              <a:gd name="T20" fmla="*/ 2147483647 w 344"/>
              <a:gd name="T21" fmla="*/ 2147483647 h 584"/>
              <a:gd name="T22" fmla="*/ 2147483647 w 344"/>
              <a:gd name="T23" fmla="*/ 2147483647 h 584"/>
              <a:gd name="T24" fmla="*/ 2147483647 w 344"/>
              <a:gd name="T25" fmla="*/ 2147483647 h 584"/>
              <a:gd name="T26" fmla="*/ 0 w 344"/>
              <a:gd name="T27" fmla="*/ 2147483647 h 5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4" h="584">
                <a:moveTo>
                  <a:pt x="336" y="0"/>
                </a:moveTo>
                <a:cubicBezTo>
                  <a:pt x="336" y="16"/>
                  <a:pt x="336" y="32"/>
                  <a:pt x="336" y="48"/>
                </a:cubicBezTo>
                <a:cubicBezTo>
                  <a:pt x="336" y="64"/>
                  <a:pt x="344" y="72"/>
                  <a:pt x="336" y="96"/>
                </a:cubicBezTo>
                <a:cubicBezTo>
                  <a:pt x="328" y="120"/>
                  <a:pt x="288" y="168"/>
                  <a:pt x="288" y="192"/>
                </a:cubicBezTo>
                <a:cubicBezTo>
                  <a:pt x="288" y="216"/>
                  <a:pt x="336" y="216"/>
                  <a:pt x="336" y="240"/>
                </a:cubicBezTo>
                <a:cubicBezTo>
                  <a:pt x="336" y="264"/>
                  <a:pt x="312" y="320"/>
                  <a:pt x="288" y="336"/>
                </a:cubicBezTo>
                <a:cubicBezTo>
                  <a:pt x="264" y="352"/>
                  <a:pt x="200" y="320"/>
                  <a:pt x="192" y="336"/>
                </a:cubicBezTo>
                <a:cubicBezTo>
                  <a:pt x="184" y="352"/>
                  <a:pt x="232" y="400"/>
                  <a:pt x="240" y="432"/>
                </a:cubicBezTo>
                <a:cubicBezTo>
                  <a:pt x="248" y="464"/>
                  <a:pt x="248" y="504"/>
                  <a:pt x="240" y="528"/>
                </a:cubicBezTo>
                <a:cubicBezTo>
                  <a:pt x="232" y="552"/>
                  <a:pt x="208" y="568"/>
                  <a:pt x="192" y="576"/>
                </a:cubicBezTo>
                <a:cubicBezTo>
                  <a:pt x="176" y="584"/>
                  <a:pt x="160" y="576"/>
                  <a:pt x="144" y="576"/>
                </a:cubicBezTo>
                <a:cubicBezTo>
                  <a:pt x="128" y="576"/>
                  <a:pt x="112" y="576"/>
                  <a:pt x="96" y="576"/>
                </a:cubicBezTo>
                <a:cubicBezTo>
                  <a:pt x="80" y="576"/>
                  <a:pt x="64" y="584"/>
                  <a:pt x="48" y="576"/>
                </a:cubicBezTo>
                <a:cubicBezTo>
                  <a:pt x="32" y="568"/>
                  <a:pt x="8" y="536"/>
                  <a:pt x="0" y="528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0" name="Freeform 9"/>
          <p:cNvSpPr>
            <a:spLocks/>
          </p:cNvSpPr>
          <p:nvPr/>
        </p:nvSpPr>
        <p:spPr bwMode="auto">
          <a:xfrm>
            <a:off x="1968500" y="3492500"/>
            <a:ext cx="698500" cy="927100"/>
          </a:xfrm>
          <a:custGeom>
            <a:avLst/>
            <a:gdLst>
              <a:gd name="T0" fmla="*/ 2147483647 w 440"/>
              <a:gd name="T1" fmla="*/ 2147483647 h 584"/>
              <a:gd name="T2" fmla="*/ 2147483647 w 440"/>
              <a:gd name="T3" fmla="*/ 2147483647 h 584"/>
              <a:gd name="T4" fmla="*/ 2147483647 w 440"/>
              <a:gd name="T5" fmla="*/ 2147483647 h 584"/>
              <a:gd name="T6" fmla="*/ 2147483647 w 440"/>
              <a:gd name="T7" fmla="*/ 2147483647 h 584"/>
              <a:gd name="T8" fmla="*/ 2147483647 w 440"/>
              <a:gd name="T9" fmla="*/ 2147483647 h 584"/>
              <a:gd name="T10" fmla="*/ 2147483647 w 440"/>
              <a:gd name="T11" fmla="*/ 2147483647 h 584"/>
              <a:gd name="T12" fmla="*/ 2147483647 w 440"/>
              <a:gd name="T13" fmla="*/ 2147483647 h 584"/>
              <a:gd name="T14" fmla="*/ 2147483647 w 440"/>
              <a:gd name="T15" fmla="*/ 2147483647 h 584"/>
              <a:gd name="T16" fmla="*/ 2147483647 w 440"/>
              <a:gd name="T17" fmla="*/ 2147483647 h 584"/>
              <a:gd name="T18" fmla="*/ 2147483647 w 440"/>
              <a:gd name="T19" fmla="*/ 2147483647 h 584"/>
              <a:gd name="T20" fmla="*/ 2147483647 w 440"/>
              <a:gd name="T21" fmla="*/ 2147483647 h 5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40" h="584">
                <a:moveTo>
                  <a:pt x="440" y="8"/>
                </a:moveTo>
                <a:cubicBezTo>
                  <a:pt x="344" y="4"/>
                  <a:pt x="248" y="0"/>
                  <a:pt x="200" y="8"/>
                </a:cubicBezTo>
                <a:cubicBezTo>
                  <a:pt x="152" y="16"/>
                  <a:pt x="168" y="40"/>
                  <a:pt x="152" y="56"/>
                </a:cubicBezTo>
                <a:cubicBezTo>
                  <a:pt x="136" y="72"/>
                  <a:pt x="120" y="88"/>
                  <a:pt x="104" y="104"/>
                </a:cubicBezTo>
                <a:cubicBezTo>
                  <a:pt x="88" y="120"/>
                  <a:pt x="72" y="128"/>
                  <a:pt x="56" y="152"/>
                </a:cubicBezTo>
                <a:cubicBezTo>
                  <a:pt x="40" y="176"/>
                  <a:pt x="16" y="224"/>
                  <a:pt x="8" y="248"/>
                </a:cubicBezTo>
                <a:cubicBezTo>
                  <a:pt x="0" y="272"/>
                  <a:pt x="0" y="280"/>
                  <a:pt x="8" y="296"/>
                </a:cubicBezTo>
                <a:cubicBezTo>
                  <a:pt x="16" y="312"/>
                  <a:pt x="40" y="320"/>
                  <a:pt x="56" y="344"/>
                </a:cubicBezTo>
                <a:cubicBezTo>
                  <a:pt x="72" y="368"/>
                  <a:pt x="88" y="408"/>
                  <a:pt x="104" y="440"/>
                </a:cubicBezTo>
                <a:cubicBezTo>
                  <a:pt x="120" y="472"/>
                  <a:pt x="136" y="512"/>
                  <a:pt x="152" y="536"/>
                </a:cubicBezTo>
                <a:cubicBezTo>
                  <a:pt x="168" y="560"/>
                  <a:pt x="192" y="576"/>
                  <a:pt x="200" y="584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1" name="AutoShape 10"/>
          <p:cNvSpPr>
            <a:spLocks noChangeArrowheads="1"/>
          </p:cNvSpPr>
          <p:nvPr/>
        </p:nvSpPr>
        <p:spPr bwMode="auto">
          <a:xfrm>
            <a:off x="2133600" y="4267200"/>
            <a:ext cx="381000" cy="381000"/>
          </a:xfrm>
          <a:prstGeom prst="star4">
            <a:avLst>
              <a:gd name="adj" fmla="val 1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1576161" y="5562600"/>
            <a:ext cx="638968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Сейчас тупиковый участок Транссиба – КБЖД 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получил статус историко-архитектурного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памятника. Здесь проложены туристские маршруты</a:t>
            </a:r>
          </a:p>
        </p:txBody>
      </p:sp>
      <p:pic>
        <p:nvPicPr>
          <p:cNvPr id="32771" name="Picture 4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381000"/>
            <a:ext cx="65039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1720850" y="5867400"/>
            <a:ext cx="59356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156 км.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Начало туристского маршрута– станция Култук</a:t>
            </a:r>
          </a:p>
        </p:txBody>
      </p:sp>
      <p:pic>
        <p:nvPicPr>
          <p:cNvPr id="33795" name="Picture 4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28600"/>
            <a:ext cx="75231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1638300" y="5826125"/>
            <a:ext cx="6172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Жара, тяжелые рюкзаки и уходящие вдаль рельсы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таков маршрут по КБЖД</a:t>
            </a:r>
          </a:p>
        </p:txBody>
      </p:sp>
      <p:pic>
        <p:nvPicPr>
          <p:cNvPr id="34819" name="Picture 4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304800"/>
            <a:ext cx="7223125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370553" cy="477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1709057" y="5384631"/>
            <a:ext cx="57911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149 км.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Пос. </a:t>
            </a:r>
            <a:r>
              <a:rPr lang="ru-RU" altLang="ru-RU" sz="2000" b="1" i="1" dirty="0" err="1" smtClean="0">
                <a:latin typeface="Times New Roman" pitchFamily="18" charset="0"/>
              </a:rPr>
              <a:t>Ангасолка</a:t>
            </a:r>
            <a:r>
              <a:rPr lang="ru-RU" altLang="ru-RU" sz="2000" b="1" i="1" dirty="0" smtClean="0"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latin typeface="Times New Roman" pitchFamily="18" charset="0"/>
              </a:rPr>
              <a:t>Центр-музей Рерихов</a:t>
            </a:r>
            <a:endParaRPr lang="ru-RU" altLang="ru-RU" sz="20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98438"/>
            <a:ext cx="8607425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95300" y="1349375"/>
            <a:ext cx="79660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chemeClr val="accent2"/>
                </a:solidFill>
                <a:latin typeface="Times New Roman" pitchFamily="18" charset="0"/>
              </a:rPr>
              <a:t>По материалам  похода с учащимися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chemeClr val="accent2"/>
                </a:solidFill>
                <a:latin typeface="Times New Roman" pitchFamily="18" charset="0"/>
              </a:rPr>
              <a:t>по Прибайкалью.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chemeClr val="accent2"/>
                </a:solidFill>
                <a:latin typeface="Times New Roman" pitchFamily="18" charset="0"/>
              </a:rPr>
              <a:t> Июль – август 2007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3048000" y="5943600"/>
            <a:ext cx="2479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Церковь в Ангасолке</a:t>
            </a:r>
          </a:p>
        </p:txBody>
      </p:sp>
      <p:pic>
        <p:nvPicPr>
          <p:cNvPr id="36867" name="Picture 4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381000"/>
            <a:ext cx="70834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6"/>
          <p:cNvSpPr txBox="1">
            <a:spLocks noChangeArrowheads="1"/>
          </p:cNvSpPr>
          <p:nvPr/>
        </p:nvSpPr>
        <p:spPr bwMode="auto">
          <a:xfrm>
            <a:off x="110575" y="4038600"/>
            <a:ext cx="488742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От ст. Култук до ст. Байкал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39 тоннелей.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Они разнообразны по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конструкции 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протяженности.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Самый длинный «Половинный» 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778 </a:t>
            </a:r>
            <a:r>
              <a:rPr lang="ru-RU" altLang="ru-RU" sz="2000" b="1" i="1" dirty="0" smtClean="0">
                <a:latin typeface="Times New Roman" pitchFamily="18" charset="0"/>
              </a:rPr>
              <a:t>м. Общая протяженность тоннелей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latin typeface="Times New Roman" pitchFamily="18" charset="0"/>
              </a:rPr>
              <a:t>8994 м.</a:t>
            </a:r>
            <a:endParaRPr lang="ru-RU" altLang="ru-RU" sz="2000" b="1" i="1" dirty="0">
              <a:latin typeface="Times New Roman" pitchFamily="18" charset="0"/>
            </a:endParaRPr>
          </a:p>
        </p:txBody>
      </p:sp>
      <p:pic>
        <p:nvPicPr>
          <p:cNvPr id="37891" name="Picture 5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8037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C:\Users\Наталия\Pictures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85800"/>
            <a:ext cx="38846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2209800" y="5583534"/>
            <a:ext cx="504336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Times New Roman" pitchFamily="18" charset="0"/>
              </a:rPr>
              <a:t> </a:t>
            </a:r>
            <a:r>
              <a:rPr lang="ru-RU" altLang="ru-RU" sz="2000" b="1" i="1" dirty="0" smtClean="0">
                <a:latin typeface="Times New Roman" pitchFamily="18" charset="0"/>
              </a:rPr>
              <a:t>У платформы ст</a:t>
            </a:r>
            <a:r>
              <a:rPr lang="ru-RU" altLang="ru-RU" sz="2000" b="1" i="1" dirty="0">
                <a:latin typeface="Times New Roman" pitchFamily="18" charset="0"/>
              </a:rPr>
              <a:t>. 138 </a:t>
            </a:r>
            <a:r>
              <a:rPr lang="ru-RU" altLang="ru-RU" sz="2000" b="1" i="1" dirty="0" smtClean="0">
                <a:latin typeface="Times New Roman" pitchFamily="18" charset="0"/>
              </a:rPr>
              <a:t>км расположилась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latin typeface="Times New Roman" pitchFamily="18" charset="0"/>
              </a:rPr>
              <a:t>спортивная </a:t>
            </a:r>
            <a:r>
              <a:rPr lang="ru-RU" altLang="ru-RU" sz="2000" b="1" i="1" dirty="0">
                <a:latin typeface="Times New Roman" pitchFamily="18" charset="0"/>
              </a:rPr>
              <a:t>база ВСЖД «</a:t>
            </a:r>
            <a:r>
              <a:rPr lang="ru-RU" altLang="ru-RU" sz="2000" b="1" i="1" dirty="0" err="1">
                <a:latin typeface="Times New Roman" pitchFamily="18" charset="0"/>
              </a:rPr>
              <a:t>Шарыжалгай</a:t>
            </a:r>
            <a:r>
              <a:rPr lang="ru-RU" altLang="ru-RU" sz="2000" b="1" i="1" dirty="0">
                <a:latin typeface="Times New Roman" pitchFamily="18" charset="0"/>
              </a:rPr>
              <a:t>»</a:t>
            </a:r>
          </a:p>
        </p:txBody>
      </p:sp>
      <p:pic>
        <p:nvPicPr>
          <p:cNvPr id="38915" name="Picture 4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8"/>
          <p:cNvSpPr txBox="1">
            <a:spLocks noChangeArrowheads="1"/>
          </p:cNvSpPr>
          <p:nvPr/>
        </p:nvSpPr>
        <p:spPr bwMode="auto">
          <a:xfrm>
            <a:off x="870857" y="5782285"/>
            <a:ext cx="792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Выставка </a:t>
            </a:r>
            <a:r>
              <a:rPr lang="ru-RU" altLang="ru-RU" sz="2000" b="1" i="1" dirty="0" smtClean="0">
                <a:latin typeface="Times New Roman" pitchFamily="18" charset="0"/>
              </a:rPr>
              <a:t> железнодорожной</a:t>
            </a:r>
            <a:r>
              <a:rPr lang="ru-RU" altLang="ru-RU" sz="2000" b="1" i="1" dirty="0">
                <a:latin typeface="Times New Roman" pitchFamily="18" charset="0"/>
              </a:rPr>
              <a:t> </a:t>
            </a:r>
            <a:r>
              <a:rPr lang="ru-RU" altLang="ru-RU" sz="2000" b="1" i="1" dirty="0" smtClean="0">
                <a:latin typeface="Times New Roman" pitchFamily="18" charset="0"/>
              </a:rPr>
              <a:t>техники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latin typeface="Times New Roman" pitchFamily="18" charset="0"/>
              </a:rPr>
              <a:t>у мыса Половинный на 109 км.</a:t>
            </a:r>
            <a:endParaRPr lang="ru-RU" altLang="ru-RU" sz="2000" b="1" i="1" dirty="0">
              <a:latin typeface="Times New Roman" pitchFamily="18" charset="0"/>
            </a:endParaRPr>
          </a:p>
        </p:txBody>
      </p:sp>
      <p:pic>
        <p:nvPicPr>
          <p:cNvPr id="40964" name="Picture 6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8364"/>
            <a:ext cx="6825343" cy="511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54474" y="3733800"/>
            <a:ext cx="435510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От ст. Култук до ст. Байкал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280 подпорных стенок. </a:t>
            </a:r>
            <a:endParaRPr lang="ru-RU" altLang="ru-RU" sz="2000" b="1" i="1" dirty="0" smtClean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latin typeface="Times New Roman" pitchFamily="18" charset="0"/>
              </a:rPr>
              <a:t>На </a:t>
            </a:r>
            <a:r>
              <a:rPr lang="ru-RU" altLang="ru-RU" sz="2000" b="1" i="1" dirty="0">
                <a:latin typeface="Times New Roman" pitchFamily="18" charset="0"/>
              </a:rPr>
              <a:t>103 км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у</a:t>
            </a:r>
            <a:r>
              <a:rPr lang="ru-RU" altLang="ru-RU" sz="2000" b="1" i="1" dirty="0" smtClean="0">
                <a:latin typeface="Times New Roman" pitchFamily="18" charset="0"/>
              </a:rPr>
              <a:t> </a:t>
            </a:r>
            <a:r>
              <a:rPr lang="ru-RU" altLang="ru-RU" sz="2000" b="1" i="1" dirty="0">
                <a:latin typeface="Times New Roman" pitchFamily="18" charset="0"/>
              </a:rPr>
              <a:t>ст. </a:t>
            </a:r>
            <a:r>
              <a:rPr lang="ru-RU" altLang="ru-RU" sz="2000" b="1" i="1" dirty="0" err="1">
                <a:latin typeface="Times New Roman" pitchFamily="18" charset="0"/>
              </a:rPr>
              <a:t>Киркирей</a:t>
            </a:r>
            <a:r>
              <a:rPr lang="ru-RU" altLang="ru-RU" sz="2000" b="1" i="1" dirty="0">
                <a:latin typeface="Times New Roman" pitchFamily="18" charset="0"/>
              </a:rPr>
              <a:t> самая большая,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построенная из тёсаного камня</a:t>
            </a:r>
            <a:r>
              <a:rPr lang="ru-RU" altLang="ru-RU" sz="2000" b="1" i="1" dirty="0" smtClean="0"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latin typeface="Times New Roman" pitchFamily="18" charset="0"/>
              </a:rPr>
              <a:t>Её называют итальянской стенкой</a:t>
            </a:r>
            <a:endParaRPr lang="ru-RU" altLang="ru-RU" sz="2000" b="1" i="1" dirty="0">
              <a:latin typeface="Times New Roman" pitchFamily="18" charset="0"/>
            </a:endParaRPr>
          </a:p>
        </p:txBody>
      </p:sp>
      <p:pic>
        <p:nvPicPr>
          <p:cNvPr id="41988" name="Picture 6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125"/>
            <a:ext cx="4475163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Наталия\Pictures\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05" y="529318"/>
            <a:ext cx="3803240" cy="284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6"/>
          <p:cNvSpPr txBox="1">
            <a:spLocks noChangeArrowheads="1"/>
          </p:cNvSpPr>
          <p:nvPr/>
        </p:nvSpPr>
        <p:spPr bwMode="auto">
          <a:xfrm>
            <a:off x="5072063" y="1028700"/>
            <a:ext cx="407193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Туристы могут увидеть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КБЖД из окон Кругобайкальского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экспресса</a:t>
            </a:r>
          </a:p>
        </p:txBody>
      </p:sp>
      <p:sp>
        <p:nvSpPr>
          <p:cNvPr id="44035" name="Text Box 7"/>
          <p:cNvSpPr txBox="1">
            <a:spLocks noChangeArrowheads="1"/>
          </p:cNvSpPr>
          <p:nvPr/>
        </p:nvSpPr>
        <p:spPr bwMode="auto">
          <a:xfrm>
            <a:off x="533400" y="4159250"/>
            <a:ext cx="306228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Местные жители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передвигаются по КБЖД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на поезде «Мотаня»</a:t>
            </a:r>
          </a:p>
        </p:txBody>
      </p:sp>
      <p:pic>
        <p:nvPicPr>
          <p:cNvPr id="44036" name="Picture 6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638"/>
            <a:ext cx="47244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C:\Users\Наталия\Pictures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47244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6"/>
          <p:cNvSpPr txBox="1">
            <a:spLocks noChangeArrowheads="1"/>
          </p:cNvSpPr>
          <p:nvPr/>
        </p:nvSpPr>
        <p:spPr bwMode="auto">
          <a:xfrm>
            <a:off x="238125" y="4360863"/>
            <a:ext cx="31623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На КБЖД от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ст. Култук до ст. Байкал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построено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6 величественных мостов</a:t>
            </a:r>
          </a:p>
        </p:txBody>
      </p:sp>
      <p:pic>
        <p:nvPicPr>
          <p:cNvPr id="45059" name="Picture 5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52400"/>
            <a:ext cx="51784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C:\Users\Наталия\Pictures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5102225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8"/>
          <p:cNvSpPr txBox="1">
            <a:spLocks noChangeArrowheads="1"/>
          </p:cNvSpPr>
          <p:nvPr/>
        </p:nvSpPr>
        <p:spPr bwMode="auto">
          <a:xfrm>
            <a:off x="990600" y="4572000"/>
            <a:ext cx="2066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Пейзажи КБЖД</a:t>
            </a:r>
          </a:p>
        </p:txBody>
      </p:sp>
      <p:pic>
        <p:nvPicPr>
          <p:cNvPr id="46083" name="Picture 5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787400"/>
            <a:ext cx="4264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6" descr="C:\Users\Наталия\Pictures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87400"/>
            <a:ext cx="4187825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1498600" y="5705475"/>
            <a:ext cx="60086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76 км. Современные наскальные писаницы на мысе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Зобушка</a:t>
            </a:r>
          </a:p>
        </p:txBody>
      </p:sp>
      <p:pic>
        <p:nvPicPr>
          <p:cNvPr id="47107" name="Picture 4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81000"/>
            <a:ext cx="69373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6"/>
          <p:cNvSpPr txBox="1">
            <a:spLocks noChangeArrowheads="1"/>
          </p:cNvSpPr>
          <p:nvPr/>
        </p:nvSpPr>
        <p:spPr bwMode="auto">
          <a:xfrm>
            <a:off x="1371600" y="4848225"/>
            <a:ext cx="1717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Порт Байкал</a:t>
            </a:r>
          </a:p>
        </p:txBody>
      </p:sp>
      <p:pic>
        <p:nvPicPr>
          <p:cNvPr id="48131" name="Picture 5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524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6" descr="C:\Users\Наталия\Pictures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6413"/>
            <a:ext cx="4797425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4506913" y="465138"/>
            <a:ext cx="4648200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17 марта 1891 г.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по указу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императора Александра </a:t>
            </a:r>
            <a:r>
              <a:rPr lang="en-US" altLang="ru-RU" sz="2000" b="1" i="1">
                <a:latin typeface="Times New Roman" pitchFamily="18" charset="0"/>
                <a:cs typeface="Arial" charset="0"/>
              </a:rPr>
              <a:t>III</a:t>
            </a:r>
            <a:r>
              <a:rPr lang="ru-RU" altLang="ru-RU" sz="2000" b="1" i="1">
                <a:latin typeface="Times New Roman" pitchFamily="18" charset="0"/>
                <a:cs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  <a:cs typeface="Arial" charset="0"/>
              </a:rPr>
              <a:t>начато строительство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  <a:cs typeface="Arial" charset="0"/>
              </a:rPr>
              <a:t>«…сплошной через всю Сибирь железной дороги,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  <a:cs typeface="Arial" charset="0"/>
              </a:rPr>
              <a:t>имеющей соединить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  <a:cs typeface="Arial" charset="0"/>
              </a:rPr>
              <a:t>обильные дарами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  <a:cs typeface="Arial" charset="0"/>
              </a:rPr>
              <a:t>сибирские области с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  <a:cs typeface="Arial" charset="0"/>
              </a:rPr>
              <a:t>сетью внутренних рельсовых сообщений».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400" b="1" i="1">
              <a:latin typeface="Times New Roman" pitchFamily="18" charset="0"/>
              <a:cs typeface="Arial" charset="0"/>
            </a:endParaRP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4800600" y="5715000"/>
            <a:ext cx="32035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Памятник Александру </a:t>
            </a:r>
            <a:r>
              <a:rPr lang="en-US" altLang="ru-RU" sz="2000" b="1" i="1">
                <a:latin typeface="Times New Roman" pitchFamily="18" charset="0"/>
                <a:cs typeface="Arial" charset="0"/>
              </a:rPr>
              <a:t>III</a:t>
            </a:r>
            <a:r>
              <a:rPr lang="ru-RU" altLang="ru-RU" sz="2000" b="1" i="1">
                <a:latin typeface="Times New Roman" pitchFamily="18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  <a:cs typeface="Arial" charset="0"/>
              </a:rPr>
              <a:t>в г. Иркутск</a:t>
            </a:r>
            <a:endParaRPr lang="en-US" altLang="ru-RU" sz="2000" b="1" i="1">
              <a:latin typeface="Times New Roman" pitchFamily="18" charset="0"/>
              <a:cs typeface="Arial" charset="0"/>
            </a:endParaRPr>
          </a:p>
        </p:txBody>
      </p:sp>
      <p:pic>
        <p:nvPicPr>
          <p:cNvPr id="16388" name="Picture 5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5900"/>
            <a:ext cx="4475163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исток Анга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 descr="P1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81388"/>
            <a:ext cx="472440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5943600" y="1295400"/>
            <a:ext cx="1857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Исток Ангары</a:t>
            </a: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1752600" y="5086350"/>
            <a:ext cx="2400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Пос. Листвянка –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 курорт на Байкале</a:t>
            </a:r>
          </a:p>
        </p:txBody>
      </p:sp>
      <p:sp>
        <p:nvSpPr>
          <p:cNvPr id="49158" name="AutoShape 8"/>
          <p:cNvSpPr>
            <a:spLocks noChangeArrowheads="1"/>
          </p:cNvSpPr>
          <p:nvPr/>
        </p:nvSpPr>
        <p:spPr bwMode="auto">
          <a:xfrm>
            <a:off x="7543800" y="46482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2574925" y="371475"/>
            <a:ext cx="4787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itchFamily="18" charset="0"/>
              </a:rPr>
              <a:t>Использованная литература</a:t>
            </a: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365125" y="1636713"/>
            <a:ext cx="8626475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latin typeface="Times New Roman" pitchFamily="18" charset="0"/>
              </a:rPr>
              <a:t>1. Байкал. Путеводитель. С.Н. Волков. М: Восток-запад, 2006.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latin typeface="Times New Roman" pitchFamily="18" charset="0"/>
              </a:rPr>
              <a:t>2. Дневник похода 1 категории сложности в Прибайкалье группы ПТК «Путник», 2007 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latin typeface="Times New Roman" pitchFamily="18" charset="0"/>
              </a:rPr>
              <a:t>3. Электронная энциклопедия «Байкал». Иркутск: Восьмое небо, 2005.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04800"/>
            <a:ext cx="7723187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143000" y="6196013"/>
            <a:ext cx="6781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Первый поезд в Иркутск прибыл  16 марта 1898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79388"/>
            <a:ext cx="6175375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225425" y="5943600"/>
            <a:ext cx="8915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До 1905 года от Иркутска до ст. Байкал поезда ходили</a:t>
            </a:r>
            <a:r>
              <a:rPr lang="ru-RU" altLang="ru-RU" sz="200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вдоль Ангары</a:t>
            </a:r>
          </a:p>
        </p:txBody>
      </p:sp>
      <p:sp>
        <p:nvSpPr>
          <p:cNvPr id="18436" name="Freeform 13"/>
          <p:cNvSpPr>
            <a:spLocks/>
          </p:cNvSpPr>
          <p:nvPr/>
        </p:nvSpPr>
        <p:spPr bwMode="auto">
          <a:xfrm>
            <a:off x="3403600" y="300038"/>
            <a:ext cx="2692400" cy="2514600"/>
          </a:xfrm>
          <a:custGeom>
            <a:avLst/>
            <a:gdLst>
              <a:gd name="T0" fmla="*/ 0 w 1696"/>
              <a:gd name="T1" fmla="*/ 0 h 1584"/>
              <a:gd name="T2" fmla="*/ 2147483647 w 1696"/>
              <a:gd name="T3" fmla="*/ 2147483647 h 1584"/>
              <a:gd name="T4" fmla="*/ 2147483647 w 1696"/>
              <a:gd name="T5" fmla="*/ 2147483647 h 1584"/>
              <a:gd name="T6" fmla="*/ 2147483647 w 1696"/>
              <a:gd name="T7" fmla="*/ 2147483647 h 1584"/>
              <a:gd name="T8" fmla="*/ 2147483647 w 1696"/>
              <a:gd name="T9" fmla="*/ 2147483647 h 1584"/>
              <a:gd name="T10" fmla="*/ 2147483647 w 1696"/>
              <a:gd name="T11" fmla="*/ 2147483647 h 1584"/>
              <a:gd name="T12" fmla="*/ 2147483647 w 1696"/>
              <a:gd name="T13" fmla="*/ 2147483647 h 1584"/>
              <a:gd name="T14" fmla="*/ 2147483647 w 1696"/>
              <a:gd name="T15" fmla="*/ 2147483647 h 1584"/>
              <a:gd name="T16" fmla="*/ 2147483647 w 1696"/>
              <a:gd name="T17" fmla="*/ 2147483647 h 1584"/>
              <a:gd name="T18" fmla="*/ 2147483647 w 1696"/>
              <a:gd name="T19" fmla="*/ 2147483647 h 1584"/>
              <a:gd name="T20" fmla="*/ 2147483647 w 1696"/>
              <a:gd name="T21" fmla="*/ 2147483647 h 1584"/>
              <a:gd name="T22" fmla="*/ 2147483647 w 1696"/>
              <a:gd name="T23" fmla="*/ 2147483647 h 1584"/>
              <a:gd name="T24" fmla="*/ 2147483647 w 1696"/>
              <a:gd name="T25" fmla="*/ 2147483647 h 15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96" h="1584">
                <a:moveTo>
                  <a:pt x="0" y="0"/>
                </a:moveTo>
                <a:cubicBezTo>
                  <a:pt x="72" y="36"/>
                  <a:pt x="144" y="72"/>
                  <a:pt x="192" y="96"/>
                </a:cubicBezTo>
                <a:cubicBezTo>
                  <a:pt x="240" y="120"/>
                  <a:pt x="256" y="136"/>
                  <a:pt x="288" y="144"/>
                </a:cubicBezTo>
                <a:cubicBezTo>
                  <a:pt x="320" y="152"/>
                  <a:pt x="344" y="120"/>
                  <a:pt x="384" y="144"/>
                </a:cubicBezTo>
                <a:cubicBezTo>
                  <a:pt x="424" y="168"/>
                  <a:pt x="488" y="216"/>
                  <a:pt x="528" y="288"/>
                </a:cubicBezTo>
                <a:cubicBezTo>
                  <a:pt x="568" y="360"/>
                  <a:pt x="560" y="496"/>
                  <a:pt x="624" y="576"/>
                </a:cubicBezTo>
                <a:cubicBezTo>
                  <a:pt x="688" y="656"/>
                  <a:pt x="840" y="720"/>
                  <a:pt x="912" y="768"/>
                </a:cubicBezTo>
                <a:cubicBezTo>
                  <a:pt x="984" y="816"/>
                  <a:pt x="1008" y="840"/>
                  <a:pt x="1056" y="864"/>
                </a:cubicBezTo>
                <a:cubicBezTo>
                  <a:pt x="1104" y="888"/>
                  <a:pt x="1112" y="864"/>
                  <a:pt x="1200" y="912"/>
                </a:cubicBezTo>
                <a:cubicBezTo>
                  <a:pt x="1288" y="960"/>
                  <a:pt x="1504" y="1080"/>
                  <a:pt x="1584" y="1152"/>
                </a:cubicBezTo>
                <a:cubicBezTo>
                  <a:pt x="1664" y="1224"/>
                  <a:pt x="1664" y="1288"/>
                  <a:pt x="1680" y="1344"/>
                </a:cubicBezTo>
                <a:cubicBezTo>
                  <a:pt x="1696" y="1400"/>
                  <a:pt x="1688" y="1448"/>
                  <a:pt x="1680" y="1488"/>
                </a:cubicBezTo>
                <a:cubicBezTo>
                  <a:pt x="1672" y="1528"/>
                  <a:pt x="1640" y="1568"/>
                  <a:pt x="1632" y="1584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7" name="AutoShape 14"/>
          <p:cNvSpPr>
            <a:spLocks noChangeArrowheads="1"/>
          </p:cNvSpPr>
          <p:nvPr/>
        </p:nvSpPr>
        <p:spPr bwMode="auto">
          <a:xfrm>
            <a:off x="5715000" y="2514600"/>
            <a:ext cx="381000" cy="381000"/>
          </a:xfrm>
          <a:prstGeom prst="star4">
            <a:avLst>
              <a:gd name="adj" fmla="val 1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84138"/>
            <a:ext cx="4364037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Freeform 5"/>
          <p:cNvSpPr>
            <a:spLocks/>
          </p:cNvSpPr>
          <p:nvPr/>
        </p:nvSpPr>
        <p:spPr bwMode="auto">
          <a:xfrm>
            <a:off x="3124200" y="1600200"/>
            <a:ext cx="1498600" cy="5194300"/>
          </a:xfrm>
          <a:custGeom>
            <a:avLst/>
            <a:gdLst>
              <a:gd name="T0" fmla="*/ 0 w 944"/>
              <a:gd name="T1" fmla="*/ 0 h 3272"/>
              <a:gd name="T2" fmla="*/ 2147483647 w 944"/>
              <a:gd name="T3" fmla="*/ 2147483647 h 3272"/>
              <a:gd name="T4" fmla="*/ 2147483647 w 944"/>
              <a:gd name="T5" fmla="*/ 2147483647 h 32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44" h="3272">
                <a:moveTo>
                  <a:pt x="0" y="0"/>
                </a:moveTo>
                <a:cubicBezTo>
                  <a:pt x="344" y="1196"/>
                  <a:pt x="688" y="2392"/>
                  <a:pt x="816" y="2832"/>
                </a:cubicBezTo>
                <a:cubicBezTo>
                  <a:pt x="944" y="3272"/>
                  <a:pt x="856" y="2956"/>
                  <a:pt x="768" y="2640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5068888" y="1117600"/>
            <a:ext cx="38862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От порта Байкал поезда переправлялись 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пароме-ледоколе через озеро до ст. Мысовая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и следовали дальше на восток.</a:t>
            </a:r>
          </a:p>
        </p:txBody>
      </p:sp>
      <p:sp>
        <p:nvSpPr>
          <p:cNvPr id="19461" name="AutoShape 7"/>
          <p:cNvSpPr>
            <a:spLocks noChangeArrowheads="1"/>
          </p:cNvSpPr>
          <p:nvPr/>
        </p:nvSpPr>
        <p:spPr bwMode="auto">
          <a:xfrm>
            <a:off x="2895600" y="1447800"/>
            <a:ext cx="381000" cy="381000"/>
          </a:xfrm>
          <a:prstGeom prst="star4">
            <a:avLst>
              <a:gd name="adj" fmla="val 1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2" name="AutoShape 8"/>
          <p:cNvSpPr>
            <a:spLocks noChangeArrowheads="1"/>
          </p:cNvSpPr>
          <p:nvPr/>
        </p:nvSpPr>
        <p:spPr bwMode="auto">
          <a:xfrm>
            <a:off x="2895600" y="1447800"/>
            <a:ext cx="381000" cy="381000"/>
          </a:xfrm>
          <a:prstGeom prst="star4">
            <a:avLst>
              <a:gd name="adj" fmla="val 1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3" name="AutoShape 10"/>
          <p:cNvSpPr>
            <a:spLocks noChangeArrowheads="1"/>
          </p:cNvSpPr>
          <p:nvPr/>
        </p:nvSpPr>
        <p:spPr bwMode="auto">
          <a:xfrm>
            <a:off x="4267200" y="6172200"/>
            <a:ext cx="381000" cy="304800"/>
          </a:xfrm>
          <a:prstGeom prst="star4">
            <a:avLst>
              <a:gd name="adj" fmla="val 1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паром Байк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4953000"/>
            <a:ext cx="94488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Длина  - 88, 4 м, ширина -17,5 м, водоизмещение – 4200 т.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Каюты на 200 человек.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На трех путях размещалось 25 вагонов с грузом и паровоз.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Путь от ст. Байкал до ст. Мысовая (73 км) преодолевал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за 4,5 часа. Мог взламывать 1,5 м лед.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6640513" y="2784475"/>
            <a:ext cx="2247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990099"/>
                </a:solidFill>
                <a:latin typeface="Times New Roman" pitchFamily="18" charset="0"/>
              </a:rPr>
              <a:t>Паром-ледокол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990099"/>
                </a:solidFill>
                <a:latin typeface="Times New Roman" pitchFamily="18" charset="0"/>
              </a:rPr>
              <a:t>«Байкал»</a:t>
            </a:r>
          </a:p>
        </p:txBody>
      </p:sp>
      <p:pic>
        <p:nvPicPr>
          <p:cNvPr id="20485" name="Picture 6" descr="C:\Users\Наталия\Pictures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304800"/>
            <a:ext cx="6475413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4724400" y="2971800"/>
            <a:ext cx="4059238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Зимой 1903 -04 гг. рельсовый путь уложили прямо 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лед и перекатили 2402 единицы подвижного состава,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из них 65 паровозов</a:t>
            </a:r>
          </a:p>
        </p:txBody>
      </p:sp>
      <p:pic>
        <p:nvPicPr>
          <p:cNvPr id="22531" name="Picture 6" descr="P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22116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495800" y="685800"/>
            <a:ext cx="4648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Ледоколы работали с апреля по середину января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latin typeface="Times New Roman" pitchFamily="18" charset="0"/>
              </a:rPr>
              <a:t>следующего года. В течение трех зимних месяцев груз переправлялся  по льду на лошадях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88265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50825" y="5715000"/>
            <a:ext cx="8839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КБЖД –  с октября 1905 года  - участок Трансссибирской магистрали от порта Байкал до ст. Слюдянка</a:t>
            </a:r>
          </a:p>
        </p:txBody>
      </p:sp>
      <p:sp>
        <p:nvSpPr>
          <p:cNvPr id="23556" name="AutoShape 6"/>
          <p:cNvSpPr>
            <a:spLocks noChangeArrowheads="1"/>
          </p:cNvSpPr>
          <p:nvPr/>
        </p:nvSpPr>
        <p:spPr bwMode="auto">
          <a:xfrm>
            <a:off x="609600" y="3581400"/>
            <a:ext cx="381000" cy="381000"/>
          </a:xfrm>
          <a:prstGeom prst="star4">
            <a:avLst>
              <a:gd name="adj" fmla="val 1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3557" name="AutoShape 7"/>
          <p:cNvSpPr>
            <a:spLocks noChangeArrowheads="1"/>
          </p:cNvSpPr>
          <p:nvPr/>
        </p:nvSpPr>
        <p:spPr bwMode="auto">
          <a:xfrm>
            <a:off x="7772400" y="1143000"/>
            <a:ext cx="381000" cy="381000"/>
          </a:xfrm>
          <a:prstGeom prst="star4">
            <a:avLst>
              <a:gd name="adj" fmla="val 1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304800" y="4419600"/>
            <a:ext cx="883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3559" name="Freeform 9"/>
          <p:cNvSpPr>
            <a:spLocks/>
          </p:cNvSpPr>
          <p:nvPr/>
        </p:nvSpPr>
        <p:spPr bwMode="auto">
          <a:xfrm>
            <a:off x="533400" y="1447800"/>
            <a:ext cx="7391400" cy="2286000"/>
          </a:xfrm>
          <a:custGeom>
            <a:avLst/>
            <a:gdLst>
              <a:gd name="T0" fmla="*/ 2147483647 w 4656"/>
              <a:gd name="T1" fmla="*/ 2147483647 h 1440"/>
              <a:gd name="T2" fmla="*/ 0 w 4656"/>
              <a:gd name="T3" fmla="*/ 2147483647 h 1440"/>
              <a:gd name="T4" fmla="*/ 2147483647 w 4656"/>
              <a:gd name="T5" fmla="*/ 2147483647 h 1440"/>
              <a:gd name="T6" fmla="*/ 2147483647 w 4656"/>
              <a:gd name="T7" fmla="*/ 2147483647 h 1440"/>
              <a:gd name="T8" fmla="*/ 2147483647 w 4656"/>
              <a:gd name="T9" fmla="*/ 2147483647 h 1440"/>
              <a:gd name="T10" fmla="*/ 2147483647 w 4656"/>
              <a:gd name="T11" fmla="*/ 2147483647 h 1440"/>
              <a:gd name="T12" fmla="*/ 2147483647 w 4656"/>
              <a:gd name="T13" fmla="*/ 2147483647 h 1440"/>
              <a:gd name="T14" fmla="*/ 2147483647 w 4656"/>
              <a:gd name="T15" fmla="*/ 2147483647 h 1440"/>
              <a:gd name="T16" fmla="*/ 2147483647 w 4656"/>
              <a:gd name="T17" fmla="*/ 2147483647 h 1440"/>
              <a:gd name="T18" fmla="*/ 2147483647 w 4656"/>
              <a:gd name="T19" fmla="*/ 2147483647 h 1440"/>
              <a:gd name="T20" fmla="*/ 2147483647 w 4656"/>
              <a:gd name="T21" fmla="*/ 2147483647 h 1440"/>
              <a:gd name="T22" fmla="*/ 2147483647 w 4656"/>
              <a:gd name="T23" fmla="*/ 2147483647 h 1440"/>
              <a:gd name="T24" fmla="*/ 2147483647 w 4656"/>
              <a:gd name="T25" fmla="*/ 2147483647 h 1440"/>
              <a:gd name="T26" fmla="*/ 2147483647 w 4656"/>
              <a:gd name="T27" fmla="*/ 2147483647 h 1440"/>
              <a:gd name="T28" fmla="*/ 2147483647 w 4656"/>
              <a:gd name="T29" fmla="*/ 2147483647 h 1440"/>
              <a:gd name="T30" fmla="*/ 2147483647 w 4656"/>
              <a:gd name="T31" fmla="*/ 2147483647 h 1440"/>
              <a:gd name="T32" fmla="*/ 2147483647 w 4656"/>
              <a:gd name="T33" fmla="*/ 2147483647 h 1440"/>
              <a:gd name="T34" fmla="*/ 2147483647 w 4656"/>
              <a:gd name="T35" fmla="*/ 2147483647 h 1440"/>
              <a:gd name="T36" fmla="*/ 2147483647 w 4656"/>
              <a:gd name="T37" fmla="*/ 2147483647 h 1440"/>
              <a:gd name="T38" fmla="*/ 2147483647 w 4656"/>
              <a:gd name="T39" fmla="*/ 2147483647 h 1440"/>
              <a:gd name="T40" fmla="*/ 2147483647 w 4656"/>
              <a:gd name="T41" fmla="*/ 2147483647 h 1440"/>
              <a:gd name="T42" fmla="*/ 2147483647 w 4656"/>
              <a:gd name="T43" fmla="*/ 2147483647 h 1440"/>
              <a:gd name="T44" fmla="*/ 2147483647 w 4656"/>
              <a:gd name="T45" fmla="*/ 2147483647 h 1440"/>
              <a:gd name="T46" fmla="*/ 2147483647 w 4656"/>
              <a:gd name="T47" fmla="*/ 2147483647 h 1440"/>
              <a:gd name="T48" fmla="*/ 2147483647 w 4656"/>
              <a:gd name="T49" fmla="*/ 0 h 144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656" h="1440">
                <a:moveTo>
                  <a:pt x="96" y="1440"/>
                </a:moveTo>
                <a:cubicBezTo>
                  <a:pt x="48" y="1332"/>
                  <a:pt x="0" y="1224"/>
                  <a:pt x="0" y="1152"/>
                </a:cubicBezTo>
                <a:cubicBezTo>
                  <a:pt x="0" y="1080"/>
                  <a:pt x="56" y="1048"/>
                  <a:pt x="96" y="1008"/>
                </a:cubicBezTo>
                <a:cubicBezTo>
                  <a:pt x="136" y="968"/>
                  <a:pt x="168" y="928"/>
                  <a:pt x="240" y="912"/>
                </a:cubicBezTo>
                <a:cubicBezTo>
                  <a:pt x="312" y="896"/>
                  <a:pt x="424" y="912"/>
                  <a:pt x="528" y="912"/>
                </a:cubicBezTo>
                <a:cubicBezTo>
                  <a:pt x="632" y="912"/>
                  <a:pt x="760" y="928"/>
                  <a:pt x="864" y="912"/>
                </a:cubicBezTo>
                <a:cubicBezTo>
                  <a:pt x="968" y="896"/>
                  <a:pt x="1080" y="848"/>
                  <a:pt x="1152" y="816"/>
                </a:cubicBezTo>
                <a:cubicBezTo>
                  <a:pt x="1224" y="784"/>
                  <a:pt x="1216" y="736"/>
                  <a:pt x="1296" y="720"/>
                </a:cubicBezTo>
                <a:cubicBezTo>
                  <a:pt x="1376" y="704"/>
                  <a:pt x="1528" y="736"/>
                  <a:pt x="1632" y="720"/>
                </a:cubicBezTo>
                <a:cubicBezTo>
                  <a:pt x="1736" y="704"/>
                  <a:pt x="1848" y="648"/>
                  <a:pt x="1920" y="624"/>
                </a:cubicBezTo>
                <a:cubicBezTo>
                  <a:pt x="1992" y="600"/>
                  <a:pt x="1960" y="592"/>
                  <a:pt x="2064" y="576"/>
                </a:cubicBezTo>
                <a:cubicBezTo>
                  <a:pt x="2168" y="560"/>
                  <a:pt x="2424" y="552"/>
                  <a:pt x="2544" y="528"/>
                </a:cubicBezTo>
                <a:cubicBezTo>
                  <a:pt x="2664" y="504"/>
                  <a:pt x="2704" y="440"/>
                  <a:pt x="2784" y="432"/>
                </a:cubicBezTo>
                <a:cubicBezTo>
                  <a:pt x="2864" y="424"/>
                  <a:pt x="2960" y="472"/>
                  <a:pt x="3024" y="480"/>
                </a:cubicBezTo>
                <a:cubicBezTo>
                  <a:pt x="3088" y="488"/>
                  <a:pt x="3120" y="480"/>
                  <a:pt x="3168" y="480"/>
                </a:cubicBezTo>
                <a:cubicBezTo>
                  <a:pt x="3216" y="480"/>
                  <a:pt x="3256" y="480"/>
                  <a:pt x="3312" y="480"/>
                </a:cubicBezTo>
                <a:cubicBezTo>
                  <a:pt x="3368" y="480"/>
                  <a:pt x="3440" y="480"/>
                  <a:pt x="3504" y="480"/>
                </a:cubicBezTo>
                <a:cubicBezTo>
                  <a:pt x="3568" y="480"/>
                  <a:pt x="3640" y="480"/>
                  <a:pt x="3696" y="480"/>
                </a:cubicBezTo>
                <a:cubicBezTo>
                  <a:pt x="3752" y="480"/>
                  <a:pt x="3792" y="480"/>
                  <a:pt x="3840" y="480"/>
                </a:cubicBezTo>
                <a:cubicBezTo>
                  <a:pt x="3888" y="480"/>
                  <a:pt x="3912" y="512"/>
                  <a:pt x="3984" y="480"/>
                </a:cubicBezTo>
                <a:cubicBezTo>
                  <a:pt x="4056" y="448"/>
                  <a:pt x="4216" y="344"/>
                  <a:pt x="4272" y="288"/>
                </a:cubicBezTo>
                <a:cubicBezTo>
                  <a:pt x="4328" y="232"/>
                  <a:pt x="4296" y="184"/>
                  <a:pt x="4320" y="144"/>
                </a:cubicBezTo>
                <a:cubicBezTo>
                  <a:pt x="4344" y="104"/>
                  <a:pt x="4376" y="64"/>
                  <a:pt x="4416" y="48"/>
                </a:cubicBezTo>
                <a:cubicBezTo>
                  <a:pt x="4456" y="32"/>
                  <a:pt x="4520" y="56"/>
                  <a:pt x="4560" y="48"/>
                </a:cubicBezTo>
                <a:cubicBezTo>
                  <a:pt x="4600" y="40"/>
                  <a:pt x="4640" y="8"/>
                  <a:pt x="4656" y="0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651</Words>
  <Application>Microsoft Office PowerPoint</Application>
  <PresentationFormat>Экран (4:3)</PresentationFormat>
  <Paragraphs>110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Путешествие  по Кругобайкалке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Наталия</dc:creator>
  <cp:lastModifiedBy>Наталия</cp:lastModifiedBy>
  <cp:revision>20</cp:revision>
  <cp:lastPrinted>1601-01-01T00:00:00Z</cp:lastPrinted>
  <dcterms:created xsi:type="dcterms:W3CDTF">1601-01-01T00:00:00Z</dcterms:created>
  <dcterms:modified xsi:type="dcterms:W3CDTF">2014-08-17T15:50:47Z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