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shade val="48000"/>
                <a:satMod val="230000"/>
                <a:alpha val="75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8640960" cy="273630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5400" b="1" dirty="0" smtClean="0"/>
              <a:t>Перспективы </a:t>
            </a:r>
            <a:r>
              <a:rPr lang="ru-RU" sz="5400" b="1" dirty="0"/>
              <a:t>развития информационно-коммуникационных 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технологий 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8449089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Перспективы развития информационных и коммуникационных технологий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1872208"/>
          </a:xfrm>
        </p:spPr>
        <p:txBody>
          <a:bodyPr>
            <a:normAutofit fontScale="85000" lnSpcReduction="20000"/>
          </a:bodyPr>
          <a:lstStyle/>
          <a:p>
            <a:pPr marL="64008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Развитие новых информационных и </a:t>
            </a:r>
            <a:r>
              <a:rPr lang="ru-RU" dirty="0" smtClean="0"/>
              <a:t>коммуникационных </a:t>
            </a:r>
            <a:r>
              <a:rPr lang="ru-RU" dirty="0"/>
              <a:t>технологий имеет общие законы. </a:t>
            </a:r>
            <a:r>
              <a:rPr lang="ru-RU" dirty="0" smtClean="0"/>
              <a:t>развития</a:t>
            </a:r>
            <a:r>
              <a:rPr lang="ru-RU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8024" y="2204864"/>
            <a:ext cx="4038600" cy="4032448"/>
          </a:xfrm>
        </p:spPr>
        <p:txBody>
          <a:bodyPr>
            <a:normAutofit fontScale="85000" lnSpcReduction="20000"/>
          </a:bodyPr>
          <a:lstStyle/>
          <a:p>
            <a:pPr marL="64008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Большинство </a:t>
            </a:r>
            <a:r>
              <a:rPr lang="ru-RU" dirty="0"/>
              <a:t>новых технологий проходит в процессе своего развития пять </a:t>
            </a:r>
            <a:r>
              <a:rPr lang="ru-RU" dirty="0" smtClean="0"/>
              <a:t>этапов</a:t>
            </a:r>
            <a:r>
              <a:rPr lang="ru-RU" dirty="0"/>
              <a:t>, однако некоторые технологии развиваются очень </a:t>
            </a:r>
            <a:r>
              <a:rPr lang="ru-RU" dirty="0" smtClean="0"/>
              <a:t>быстро </a:t>
            </a:r>
            <a:r>
              <a:rPr lang="ru-RU" dirty="0"/>
              <a:t>и «пропускают» некоторые этапы, другие же, наоборот, периодически возвращаются на начальный этап развития.</a:t>
            </a:r>
          </a:p>
        </p:txBody>
      </p:sp>
      <p:pic>
        <p:nvPicPr>
          <p:cNvPr id="1026" name="Picture 2" descr="C:\Users\Marina\Desktop\Презентации к диплому\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77072"/>
            <a:ext cx="432048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651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dir="in"/>
      </p:transition>
    </mc:Choice>
    <mc:Fallback>
      <p:transition spd="slow">
        <p:split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99032"/>
          </a:xfrm>
        </p:spPr>
        <p:txBody>
          <a:bodyPr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Первый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Восход надежд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2952328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2800" dirty="0" smtClean="0"/>
              <a:t>На первом этапе появляются теоретические </a:t>
            </a:r>
            <a:r>
              <a:rPr lang="ru-RU" sz="2800" dirty="0"/>
              <a:t>обоснования и первые экспериментальные реализации новой технологии. Обществу кажется, что данная новая технология разрешит многие проблемы.</a:t>
            </a:r>
          </a:p>
        </p:txBody>
      </p:sp>
      <p:pic>
        <p:nvPicPr>
          <p:cNvPr id="2050" name="Picture 2" descr="C:\Users\Marina\Desktop\Презентации к диплому\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083501"/>
            <a:ext cx="3906334" cy="254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772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Второй </a:t>
            </a:r>
            <a:r>
              <a:rPr lang="ru-RU" b="1" dirty="0" smtClean="0"/>
              <a:t>этап </a:t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/>
              <a:t>Пик завышенных ожиданий</a:t>
            </a:r>
            <a:r>
              <a:rPr lang="ru-RU" b="1" dirty="0" smtClean="0"/>
              <a:t>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4330824" cy="4642536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2600" dirty="0" smtClean="0"/>
              <a:t>На втором этапе разработчики </a:t>
            </a:r>
            <a:r>
              <a:rPr lang="ru-RU" sz="2600" dirty="0"/>
              <a:t>и средства массовой информации внушают </a:t>
            </a:r>
            <a:r>
              <a:rPr lang="ru-RU" sz="2600" dirty="0" smtClean="0"/>
              <a:t>обществу </a:t>
            </a:r>
            <a:r>
              <a:rPr lang="ru-RU" sz="2600" dirty="0"/>
              <a:t>высокую ценность новой технологии </a:t>
            </a:r>
            <a:endParaRPr lang="ru-RU" sz="2600" dirty="0" smtClean="0"/>
          </a:p>
          <a:p>
            <a:pPr marL="64008" indent="0" algn="ctr">
              <a:buNone/>
            </a:pPr>
            <a:r>
              <a:rPr lang="ru-RU" sz="2600" dirty="0" smtClean="0"/>
              <a:t>и эффективность </a:t>
            </a:r>
            <a:r>
              <a:rPr lang="ru-RU" sz="2600" dirty="0"/>
              <a:t>первых промышленных образцов.</a:t>
            </a:r>
          </a:p>
        </p:txBody>
      </p:sp>
      <p:pic>
        <p:nvPicPr>
          <p:cNvPr id="3074" name="Picture 2" descr="C:\Users\Marina\Desktop\Презентации к диплому\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88840"/>
            <a:ext cx="3456384" cy="419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563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92480" cy="139903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Третий </a:t>
            </a:r>
            <a:r>
              <a:rPr lang="ru-RU" b="1" dirty="0" smtClean="0"/>
              <a:t>этап </a:t>
            </a:r>
            <a:br>
              <a:rPr lang="ru-RU" b="1" dirty="0" smtClean="0"/>
            </a:br>
            <a:r>
              <a:rPr lang="ru-RU" b="1" dirty="0" smtClean="0"/>
              <a:t>«Котловина разочарований»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05064"/>
            <a:ext cx="9036496" cy="2736303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2600" dirty="0" smtClean="0"/>
              <a:t>На третьем этапе широко </a:t>
            </a:r>
            <a:r>
              <a:rPr lang="ru-RU" sz="2600" dirty="0"/>
              <a:t>разрекламированная новая технология теряет свою </a:t>
            </a:r>
            <a:r>
              <a:rPr lang="ru-RU" sz="2600" dirty="0" smtClean="0"/>
              <a:t>привлекательность </a:t>
            </a:r>
            <a:r>
              <a:rPr lang="ru-RU" sz="2600" dirty="0"/>
              <a:t>в глазах конечных потребителей. В процессе использования первых массовых экземпляров новой </a:t>
            </a:r>
            <a:r>
              <a:rPr lang="ru-RU" sz="2600" dirty="0" smtClean="0"/>
              <a:t>технологии </a:t>
            </a:r>
            <a:r>
              <a:rPr lang="ru-RU" sz="2600" dirty="0"/>
              <a:t>выявляются конструктивные недостатки.</a:t>
            </a:r>
          </a:p>
        </p:txBody>
      </p:sp>
      <p:pic>
        <p:nvPicPr>
          <p:cNvPr id="4098" name="Picture 2" descr="C:\Users\Marina\Desktop\Презентации к диплому\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419" y="1484784"/>
            <a:ext cx="3528392" cy="250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645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Четвертый </a:t>
            </a:r>
            <a:r>
              <a:rPr lang="ru-RU" b="1" dirty="0" smtClean="0"/>
              <a:t>этап </a:t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/>
              <a:t>Подъем жизнестойкости</a:t>
            </a:r>
            <a:r>
              <a:rPr lang="ru-RU" b="1" dirty="0" smtClean="0"/>
              <a:t>»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4008" y="2276872"/>
            <a:ext cx="4186808" cy="3922456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2600" dirty="0" smtClean="0"/>
              <a:t>На четвертом этапе на </a:t>
            </a:r>
            <a:r>
              <a:rPr lang="ru-RU" sz="2600" dirty="0"/>
              <a:t>основе новых исследований оптимизируется </a:t>
            </a:r>
            <a:r>
              <a:rPr lang="ru-RU" sz="2600" dirty="0" smtClean="0"/>
              <a:t>технологический </a:t>
            </a:r>
            <a:r>
              <a:rPr lang="ru-RU" sz="2600" dirty="0"/>
              <a:t>процесс и начинается массовое серийное производство.</a:t>
            </a:r>
          </a:p>
        </p:txBody>
      </p:sp>
      <p:pic>
        <p:nvPicPr>
          <p:cNvPr id="5122" name="Picture 2" descr="C:\Users\Marina\Desktop\Презентации к диплому\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49593"/>
            <a:ext cx="3973572" cy="273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287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99032"/>
          </a:xfrm>
        </p:spPr>
        <p:txBody>
          <a:bodyPr/>
          <a:lstStyle/>
          <a:p>
            <a:pPr algn="ctr"/>
            <a:r>
              <a:rPr lang="ru-RU" b="1" dirty="0"/>
              <a:t>Пятый </a:t>
            </a:r>
            <a:r>
              <a:rPr lang="ru-RU" b="1" dirty="0" smtClean="0"/>
              <a:t>этап </a:t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/>
              <a:t>Плато продуктивности</a:t>
            </a:r>
            <a:r>
              <a:rPr lang="ru-RU" b="1" dirty="0" smtClean="0"/>
              <a:t>»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2338280"/>
          </a:xfrm>
        </p:spPr>
        <p:txBody>
          <a:bodyPr/>
          <a:lstStyle/>
          <a:p>
            <a:pPr marL="64008" indent="0" algn="ctr">
              <a:buNone/>
            </a:pPr>
            <a:r>
              <a:rPr lang="ru-RU" sz="2600" dirty="0" smtClean="0"/>
              <a:t>На пятом этапе массовое</a:t>
            </a:r>
            <a:endParaRPr lang="ru-RU" sz="2600" dirty="0"/>
          </a:p>
          <a:p>
            <a:pPr marL="64008" indent="0" algn="ctr">
              <a:buNone/>
            </a:pPr>
            <a:r>
              <a:rPr lang="ru-RU" sz="2600" dirty="0"/>
              <a:t>серийное производство изделий по новой технологии </a:t>
            </a:r>
            <a:r>
              <a:rPr lang="ru-RU" sz="2600" dirty="0" smtClean="0"/>
              <a:t>находит </a:t>
            </a:r>
            <a:r>
              <a:rPr lang="ru-RU" sz="2600" dirty="0"/>
              <a:t>массовый устойчивый спрос потребителей и приносит</a:t>
            </a:r>
          </a:p>
          <a:p>
            <a:pPr marL="64008" indent="0" algn="ctr">
              <a:buNone/>
            </a:pPr>
            <a:r>
              <a:rPr lang="ru-RU" sz="2600" dirty="0"/>
              <a:t>стабильную прибыль производителям.</a:t>
            </a:r>
          </a:p>
          <a:p>
            <a:pPr marL="64008" indent="0">
              <a:buNone/>
            </a:pPr>
            <a:endParaRPr lang="ru-RU" dirty="0"/>
          </a:p>
        </p:txBody>
      </p:sp>
      <p:pic>
        <p:nvPicPr>
          <p:cNvPr id="6146" name="Picture 2" descr="C:\Users\Marina\Desktop\Презентации к диплому\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3970668"/>
            <a:ext cx="3652610" cy="2698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306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356992"/>
            <a:ext cx="4038600" cy="3168352"/>
          </a:xfrm>
        </p:spPr>
        <p:txBody>
          <a:bodyPr>
            <a:normAutofit fontScale="85000" lnSpcReduction="20000"/>
          </a:bodyPr>
          <a:lstStyle/>
          <a:p>
            <a:pPr marL="64008" indent="0" algn="ctr">
              <a:buNone/>
            </a:pPr>
            <a:r>
              <a:rPr lang="ru-RU" sz="2800" dirty="0" smtClean="0"/>
              <a:t>Значительный </a:t>
            </a:r>
            <a:r>
              <a:rPr lang="ru-RU" sz="2800" dirty="0"/>
              <a:t>технологический разрыв между развитыми странами и остальным миром, является главным тормозом на пути становления глобального информационного общества. </a:t>
            </a:r>
          </a:p>
          <a:p>
            <a:pPr marL="64008" indent="0">
              <a:buNone/>
            </a:pPr>
            <a:endParaRPr lang="ru-RU" dirty="0" smtClean="0"/>
          </a:p>
          <a:p>
            <a:pPr marL="64008" indent="0">
              <a:buNone/>
            </a:pPr>
            <a:endParaRPr lang="ru-RU" dirty="0" smtClean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48200" y="548680"/>
            <a:ext cx="4038600" cy="6048671"/>
          </a:xfrm>
        </p:spPr>
        <p:txBody>
          <a:bodyPr>
            <a:normAutofit fontScale="85000" lnSpcReduction="20000"/>
          </a:bodyPr>
          <a:lstStyle/>
          <a:p>
            <a:pPr marL="64008" indent="0" algn="ctr">
              <a:buNone/>
            </a:pPr>
            <a:r>
              <a:rPr lang="ru-RU" sz="3300" dirty="0"/>
              <a:t>Интенсивное развитие новых информационных и коммуникационных технологий становится движущей силой экономических, социальных изменений в мире. Оно уже оказывает значительное влияние на отношения между странами на мировом уровне. </a:t>
            </a:r>
          </a:p>
          <a:p>
            <a:pPr marL="64008" indent="0" algn="ctr">
              <a:buNone/>
            </a:pPr>
            <a:endParaRPr lang="ru-RU" dirty="0"/>
          </a:p>
        </p:txBody>
      </p:sp>
      <p:pic>
        <p:nvPicPr>
          <p:cNvPr id="7170" name="Picture 2" descr="C:\Users\Marina\Desktop\Презентации к диплому\4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112568" cy="322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567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</TotalTime>
  <Words>225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Перспективы развития информационно-коммуникационных  технологий </vt:lpstr>
      <vt:lpstr>Перспективы развития информационных и коммуникационных технологий </vt:lpstr>
      <vt:lpstr>Первый этап  «Восход надежд» </vt:lpstr>
      <vt:lpstr>Второй этап  «Пик завышенных ожиданий»</vt:lpstr>
      <vt:lpstr>Третий этап  «Котловина разочарований» </vt:lpstr>
      <vt:lpstr>Четвертый этап  «Подъем жизнестойкости» </vt:lpstr>
      <vt:lpstr>Пятый этап  «Плато продуктивности»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Перспективы развития информационно-коммуникационных  технологий </dc:title>
  <dc:creator>Marina</dc:creator>
  <cp:lastModifiedBy>Marina</cp:lastModifiedBy>
  <cp:revision>11</cp:revision>
  <dcterms:created xsi:type="dcterms:W3CDTF">2013-01-10T18:20:12Z</dcterms:created>
  <dcterms:modified xsi:type="dcterms:W3CDTF">2013-01-14T12:36:57Z</dcterms:modified>
</cp:coreProperties>
</file>