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712968" cy="3240359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Информационная безопасность </a:t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>Виды </a:t>
            </a:r>
            <a:r>
              <a:rPr lang="ru-RU" sz="4000" b="1" dirty="0"/>
              <a:t>информационных </a:t>
            </a:r>
            <a:r>
              <a:rPr lang="ru-RU" sz="4000" b="1" dirty="0" smtClean="0"/>
              <a:t>угроз </a:t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>Методы </a:t>
            </a:r>
            <a:r>
              <a:rPr lang="ru-RU" sz="4000" b="1" dirty="0"/>
              <a:t>защиты </a:t>
            </a:r>
            <a:r>
              <a:rPr lang="ru-RU" sz="4000" b="1" dirty="0" smtClean="0"/>
              <a:t>информации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319366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flipH="1">
            <a:off x="3347865" y="2173749"/>
            <a:ext cx="864096" cy="2640737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1331640" y="692696"/>
            <a:ext cx="6552728" cy="1481053"/>
          </a:xfrm>
          <a:prstGeom prst="round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Компьютерные вирусы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по среде обитания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6136" y="3284984"/>
            <a:ext cx="3096344" cy="919213"/>
          </a:xfrm>
          <a:prstGeom prst="round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Загрузочные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>
            <a:endCxn id="6" idx="0"/>
          </p:cNvCxnSpPr>
          <p:nvPr/>
        </p:nvCxnSpPr>
        <p:spPr>
          <a:xfrm flipH="1">
            <a:off x="1914689" y="2173749"/>
            <a:ext cx="641087" cy="1111235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5" idx="0"/>
          </p:cNvCxnSpPr>
          <p:nvPr/>
        </p:nvCxnSpPr>
        <p:spPr>
          <a:xfrm>
            <a:off x="6804248" y="2173749"/>
            <a:ext cx="540060" cy="1111235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1481216" y="4790256"/>
            <a:ext cx="3096344" cy="919213"/>
          </a:xfrm>
          <a:prstGeom prst="round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Макровирусы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60404" y="4814486"/>
            <a:ext cx="3096344" cy="919213"/>
          </a:xfrm>
          <a:prstGeom prst="round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Сетевые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6517" y="3284984"/>
            <a:ext cx="3096344" cy="919213"/>
          </a:xfrm>
          <a:prstGeom prst="round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Файловые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932040" y="2173749"/>
            <a:ext cx="1063085" cy="2672309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585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ru-RU" sz="4400" b="1" dirty="0"/>
              <a:t>Антивирусные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36004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solidFill>
                  <a:schemeClr val="tx1"/>
                </a:solidFill>
              </a:rPr>
              <a:t>Антивирусная программа (антивирус) — </a:t>
            </a:r>
            <a:r>
              <a:rPr lang="ru-RU" dirty="0">
                <a:solidFill>
                  <a:schemeClr val="tx1"/>
                </a:solidFill>
              </a:rPr>
              <a:t>любая программа для обнаружения компьютерных вирусов, а также нежелательных (считающихся вредоносными) программ вообще и восстановления зараженных (модифицированных) такими программами файлов, а также для профилактики — предотвращения заражения (модификации) файлов или операционной системы вредоносным кодом.</a:t>
            </a:r>
          </a:p>
        </p:txBody>
      </p:sp>
      <p:pic>
        <p:nvPicPr>
          <p:cNvPr id="5122" name="Picture 2" descr="C:\Users\Marina\Desktop\Презентации к диплому\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455" y="4797152"/>
            <a:ext cx="2611016" cy="195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883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412776"/>
          </a:xfrm>
        </p:spPr>
        <p:txBody>
          <a:bodyPr/>
          <a:lstStyle/>
          <a:p>
            <a:r>
              <a:rPr lang="ru-RU" sz="4400" b="1" dirty="0"/>
              <a:t>Методы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защиты </a:t>
            </a:r>
            <a:r>
              <a:rPr lang="ru-RU" sz="4400" b="1" dirty="0"/>
              <a:t>информации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При разработке методов защиты информации в информационной среде следует учесть следующие важные факторы и условия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расширение областей использования компьютеров и </a:t>
            </a:r>
            <a:r>
              <a:rPr lang="ru-RU" dirty="0" smtClean="0">
                <a:solidFill>
                  <a:schemeClr val="tx1"/>
                </a:solidFill>
              </a:rPr>
              <a:t>увеличение </a:t>
            </a:r>
            <a:r>
              <a:rPr lang="ru-RU" dirty="0">
                <a:solidFill>
                  <a:schemeClr val="tx1"/>
                </a:solidFill>
              </a:rPr>
              <a:t>темпа роста компьютерного </a:t>
            </a:r>
            <a:r>
              <a:rPr lang="ru-RU" dirty="0" smtClean="0">
                <a:solidFill>
                  <a:schemeClr val="tx1"/>
                </a:solidFill>
              </a:rPr>
              <a:t>парка;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высокая </a:t>
            </a:r>
            <a:r>
              <a:rPr lang="ru-RU" dirty="0">
                <a:solidFill>
                  <a:schemeClr val="tx1"/>
                </a:solidFill>
              </a:rPr>
              <a:t>степень концентрации информации в центрах ее обработки и, как следствие, появление централизованных баз данных, предназначенных для коллективного </a:t>
            </a:r>
            <a:r>
              <a:rPr lang="ru-RU" dirty="0" smtClean="0">
                <a:solidFill>
                  <a:schemeClr val="tx1"/>
                </a:solidFill>
              </a:rPr>
              <a:t>пользования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расширение </a:t>
            </a:r>
            <a:r>
              <a:rPr lang="ru-RU" dirty="0">
                <a:solidFill>
                  <a:schemeClr val="tx1"/>
                </a:solidFill>
              </a:rPr>
              <a:t>доступа пользователя к мировым </a:t>
            </a:r>
            <a:r>
              <a:rPr lang="ru-RU" dirty="0" smtClean="0">
                <a:solidFill>
                  <a:schemeClr val="tx1"/>
                </a:solidFill>
              </a:rPr>
              <a:t>информационным ресурсам;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усложнение </a:t>
            </a:r>
            <a:r>
              <a:rPr lang="ru-RU" dirty="0">
                <a:solidFill>
                  <a:schemeClr val="tx1"/>
                </a:solidFill>
              </a:rPr>
              <a:t>программного обеспечения вычислительного </a:t>
            </a:r>
            <a:r>
              <a:rPr lang="ru-RU" dirty="0" smtClean="0">
                <a:solidFill>
                  <a:schemeClr val="tx1"/>
                </a:solidFill>
              </a:rPr>
              <a:t>процесса </a:t>
            </a:r>
            <a:r>
              <a:rPr lang="ru-RU" dirty="0">
                <a:solidFill>
                  <a:schemeClr val="tx1"/>
                </a:solidFill>
              </a:rPr>
              <a:t>на компьютере.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645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716016" y="1052736"/>
            <a:ext cx="4248472" cy="482453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i="1" dirty="0" smtClean="0">
                <a:solidFill>
                  <a:schemeClr val="tx1"/>
                </a:solidFill>
              </a:rPr>
              <a:t>Методы защиты: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Ограничение доступа к информации;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Шифрование информации;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Контроль доступа к аппаратуре;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Законодательные меры.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Marina\Desktop\Презентации к диплому\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3960440" cy="2998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118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4762872" cy="63367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С каждым годом количество угроз информационной безопасности </a:t>
            </a:r>
            <a:r>
              <a:rPr lang="ru-RU" dirty="0" smtClean="0">
                <a:solidFill>
                  <a:schemeClr val="tx1"/>
                </a:solidFill>
              </a:rPr>
              <a:t>компьютерных </a:t>
            </a:r>
            <a:r>
              <a:rPr lang="ru-RU" dirty="0">
                <a:solidFill>
                  <a:schemeClr val="tx1"/>
                </a:solidFill>
              </a:rPr>
              <a:t>систем и способов их </a:t>
            </a:r>
            <a:r>
              <a:rPr lang="ru-RU" dirty="0" smtClean="0">
                <a:solidFill>
                  <a:schemeClr val="tx1"/>
                </a:solidFill>
              </a:rPr>
              <a:t>реализации </a:t>
            </a:r>
            <a:r>
              <a:rPr lang="ru-RU" dirty="0">
                <a:solidFill>
                  <a:schemeClr val="tx1"/>
                </a:solidFill>
              </a:rPr>
              <a:t>постоянно увеличивается. Основными причинами здесь </a:t>
            </a:r>
            <a:r>
              <a:rPr lang="ru-RU" dirty="0" smtClean="0">
                <a:solidFill>
                  <a:schemeClr val="tx1"/>
                </a:solidFill>
              </a:rPr>
              <a:t>являются </a:t>
            </a:r>
            <a:r>
              <a:rPr lang="ru-RU" dirty="0">
                <a:solidFill>
                  <a:schemeClr val="tx1"/>
                </a:solidFill>
              </a:rPr>
              <a:t>недостатки современных </a:t>
            </a:r>
            <a:r>
              <a:rPr lang="ru-RU" dirty="0" smtClean="0">
                <a:solidFill>
                  <a:schemeClr val="tx1"/>
                </a:solidFill>
              </a:rPr>
              <a:t>информационных </a:t>
            </a:r>
            <a:r>
              <a:rPr lang="ru-RU" dirty="0">
                <a:solidFill>
                  <a:schemeClr val="tx1"/>
                </a:solidFill>
              </a:rPr>
              <a:t>технологий и постоянно возрастающая сложность аппаратной части. На преодоление этих причин направлены усилия многочисленных разработчиков программных и аппаратных методов защиты ин-формации в компьютерных системах.</a:t>
            </a:r>
          </a:p>
        </p:txBody>
      </p:sp>
      <p:pic>
        <p:nvPicPr>
          <p:cNvPr id="8194" name="Picture 2" descr="C:\Users\Marina\Desktop\Презентации к диплому\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3691136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54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07504"/>
          </a:xfrm>
        </p:spPr>
        <p:txBody>
          <a:bodyPr/>
          <a:lstStyle/>
          <a:p>
            <a:r>
              <a:rPr lang="ru-RU" sz="4400" b="1" dirty="0"/>
              <a:t>Политика безопасности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199" y="3861048"/>
            <a:ext cx="8229600" cy="26971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chemeClr val="tx1"/>
                </a:solidFill>
              </a:rPr>
              <a:t>Политика безопасности —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это </a:t>
            </a:r>
            <a:r>
              <a:rPr lang="ru-RU" dirty="0">
                <a:solidFill>
                  <a:schemeClr val="tx1"/>
                </a:solidFill>
              </a:rPr>
              <a:t>совокупность технических, </a:t>
            </a:r>
            <a:r>
              <a:rPr lang="ru-RU" dirty="0" smtClean="0">
                <a:solidFill>
                  <a:schemeClr val="tx1"/>
                </a:solidFill>
              </a:rPr>
              <a:t>программных </a:t>
            </a:r>
            <a:r>
              <a:rPr lang="ru-RU" dirty="0">
                <a:solidFill>
                  <a:schemeClr val="tx1"/>
                </a:solidFill>
              </a:rPr>
              <a:t>и организационных мер, направленных на защиту </a:t>
            </a:r>
            <a:r>
              <a:rPr lang="ru-RU" dirty="0" smtClean="0">
                <a:solidFill>
                  <a:schemeClr val="tx1"/>
                </a:solidFill>
              </a:rPr>
              <a:t>информации </a:t>
            </a:r>
            <a:r>
              <a:rPr lang="ru-RU" dirty="0">
                <a:solidFill>
                  <a:schemeClr val="tx1"/>
                </a:solidFill>
              </a:rPr>
              <a:t>в компьютерной сети.</a:t>
            </a:r>
          </a:p>
        </p:txBody>
      </p:sp>
      <p:pic>
        <p:nvPicPr>
          <p:cNvPr id="7170" name="Picture 2" descr="C:\Users\Marina\Desktop\Презентации к диплому\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62" y="1412776"/>
            <a:ext cx="204787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14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ina\Desktop\Презентации к диплому\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011" y="5083359"/>
            <a:ext cx="2400436" cy="158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08112"/>
          </a:xfrm>
        </p:spPr>
        <p:txBody>
          <a:bodyPr/>
          <a:lstStyle/>
          <a:p>
            <a:r>
              <a:rPr lang="ru-RU" sz="4000" dirty="0" smtClean="0"/>
              <a:t>Информационная безопасность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Процесс информатизации неизбежно приводит к </a:t>
            </a:r>
            <a:r>
              <a:rPr lang="ru-RU" dirty="0" smtClean="0">
                <a:solidFill>
                  <a:schemeClr val="tx1"/>
                </a:solidFill>
              </a:rPr>
              <a:t>интеграции </a:t>
            </a:r>
            <a:r>
              <a:rPr lang="ru-RU" dirty="0">
                <a:solidFill>
                  <a:schemeClr val="tx1"/>
                </a:solidFill>
              </a:rPr>
              <a:t>этих сред, поэтому проблему защиты </a:t>
            </a:r>
            <a:r>
              <a:rPr lang="ru-RU" dirty="0" smtClean="0">
                <a:solidFill>
                  <a:schemeClr val="tx1"/>
                </a:solidFill>
              </a:rPr>
              <a:t>информации </a:t>
            </a:r>
            <a:r>
              <a:rPr lang="ru-RU" dirty="0">
                <a:solidFill>
                  <a:schemeClr val="tx1"/>
                </a:solidFill>
              </a:rPr>
              <a:t>необходимо решать, </a:t>
            </a:r>
            <a:r>
              <a:rPr lang="ru-RU" dirty="0" smtClean="0">
                <a:solidFill>
                  <a:schemeClr val="tx1"/>
                </a:solidFill>
              </a:rPr>
              <a:t>учитывая </a:t>
            </a:r>
            <a:r>
              <a:rPr lang="ru-RU" dirty="0">
                <a:solidFill>
                  <a:schemeClr val="tx1"/>
                </a:solidFill>
              </a:rPr>
              <a:t>всю совокупность </a:t>
            </a:r>
            <a:r>
              <a:rPr lang="ru-RU" dirty="0" smtClean="0">
                <a:solidFill>
                  <a:schemeClr val="tx1"/>
                </a:solidFill>
              </a:rPr>
              <a:t>условий </a:t>
            </a:r>
            <a:r>
              <a:rPr lang="ru-RU" dirty="0">
                <a:solidFill>
                  <a:schemeClr val="tx1"/>
                </a:solidFill>
              </a:rPr>
              <a:t>циркуляции информации, создания и использования информационных ресурсов в этой </a:t>
            </a:r>
            <a:r>
              <a:rPr lang="ru-RU" dirty="0" smtClean="0">
                <a:solidFill>
                  <a:schemeClr val="tx1"/>
                </a:solidFill>
              </a:rPr>
              <a:t>информационной среде.</a:t>
            </a:r>
          </a:p>
          <a:p>
            <a:pPr marL="0" indent="0">
              <a:buNone/>
            </a:pPr>
            <a:endParaRPr lang="ru-RU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Информационная </a:t>
            </a:r>
            <a:r>
              <a:rPr lang="ru-RU" b="1" i="1" dirty="0">
                <a:solidFill>
                  <a:schemeClr val="tx1"/>
                </a:solidFill>
              </a:rPr>
              <a:t>среда </a:t>
            </a:r>
            <a:r>
              <a:rPr lang="ru-RU" dirty="0">
                <a:solidFill>
                  <a:schemeClr val="tx1"/>
                </a:solidFill>
              </a:rPr>
              <a:t>— это совокупность условий, средств и </a:t>
            </a:r>
            <a:r>
              <a:rPr lang="ru-RU" dirty="0" smtClean="0">
                <a:solidFill>
                  <a:schemeClr val="tx1"/>
                </a:solidFill>
              </a:rPr>
              <a:t>методов </a:t>
            </a:r>
            <a:r>
              <a:rPr lang="ru-RU" dirty="0">
                <a:solidFill>
                  <a:schemeClr val="tx1"/>
                </a:solidFill>
              </a:rPr>
              <a:t>на базе компьютерных систем, предназначенных для </a:t>
            </a:r>
            <a:r>
              <a:rPr lang="ru-RU" dirty="0" smtClean="0">
                <a:solidFill>
                  <a:schemeClr val="tx1"/>
                </a:solidFill>
              </a:rPr>
              <a:t>создания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использования </a:t>
            </a:r>
            <a:r>
              <a:rPr lang="ru-RU" dirty="0">
                <a:solidFill>
                  <a:schemeClr val="tx1"/>
                </a:solidFill>
              </a:rPr>
              <a:t>информационных ресурсов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Совокупность </a:t>
            </a:r>
            <a:r>
              <a:rPr lang="ru-RU" dirty="0">
                <a:solidFill>
                  <a:schemeClr val="tx1"/>
                </a:solidFill>
              </a:rPr>
              <a:t>факторов, представляющих опасность для </a:t>
            </a:r>
            <a:r>
              <a:rPr lang="ru-RU" dirty="0" smtClean="0">
                <a:solidFill>
                  <a:schemeClr val="tx1"/>
                </a:solidFill>
              </a:rPr>
              <a:t>функционирования </a:t>
            </a:r>
            <a:r>
              <a:rPr lang="ru-RU" dirty="0">
                <a:solidFill>
                  <a:schemeClr val="tx1"/>
                </a:solidFill>
              </a:rPr>
              <a:t>информационной среды, называют </a:t>
            </a:r>
            <a:r>
              <a:rPr lang="ru-RU" b="1" i="1" dirty="0" smtClean="0">
                <a:solidFill>
                  <a:schemeClr val="tx1"/>
                </a:solidFill>
              </a:rPr>
              <a:t>информационными </a:t>
            </a:r>
            <a:r>
              <a:rPr lang="ru-RU" b="1" i="1" dirty="0">
                <a:solidFill>
                  <a:schemeClr val="tx1"/>
                </a:solidFill>
              </a:rPr>
              <a:t>угрозами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58470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216024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chemeClr val="tx1"/>
                </a:solidFill>
              </a:rPr>
              <a:t>Информационная безопасность </a:t>
            </a:r>
            <a:r>
              <a:rPr lang="ru-RU" dirty="0">
                <a:solidFill>
                  <a:schemeClr val="tx1"/>
                </a:solidFill>
              </a:rPr>
              <a:t>—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совокупность </a:t>
            </a:r>
            <a:r>
              <a:rPr lang="ru-RU" dirty="0">
                <a:solidFill>
                  <a:schemeClr val="tx1"/>
                </a:solidFill>
              </a:rPr>
              <a:t>мер по защите </a:t>
            </a:r>
            <a:r>
              <a:rPr lang="ru-RU" dirty="0" smtClean="0">
                <a:solidFill>
                  <a:schemeClr val="tx1"/>
                </a:solidFill>
              </a:rPr>
              <a:t>информационной </a:t>
            </a:r>
            <a:r>
              <a:rPr lang="ru-RU" dirty="0">
                <a:solidFill>
                  <a:schemeClr val="tx1"/>
                </a:solidFill>
              </a:rPr>
              <a:t>среды общества и человека.</a:t>
            </a:r>
          </a:p>
        </p:txBody>
      </p:sp>
      <p:pic>
        <p:nvPicPr>
          <p:cNvPr id="2050" name="Picture 2" descr="C:\Users\Marina\Desktop\Презентации к диплому\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879" y="2352181"/>
            <a:ext cx="5883163" cy="396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908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600200"/>
          </a:xfrm>
        </p:spPr>
        <p:txBody>
          <a:bodyPr/>
          <a:lstStyle/>
          <a:p>
            <a:r>
              <a:rPr lang="ru-RU" sz="4400" b="1" dirty="0" smtClean="0"/>
              <a:t>Цели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информационной безопасности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4258816" cy="4065315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защита национальных </a:t>
            </a:r>
            <a:r>
              <a:rPr lang="ru-RU" dirty="0" smtClean="0">
                <a:solidFill>
                  <a:schemeClr val="tx1"/>
                </a:solidFill>
              </a:rPr>
              <a:t>интересов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обеспечение </a:t>
            </a:r>
            <a:r>
              <a:rPr lang="ru-RU" dirty="0">
                <a:solidFill>
                  <a:schemeClr val="tx1"/>
                </a:solidFill>
              </a:rPr>
              <a:t>человека и </a:t>
            </a:r>
            <a:r>
              <a:rPr lang="ru-RU" dirty="0" smtClean="0">
                <a:solidFill>
                  <a:schemeClr val="tx1"/>
                </a:solidFill>
              </a:rPr>
              <a:t>общества </a:t>
            </a:r>
            <a:r>
              <a:rPr lang="ru-RU" dirty="0">
                <a:solidFill>
                  <a:schemeClr val="tx1"/>
                </a:solidFill>
              </a:rPr>
              <a:t>достоверной и </a:t>
            </a:r>
            <a:r>
              <a:rPr lang="ru-RU" dirty="0" smtClean="0">
                <a:solidFill>
                  <a:schemeClr val="tx1"/>
                </a:solidFill>
              </a:rPr>
              <a:t>полной </a:t>
            </a:r>
            <a:r>
              <a:rPr lang="ru-RU" dirty="0">
                <a:solidFill>
                  <a:schemeClr val="tx1"/>
                </a:solidFill>
              </a:rPr>
              <a:t>информацией;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правовая </a:t>
            </a:r>
            <a:r>
              <a:rPr lang="ru-RU" dirty="0">
                <a:solidFill>
                  <a:schemeClr val="tx1"/>
                </a:solidFill>
              </a:rPr>
              <a:t>защита человека и общества при получении, распространении и </a:t>
            </a:r>
            <a:r>
              <a:rPr lang="ru-RU" dirty="0" smtClean="0">
                <a:solidFill>
                  <a:schemeClr val="tx1"/>
                </a:solidFill>
              </a:rPr>
              <a:t>использовании </a:t>
            </a:r>
            <a:r>
              <a:rPr lang="ru-RU" dirty="0">
                <a:solidFill>
                  <a:schemeClr val="tx1"/>
                </a:solidFill>
              </a:rPr>
              <a:t>информации.</a:t>
            </a:r>
          </a:p>
          <a:p>
            <a:endParaRPr lang="ru-RU" dirty="0"/>
          </a:p>
        </p:txBody>
      </p:sp>
      <p:pic>
        <p:nvPicPr>
          <p:cNvPr id="3074" name="Picture 2" descr="C:\Users\Marina\Desktop\Презентации к диплому\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92896"/>
            <a:ext cx="354253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725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600200"/>
          </a:xfrm>
        </p:spPr>
        <p:txBody>
          <a:bodyPr/>
          <a:lstStyle/>
          <a:p>
            <a:r>
              <a:rPr lang="ru-RU" sz="4000" b="1" dirty="0" smtClean="0"/>
              <a:t>Объекты обеспечения информационной безопасности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8112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информационные ресурсы;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система </a:t>
            </a:r>
            <a:r>
              <a:rPr lang="ru-RU" dirty="0">
                <a:solidFill>
                  <a:schemeClr val="tx1"/>
                </a:solidFill>
              </a:rPr>
              <a:t>создания, распространения и использования </a:t>
            </a:r>
            <a:r>
              <a:rPr lang="ru-RU" dirty="0" smtClean="0">
                <a:solidFill>
                  <a:schemeClr val="tx1"/>
                </a:solidFill>
              </a:rPr>
              <a:t>информационных </a:t>
            </a:r>
            <a:r>
              <a:rPr lang="ru-RU" dirty="0">
                <a:solidFill>
                  <a:schemeClr val="tx1"/>
                </a:solidFill>
              </a:rPr>
              <a:t>ресурсов;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информационная </a:t>
            </a:r>
            <a:r>
              <a:rPr lang="ru-RU" dirty="0">
                <a:solidFill>
                  <a:schemeClr val="tx1"/>
                </a:solidFill>
              </a:rPr>
              <a:t>инфраструктура общества (информационные коммуникации, сети связи, центры анализа и обработки </a:t>
            </a:r>
            <a:r>
              <a:rPr lang="ru-RU" dirty="0" smtClean="0">
                <a:solidFill>
                  <a:schemeClr val="tx1"/>
                </a:solidFill>
              </a:rPr>
              <a:t>данных</a:t>
            </a:r>
            <a:r>
              <a:rPr lang="ru-RU" dirty="0">
                <a:solidFill>
                  <a:schemeClr val="tx1"/>
                </a:solidFill>
              </a:rPr>
              <a:t>, системы и средства защиты информации);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средства </a:t>
            </a:r>
            <a:r>
              <a:rPr lang="ru-RU" dirty="0">
                <a:solidFill>
                  <a:schemeClr val="tx1"/>
                </a:solidFill>
              </a:rPr>
              <a:t>массовой информации;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права </a:t>
            </a:r>
            <a:r>
              <a:rPr lang="ru-RU" dirty="0">
                <a:solidFill>
                  <a:schemeClr val="tx1"/>
                </a:solidFill>
              </a:rPr>
              <a:t>человека и государства на получение, распространение и использование информации;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защита </a:t>
            </a:r>
            <a:r>
              <a:rPr lang="ru-RU" dirty="0">
                <a:solidFill>
                  <a:schemeClr val="tx1"/>
                </a:solidFill>
              </a:rPr>
              <a:t>интеллектуальной собственности и </a:t>
            </a:r>
            <a:r>
              <a:rPr lang="ru-RU" dirty="0" smtClean="0">
                <a:solidFill>
                  <a:schemeClr val="tx1"/>
                </a:solidFill>
              </a:rPr>
              <a:t>конфиденциальной </a:t>
            </a:r>
            <a:r>
              <a:rPr lang="ru-RU" dirty="0">
                <a:solidFill>
                  <a:schemeClr val="tx1"/>
                </a:solidFill>
              </a:rPr>
              <a:t>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805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ru-RU" sz="4400" b="1" dirty="0" smtClean="0"/>
              <a:t>Источники</a:t>
            </a:r>
            <a:r>
              <a:rPr lang="ru-RU" sz="4000" b="1" dirty="0" smtClean="0"/>
              <a:t> </a:t>
            </a:r>
            <a:br>
              <a:rPr lang="ru-RU" sz="4000" b="1" dirty="0" smtClean="0"/>
            </a:br>
            <a:r>
              <a:rPr lang="ru-RU" sz="4000" b="1" dirty="0" smtClean="0"/>
              <a:t>информационных угроз</a:t>
            </a:r>
            <a:endParaRPr lang="ru-RU" sz="4000" b="1" dirty="0"/>
          </a:p>
        </p:txBody>
      </p:sp>
      <p:grpSp>
        <p:nvGrpSpPr>
          <p:cNvPr id="46" name="Группа 45"/>
          <p:cNvGrpSpPr/>
          <p:nvPr/>
        </p:nvGrpSpPr>
        <p:grpSpPr>
          <a:xfrm>
            <a:off x="971600" y="1628800"/>
            <a:ext cx="7200800" cy="4968552"/>
            <a:chOff x="971600" y="1628800"/>
            <a:chExt cx="7200800" cy="496855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275856" y="1628800"/>
              <a:ext cx="2592288" cy="792088"/>
            </a:xfrm>
            <a:prstGeom prst="roundRect">
              <a:avLst/>
            </a:prstGeom>
            <a:solidFill>
              <a:schemeClr val="accent1">
                <a:alpha val="5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Источники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5580112" y="3219725"/>
              <a:ext cx="2592288" cy="792088"/>
            </a:xfrm>
            <a:prstGeom prst="roundRect">
              <a:avLst/>
            </a:prstGeom>
            <a:solidFill>
              <a:schemeClr val="accent1">
                <a:alpha val="5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tx1"/>
                  </a:solidFill>
                </a:rPr>
                <a:t>Внутренние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971600" y="3203135"/>
              <a:ext cx="2592288" cy="792088"/>
            </a:xfrm>
            <a:prstGeom prst="roundRect">
              <a:avLst/>
            </a:prstGeom>
            <a:solidFill>
              <a:schemeClr val="accent1">
                <a:alpha val="5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tx1"/>
                  </a:solidFill>
                </a:rPr>
                <a:t>Внешние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619672" y="4149080"/>
              <a:ext cx="2448272" cy="504056"/>
            </a:xfrm>
            <a:prstGeom prst="rect">
              <a:avLst/>
            </a:prstGeom>
            <a:solidFill>
              <a:schemeClr val="accent1"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Политика стран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619672" y="4797152"/>
              <a:ext cx="2448272" cy="504056"/>
            </a:xfrm>
            <a:prstGeom prst="rect">
              <a:avLst/>
            </a:prstGeom>
            <a:solidFill>
              <a:schemeClr val="accent1"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Информационная война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619672" y="5445224"/>
              <a:ext cx="2448272" cy="504056"/>
            </a:xfrm>
            <a:prstGeom prst="rect">
              <a:avLst/>
            </a:prstGeom>
            <a:solidFill>
              <a:schemeClr val="accent1"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Преступная деятельность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619672" y="6093296"/>
              <a:ext cx="2448272" cy="504056"/>
            </a:xfrm>
            <a:prstGeom prst="rect">
              <a:avLst/>
            </a:prstGeom>
            <a:solidFill>
              <a:schemeClr val="accent1"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Прочие источники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76056" y="4149080"/>
              <a:ext cx="2448272" cy="504056"/>
            </a:xfrm>
            <a:prstGeom prst="rect">
              <a:avLst/>
            </a:prstGeom>
            <a:solidFill>
              <a:schemeClr val="accent1"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Отставание по уроню информатизации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076056" y="4797152"/>
              <a:ext cx="2448272" cy="504056"/>
            </a:xfrm>
            <a:prstGeom prst="rect">
              <a:avLst/>
            </a:prstGeom>
            <a:solidFill>
              <a:schemeClr val="accent1"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Отставание по технологии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076056" y="5445224"/>
              <a:ext cx="2448272" cy="504056"/>
            </a:xfrm>
            <a:prstGeom prst="rect">
              <a:avLst/>
            </a:prstGeom>
            <a:solidFill>
              <a:schemeClr val="accent1"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Недостаточный уровень образования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076056" y="6093296"/>
              <a:ext cx="2448272" cy="504056"/>
            </a:xfrm>
            <a:prstGeom prst="rect">
              <a:avLst/>
            </a:prstGeom>
            <a:solidFill>
              <a:schemeClr val="accent1"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Прочие источники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267744" y="2780928"/>
              <a:ext cx="4608512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endCxn id="6" idx="0"/>
            </p:cNvCxnSpPr>
            <p:nvPr/>
          </p:nvCxnSpPr>
          <p:spPr>
            <a:xfrm>
              <a:off x="2267744" y="2780928"/>
              <a:ext cx="0" cy="422207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endCxn id="5" idx="0"/>
            </p:cNvCxnSpPr>
            <p:nvPr/>
          </p:nvCxnSpPr>
          <p:spPr>
            <a:xfrm>
              <a:off x="6876256" y="2780928"/>
              <a:ext cx="0" cy="438797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4" idx="2"/>
            </p:cNvCxnSpPr>
            <p:nvPr/>
          </p:nvCxnSpPr>
          <p:spPr>
            <a:xfrm>
              <a:off x="4572000" y="2420888"/>
              <a:ext cx="0" cy="36004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259632" y="3995223"/>
              <a:ext cx="0" cy="2350101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>
              <a:endCxn id="7" idx="1"/>
            </p:cNvCxnSpPr>
            <p:nvPr/>
          </p:nvCxnSpPr>
          <p:spPr>
            <a:xfrm>
              <a:off x="1259632" y="4401108"/>
              <a:ext cx="360040" cy="0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endCxn id="8" idx="1"/>
            </p:cNvCxnSpPr>
            <p:nvPr/>
          </p:nvCxnSpPr>
          <p:spPr>
            <a:xfrm>
              <a:off x="1259632" y="5049180"/>
              <a:ext cx="360040" cy="0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>
              <a:endCxn id="9" idx="1"/>
            </p:cNvCxnSpPr>
            <p:nvPr/>
          </p:nvCxnSpPr>
          <p:spPr>
            <a:xfrm>
              <a:off x="1259632" y="5697252"/>
              <a:ext cx="360040" cy="0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>
              <a:endCxn id="10" idx="1"/>
            </p:cNvCxnSpPr>
            <p:nvPr/>
          </p:nvCxnSpPr>
          <p:spPr>
            <a:xfrm>
              <a:off x="1259632" y="6345324"/>
              <a:ext cx="360040" cy="0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7902370" y="3995223"/>
              <a:ext cx="18002" cy="2350101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>
              <a:endCxn id="11" idx="3"/>
            </p:cNvCxnSpPr>
            <p:nvPr/>
          </p:nvCxnSpPr>
          <p:spPr>
            <a:xfrm flipH="1">
              <a:off x="7524328" y="4401108"/>
              <a:ext cx="360040" cy="0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>
              <a:endCxn id="12" idx="3"/>
            </p:cNvCxnSpPr>
            <p:nvPr/>
          </p:nvCxnSpPr>
          <p:spPr>
            <a:xfrm flipH="1">
              <a:off x="7524328" y="5049180"/>
              <a:ext cx="378042" cy="0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>
              <a:endCxn id="13" idx="3"/>
            </p:cNvCxnSpPr>
            <p:nvPr/>
          </p:nvCxnSpPr>
          <p:spPr>
            <a:xfrm flipH="1">
              <a:off x="7524328" y="5697252"/>
              <a:ext cx="378042" cy="0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>
              <a:endCxn id="14" idx="3"/>
            </p:cNvCxnSpPr>
            <p:nvPr/>
          </p:nvCxnSpPr>
          <p:spPr>
            <a:xfrm flipH="1">
              <a:off x="7524328" y="6345324"/>
              <a:ext cx="396044" cy="0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0108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202" y="116632"/>
            <a:ext cx="8229600" cy="1340768"/>
          </a:xfrm>
        </p:spPr>
        <p:txBody>
          <a:bodyPr/>
          <a:lstStyle/>
          <a:p>
            <a:r>
              <a:rPr lang="ru-RU" sz="4400" b="1" dirty="0" smtClean="0">
                <a:solidFill>
                  <a:srgbClr val="2F5897"/>
                </a:solidFill>
              </a:rPr>
              <a:t>Виды</a:t>
            </a:r>
            <a:r>
              <a:rPr lang="ru-RU" sz="4000" b="1" dirty="0" smtClean="0">
                <a:solidFill>
                  <a:srgbClr val="2F5897"/>
                </a:solidFill>
              </a:rPr>
              <a:t> </a:t>
            </a:r>
            <a:r>
              <a:rPr lang="ru-RU" sz="4000" b="1" dirty="0">
                <a:solidFill>
                  <a:srgbClr val="2F5897"/>
                </a:solidFill>
              </a:rPr>
              <a:t/>
            </a:r>
            <a:br>
              <a:rPr lang="ru-RU" sz="4000" b="1" dirty="0">
                <a:solidFill>
                  <a:srgbClr val="2F5897"/>
                </a:solidFill>
              </a:rPr>
            </a:br>
            <a:r>
              <a:rPr lang="ru-RU" sz="4000" b="1" dirty="0">
                <a:solidFill>
                  <a:srgbClr val="2F5897"/>
                </a:solidFill>
              </a:rPr>
              <a:t>информационных угроз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83768" y="1677456"/>
            <a:ext cx="4316676" cy="972108"/>
          </a:xfrm>
          <a:prstGeom prst="round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Информационные угрозы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6056" y="3268381"/>
            <a:ext cx="3096344" cy="792088"/>
          </a:xfrm>
          <a:prstGeom prst="round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Случайные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1600" y="3251791"/>
            <a:ext cx="3096344" cy="792088"/>
          </a:xfrm>
          <a:prstGeom prst="round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Преднамеренные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4197736"/>
            <a:ext cx="2448272" cy="504056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Хищение информации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32039" y="4993904"/>
            <a:ext cx="2448272" cy="504056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Компьютерные вирусы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32039" y="5745908"/>
            <a:ext cx="2448272" cy="900100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Физическое воздействие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аппаратуру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197736"/>
            <a:ext cx="2448272" cy="504056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Ошибки пользователя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076056" y="4845808"/>
            <a:ext cx="2448272" cy="504056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Ошибки профессионалов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493880"/>
            <a:ext cx="2448272" cy="504056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Отказы и сбои аппаратуры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76056" y="6141952"/>
            <a:ext cx="2448272" cy="504056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Форс-мажорные обстоятельства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267744" y="2829584"/>
            <a:ext cx="460851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267744" y="2829584"/>
            <a:ext cx="0" cy="422207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876256" y="2829584"/>
            <a:ext cx="0" cy="438797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2"/>
          </p:cNvCxnSpPr>
          <p:nvPr/>
        </p:nvCxnSpPr>
        <p:spPr>
          <a:xfrm>
            <a:off x="4642106" y="2649564"/>
            <a:ext cx="0" cy="18002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259632" y="4043879"/>
            <a:ext cx="12367" cy="215207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8" idx="1"/>
          </p:cNvCxnSpPr>
          <p:nvPr/>
        </p:nvCxnSpPr>
        <p:spPr>
          <a:xfrm>
            <a:off x="1259632" y="4449764"/>
            <a:ext cx="360040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9" idx="1"/>
          </p:cNvCxnSpPr>
          <p:nvPr/>
        </p:nvCxnSpPr>
        <p:spPr>
          <a:xfrm>
            <a:off x="1271999" y="5245932"/>
            <a:ext cx="360040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0" idx="1"/>
          </p:cNvCxnSpPr>
          <p:nvPr/>
        </p:nvCxnSpPr>
        <p:spPr>
          <a:xfrm>
            <a:off x="1271999" y="6195958"/>
            <a:ext cx="360040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902370" y="4043879"/>
            <a:ext cx="18002" cy="235010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2" idx="3"/>
          </p:cNvCxnSpPr>
          <p:nvPr/>
        </p:nvCxnSpPr>
        <p:spPr>
          <a:xfrm flipH="1">
            <a:off x="7524328" y="4449764"/>
            <a:ext cx="360040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3" idx="3"/>
          </p:cNvCxnSpPr>
          <p:nvPr/>
        </p:nvCxnSpPr>
        <p:spPr>
          <a:xfrm flipH="1">
            <a:off x="7524328" y="5097836"/>
            <a:ext cx="378042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4" idx="3"/>
          </p:cNvCxnSpPr>
          <p:nvPr/>
        </p:nvCxnSpPr>
        <p:spPr>
          <a:xfrm flipH="1">
            <a:off x="7524328" y="5745908"/>
            <a:ext cx="378042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5" idx="3"/>
          </p:cNvCxnSpPr>
          <p:nvPr/>
        </p:nvCxnSpPr>
        <p:spPr>
          <a:xfrm flipH="1">
            <a:off x="7524328" y="6393980"/>
            <a:ext cx="396044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174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ru-RU" sz="4400" b="1" dirty="0" smtClean="0"/>
              <a:t>Компьютерные вирусы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288032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chemeClr val="tx1"/>
                </a:solidFill>
              </a:rPr>
              <a:t>Компьютерный вирус –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это </a:t>
            </a:r>
            <a:r>
              <a:rPr lang="ru-RU" dirty="0">
                <a:solidFill>
                  <a:schemeClr val="tx1"/>
                </a:solidFill>
              </a:rPr>
              <a:t>небольшая программа, написанная программистом высокой квалификации, способная к саморазмножению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выполнению разных вредоносных действий.</a:t>
            </a:r>
          </a:p>
        </p:txBody>
      </p:sp>
      <p:pic>
        <p:nvPicPr>
          <p:cNvPr id="4098" name="Picture 2" descr="C:\Users\Marina\Desktop\Презентации к диплому\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41545"/>
            <a:ext cx="2575493" cy="258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689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Группа 43"/>
          <p:cNvGrpSpPr/>
          <p:nvPr/>
        </p:nvGrpSpPr>
        <p:grpSpPr>
          <a:xfrm>
            <a:off x="719572" y="692696"/>
            <a:ext cx="7704856" cy="5023669"/>
            <a:chOff x="719572" y="692696"/>
            <a:chExt cx="7704856" cy="5023669"/>
          </a:xfrm>
        </p:grpSpPr>
        <p:cxnSp>
          <p:nvCxnSpPr>
            <p:cNvPr id="32" name="Прямая со стрелкой 31"/>
            <p:cNvCxnSpPr>
              <a:endCxn id="31" idx="0"/>
            </p:cNvCxnSpPr>
            <p:nvPr/>
          </p:nvCxnSpPr>
          <p:spPr>
            <a:xfrm>
              <a:off x="4577560" y="2173749"/>
              <a:ext cx="30444" cy="2623403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Скругленный прямоугольник 5"/>
            <p:cNvSpPr/>
            <p:nvPr/>
          </p:nvSpPr>
          <p:spPr>
            <a:xfrm>
              <a:off x="1331640" y="692696"/>
              <a:ext cx="6552728" cy="1481053"/>
            </a:xfrm>
            <a:prstGeom prst="roundRect">
              <a:avLst/>
            </a:prstGeom>
            <a:solidFill>
              <a:schemeClr val="accent1">
                <a:alpha val="5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Компьютерные вирусы </a:t>
              </a:r>
            </a:p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по величине вредного воздействия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328084" y="3284984"/>
              <a:ext cx="3096344" cy="919213"/>
            </a:xfrm>
            <a:prstGeom prst="roundRect">
              <a:avLst/>
            </a:prstGeom>
            <a:solidFill>
              <a:schemeClr val="accent1">
                <a:alpha val="5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Опасные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719572" y="3284984"/>
              <a:ext cx="3096344" cy="919213"/>
            </a:xfrm>
            <a:prstGeom prst="roundRect">
              <a:avLst/>
            </a:prstGeom>
            <a:solidFill>
              <a:schemeClr val="accent1">
                <a:alpha val="5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Неопасные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Прямая со стрелкой 16"/>
            <p:cNvCxnSpPr>
              <a:endCxn id="8" idx="0"/>
            </p:cNvCxnSpPr>
            <p:nvPr/>
          </p:nvCxnSpPr>
          <p:spPr>
            <a:xfrm>
              <a:off x="2267744" y="2173749"/>
              <a:ext cx="0" cy="1111235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endCxn id="7" idx="0"/>
            </p:cNvCxnSpPr>
            <p:nvPr/>
          </p:nvCxnSpPr>
          <p:spPr>
            <a:xfrm>
              <a:off x="6876256" y="2173749"/>
              <a:ext cx="0" cy="1111235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Скругленный прямоугольник 30"/>
            <p:cNvSpPr/>
            <p:nvPr/>
          </p:nvSpPr>
          <p:spPr>
            <a:xfrm>
              <a:off x="3059832" y="4797152"/>
              <a:ext cx="3096344" cy="919213"/>
            </a:xfrm>
            <a:prstGeom prst="roundRect">
              <a:avLst/>
            </a:prstGeom>
            <a:solidFill>
              <a:schemeClr val="accent1">
                <a:alpha val="5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 Очень опасные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2269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85</TotalTime>
  <Words>475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Информационная безопасность   Виды информационных угроз   Методы защиты информации</vt:lpstr>
      <vt:lpstr>Информационная безопасность</vt:lpstr>
      <vt:lpstr>Презентация PowerPoint</vt:lpstr>
      <vt:lpstr>Цели  информационной безопасности</vt:lpstr>
      <vt:lpstr>Объекты обеспечения информационной безопасности</vt:lpstr>
      <vt:lpstr>Источники  информационных угроз</vt:lpstr>
      <vt:lpstr>Виды  информационных угроз</vt:lpstr>
      <vt:lpstr>Компьютерные вирусы</vt:lpstr>
      <vt:lpstr>Презентация PowerPoint</vt:lpstr>
      <vt:lpstr>Презентация PowerPoint</vt:lpstr>
      <vt:lpstr>Антивирусные программы</vt:lpstr>
      <vt:lpstr>Методы  защиты информации</vt:lpstr>
      <vt:lpstr>Презентация PowerPoint</vt:lpstr>
      <vt:lpstr>Презентация PowerPoint</vt:lpstr>
      <vt:lpstr>Политика безопасности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  Виды информационных угроз   Методы защиты информации</dc:title>
  <dc:creator>Marina</dc:creator>
  <cp:lastModifiedBy>Marina</cp:lastModifiedBy>
  <cp:revision>18</cp:revision>
  <dcterms:created xsi:type="dcterms:W3CDTF">2013-01-11T17:48:38Z</dcterms:created>
  <dcterms:modified xsi:type="dcterms:W3CDTF">2013-01-14T12:34:47Z</dcterms:modified>
</cp:coreProperties>
</file>