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484784"/>
            <a:ext cx="8458200" cy="3312368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dirty="0" smtClean="0"/>
              <a:t>Этические </a:t>
            </a:r>
            <a:r>
              <a:rPr lang="ru-RU" dirty="0"/>
              <a:t>и правовые нормы информационной деятельности </a:t>
            </a:r>
            <a:r>
              <a:rPr lang="ru-RU" dirty="0" smtClean="0"/>
              <a:t>людей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>Виды программного обеспечения </a:t>
            </a:r>
          </a:p>
        </p:txBody>
      </p:sp>
    </p:spTree>
    <p:extLst>
      <p:ext uri="{BB962C8B-B14F-4D97-AF65-F5344CB8AC3E}">
        <p14:creationId xmlns:p14="http://schemas.microsoft.com/office/powerpoint/2010/main" val="457281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Правовая охрана информации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4123184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Охрана интеллектуальных прав, а также прав собственности распространяется на все виды программ для компьютера</a:t>
            </a:r>
            <a:endParaRPr lang="ru-RU" dirty="0"/>
          </a:p>
        </p:txBody>
      </p:sp>
      <p:pic>
        <p:nvPicPr>
          <p:cNvPr id="1026" name="Picture 2" descr="C:\Users\Marina\Desktop\Презентации к диплому\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18498"/>
            <a:ext cx="2867025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2944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683568" y="1124744"/>
            <a:ext cx="7704856" cy="4947057"/>
            <a:chOff x="683568" y="1124744"/>
            <a:chExt cx="7704856" cy="494705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267744" y="1124744"/>
              <a:ext cx="4752528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/>
                <a:t>Право собственности</a:t>
              </a:r>
              <a:endParaRPr lang="ru-RU" sz="3600" b="1" dirty="0"/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683568" y="3140968"/>
              <a:ext cx="3168352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Право </a:t>
              </a:r>
            </a:p>
            <a:p>
              <a:pPr algn="ctr"/>
              <a:r>
                <a:rPr lang="ru-RU" sz="3200" b="1" dirty="0" smtClean="0"/>
                <a:t>распоряжения</a:t>
              </a:r>
              <a:endParaRPr lang="ru-RU" sz="3200" b="1" dirty="0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059832" y="4991681"/>
              <a:ext cx="3168352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Право </a:t>
              </a:r>
            </a:p>
            <a:p>
              <a:pPr algn="ctr"/>
              <a:r>
                <a:rPr lang="ru-RU" sz="3200" b="1" dirty="0" smtClean="0"/>
                <a:t>пользования</a:t>
              </a:r>
              <a:endParaRPr lang="ru-RU" sz="3200" b="1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220072" y="3140968"/>
              <a:ext cx="3168352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Право </a:t>
              </a:r>
            </a:p>
            <a:p>
              <a:pPr algn="ctr"/>
              <a:r>
                <a:rPr lang="ru-RU" sz="3200" b="1" dirty="0" smtClean="0"/>
                <a:t>владения</a:t>
              </a:r>
              <a:endParaRPr lang="ru-RU" sz="3200" b="1" dirty="0"/>
            </a:p>
          </p:txBody>
        </p:sp>
        <p:cxnSp>
          <p:nvCxnSpPr>
            <p:cNvPr id="9" name="Прямая со стрелкой 8"/>
            <p:cNvCxnSpPr>
              <a:endCxn id="5" idx="0"/>
            </p:cNvCxnSpPr>
            <p:nvPr/>
          </p:nvCxnSpPr>
          <p:spPr>
            <a:xfrm flipH="1">
              <a:off x="2267744" y="2204864"/>
              <a:ext cx="1296144" cy="936104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>
              <a:endCxn id="7" idx="0"/>
            </p:cNvCxnSpPr>
            <p:nvPr/>
          </p:nvCxnSpPr>
          <p:spPr>
            <a:xfrm>
              <a:off x="5652120" y="2204864"/>
              <a:ext cx="1152128" cy="936104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>
              <a:stCxn id="4" idx="2"/>
              <a:endCxn id="6" idx="0"/>
            </p:cNvCxnSpPr>
            <p:nvPr/>
          </p:nvCxnSpPr>
          <p:spPr>
            <a:xfrm>
              <a:off x="4644008" y="2204864"/>
              <a:ext cx="0" cy="2786817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6553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Авторское право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304800" y="1628800"/>
            <a:ext cx="4191000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Знак охраны авторского права состоит их трех элементов: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©;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</a:t>
            </a:r>
            <a:r>
              <a:rPr lang="ru-RU" dirty="0" smtClean="0"/>
              <a:t>аименование (имя) правообладателя;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г</a:t>
            </a:r>
            <a:r>
              <a:rPr lang="ru-RU" dirty="0" smtClean="0"/>
              <a:t>од первого выпуска программы в свет.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21888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Авторское право на программный продукт </a:t>
            </a:r>
          </a:p>
          <a:p>
            <a:pPr marL="0" indent="0" algn="ctr">
              <a:buNone/>
            </a:pPr>
            <a:r>
              <a:rPr lang="ru-RU" dirty="0"/>
              <a:t>возникает автоматически при его создании.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C:\Users\Marina\Desktop\Презентации к диплому\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320" y="3861048"/>
            <a:ext cx="3640263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21002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686800" cy="838200"/>
          </a:xfrm>
        </p:spPr>
        <p:txBody>
          <a:bodyPr/>
          <a:lstStyle/>
          <a:p>
            <a:pPr algn="ctr"/>
            <a:r>
              <a:rPr lang="ru-RU" b="1" dirty="0" smtClean="0"/>
              <a:t>Электронная подпись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923928" y="1052736"/>
            <a:ext cx="5112567" cy="5589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Закон «Об электронной цифровой подписи» – законодательная основа электронного документооборота России.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400" dirty="0" smtClean="0"/>
              <a:t>Электронная цифровая подпись в электронном документе признается юридически равнозначной подписи на бумажном носителе.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400" dirty="0" smtClean="0"/>
              <a:t>При регистрации электронной цифровой подписи в специализированных центрах выдаются два ключа: секретный и открытый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3074" name="Picture 2" descr="C:\Users\Marina\Desktop\Презентации к диплому\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1" y="1916832"/>
            <a:ext cx="3534277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420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/>
          <a:lstStyle/>
          <a:p>
            <a:pPr algn="ctr"/>
            <a:r>
              <a:rPr lang="ru-RU" b="1" dirty="0" smtClean="0"/>
              <a:t>Этические нормы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3"/>
            <a:ext cx="8686800" cy="40956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Успешная информационная деятельность людей во многом зависит от соблюдения таких этических норм и принципов, как честность, точность, </a:t>
            </a:r>
            <a:r>
              <a:rPr lang="ru-RU" sz="2400" dirty="0" smtClean="0"/>
              <a:t>корректность</a:t>
            </a:r>
            <a:r>
              <a:rPr lang="ru-RU" sz="2400" dirty="0"/>
              <a:t>, объективность в </a:t>
            </a:r>
            <a:r>
              <a:rPr lang="ru-RU" sz="2400" dirty="0" smtClean="0"/>
              <a:t>оценке </a:t>
            </a:r>
            <a:r>
              <a:rPr lang="ru-RU" sz="2400" dirty="0"/>
              <a:t>и представлении </a:t>
            </a:r>
            <a:r>
              <a:rPr lang="ru-RU" sz="2400" dirty="0" smtClean="0"/>
              <a:t>информации</a:t>
            </a:r>
            <a:r>
              <a:rPr lang="ru-RU" sz="2400" dirty="0"/>
              <a:t>, порядочность и другие нравственные </a:t>
            </a:r>
            <a:r>
              <a:rPr lang="ru-RU" sz="2400" dirty="0" smtClean="0"/>
              <a:t>категории.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Условиями формирования этических норм, соответствующих требованиям сегодняшнего времени, являются: правовое </a:t>
            </a:r>
            <a:r>
              <a:rPr lang="ru-RU" sz="2400" dirty="0" smtClean="0"/>
              <a:t>обеспечение</a:t>
            </a:r>
            <a:r>
              <a:rPr lang="ru-RU" sz="2400" dirty="0"/>
              <a:t>, стабильность власти, политическая и экономическая </a:t>
            </a:r>
            <a:r>
              <a:rPr lang="ru-RU" sz="2400" dirty="0" smtClean="0"/>
              <a:t>свобода.</a:t>
            </a:r>
            <a:endParaRPr lang="ru-RU" sz="2400" dirty="0"/>
          </a:p>
        </p:txBody>
      </p:sp>
      <p:pic>
        <p:nvPicPr>
          <p:cNvPr id="4098" name="Picture 2" descr="C:\Users\Marina\Desktop\Презентации к диплому\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383" y="4768414"/>
            <a:ext cx="2563463" cy="195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651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Программы по их правовому статусу</a:t>
            </a:r>
            <a:endParaRPr lang="ru-RU" b="1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696647" y="1484784"/>
            <a:ext cx="7704856" cy="4937069"/>
            <a:chOff x="683568" y="1124744"/>
            <a:chExt cx="7704856" cy="4937069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2267744" y="1124744"/>
              <a:ext cx="4752528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/>
                <a:t>Программы</a:t>
              </a:r>
              <a:endParaRPr lang="ru-RU" sz="3600" b="1" dirty="0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83568" y="3140968"/>
              <a:ext cx="3168352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Лицензионные</a:t>
              </a:r>
              <a:endParaRPr lang="ru-RU" sz="3200" b="1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686714" y="4981693"/>
              <a:ext cx="3960440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Свободно распространяемые</a:t>
              </a:r>
              <a:endParaRPr lang="ru-RU" sz="3200" b="1" dirty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5220072" y="3140968"/>
              <a:ext cx="3168352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Условно бесплатные</a:t>
              </a:r>
              <a:endParaRPr lang="ru-RU" sz="3200" b="1" dirty="0"/>
            </a:p>
          </p:txBody>
        </p:sp>
        <p:cxnSp>
          <p:nvCxnSpPr>
            <p:cNvPr id="9" name="Прямая со стрелкой 8"/>
            <p:cNvCxnSpPr>
              <a:endCxn id="6" idx="0"/>
            </p:cNvCxnSpPr>
            <p:nvPr/>
          </p:nvCxnSpPr>
          <p:spPr>
            <a:xfrm flipH="1">
              <a:off x="2267744" y="2204864"/>
              <a:ext cx="1296144" cy="936104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>
              <a:endCxn id="8" idx="0"/>
            </p:cNvCxnSpPr>
            <p:nvPr/>
          </p:nvCxnSpPr>
          <p:spPr>
            <a:xfrm>
              <a:off x="5652120" y="2204864"/>
              <a:ext cx="1152128" cy="936104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>
              <a:stCxn id="5" idx="2"/>
              <a:endCxn id="7" idx="0"/>
            </p:cNvCxnSpPr>
            <p:nvPr/>
          </p:nvCxnSpPr>
          <p:spPr>
            <a:xfrm>
              <a:off x="4644008" y="2204864"/>
              <a:ext cx="22926" cy="277682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0290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123</TotalTime>
  <Words>185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Этические и правовые нормы информационной деятельности людей   Виды программного обеспечения </vt:lpstr>
      <vt:lpstr>Правовая охрана информации</vt:lpstr>
      <vt:lpstr>Презентация PowerPoint</vt:lpstr>
      <vt:lpstr>Авторское право</vt:lpstr>
      <vt:lpstr>Электронная подпись</vt:lpstr>
      <vt:lpstr>Этические нормы</vt:lpstr>
      <vt:lpstr>Программы по их правовому статусу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Marina</cp:lastModifiedBy>
  <cp:revision>11</cp:revision>
  <dcterms:created xsi:type="dcterms:W3CDTF">2013-01-10T19:39:23Z</dcterms:created>
  <dcterms:modified xsi:type="dcterms:W3CDTF">2013-01-14T12:30:22Z</dcterms:modified>
</cp:coreProperties>
</file>