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640960" cy="4392488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Информационные </a:t>
            </a:r>
            <a:br>
              <a:rPr lang="ru-RU" sz="5400" b="1" dirty="0" smtClean="0"/>
            </a:br>
            <a:r>
              <a:rPr lang="ru-RU" sz="5400" b="1" dirty="0" smtClean="0"/>
              <a:t>ресурсы общества</a:t>
            </a:r>
            <a:br>
              <a:rPr lang="ru-RU" sz="5400" b="1" dirty="0" smtClean="0"/>
            </a:br>
            <a:r>
              <a:rPr lang="ru-RU" sz="5400" b="1" dirty="0" smtClean="0"/>
              <a:t> </a:t>
            </a:r>
            <a:br>
              <a:rPr lang="ru-RU" sz="5400" b="1" dirty="0" smtClean="0"/>
            </a:br>
            <a:r>
              <a:rPr lang="ru-RU" sz="5400" b="1" dirty="0" smtClean="0"/>
              <a:t>Информационные </a:t>
            </a:r>
            <a:br>
              <a:rPr lang="ru-RU" sz="5400" b="1" dirty="0" smtClean="0"/>
            </a:br>
            <a:r>
              <a:rPr lang="ru-RU" sz="5400" b="1" dirty="0" smtClean="0"/>
              <a:t>услуги </a:t>
            </a:r>
            <a:r>
              <a:rPr lang="ru-RU" sz="5400" b="1" dirty="0"/>
              <a:t>и продукты</a:t>
            </a:r>
          </a:p>
        </p:txBody>
      </p:sp>
    </p:spTree>
    <p:extLst>
      <p:ext uri="{BB962C8B-B14F-4D97-AF65-F5344CB8AC3E}">
        <p14:creationId xmlns:p14="http://schemas.microsoft.com/office/powerpoint/2010/main" val="698117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772816"/>
            <a:ext cx="4032448" cy="48245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Информационный продукт —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 </a:t>
            </a:r>
            <a:r>
              <a:rPr lang="ru-RU" sz="2800" dirty="0"/>
              <a:t>это совокупность данных, </a:t>
            </a:r>
            <a:r>
              <a:rPr lang="ru-RU" sz="2800" dirty="0" smtClean="0"/>
              <a:t>сформированная </a:t>
            </a:r>
            <a:r>
              <a:rPr lang="ru-RU" sz="2800" dirty="0"/>
              <a:t>производителем для ее распространения в материальной </a:t>
            </a:r>
            <a:r>
              <a:rPr lang="ru-RU" sz="2800" dirty="0" smtClean="0"/>
              <a:t>или </a:t>
            </a:r>
            <a:r>
              <a:rPr lang="ru-RU" sz="2800" dirty="0"/>
              <a:t>в нематериальной </a:t>
            </a:r>
            <a:r>
              <a:rPr lang="ru-RU" sz="2800" dirty="0" smtClean="0"/>
              <a:t>форме.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64096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Информационные продукты и услуги</a:t>
            </a:r>
            <a:endParaRPr lang="ru-RU" b="1" dirty="0"/>
          </a:p>
        </p:txBody>
      </p:sp>
      <p:pic>
        <p:nvPicPr>
          <p:cNvPr id="7170" name="Picture 2" descr="C:\Users\Marina\Desktop\Презентации к диплому\2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027" y="2060848"/>
            <a:ext cx="4033625" cy="4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710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3491880" y="508399"/>
            <a:ext cx="5400600" cy="266429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i="1" dirty="0"/>
              <a:t>Услуга — </a:t>
            </a:r>
            <a:r>
              <a:rPr lang="ru-RU" sz="2800" dirty="0"/>
              <a:t>это результат непроизводственной деятельности </a:t>
            </a:r>
            <a:r>
              <a:rPr lang="ru-RU" sz="2800" dirty="0" smtClean="0"/>
              <a:t>предприятия </a:t>
            </a:r>
            <a:r>
              <a:rPr lang="ru-RU" sz="2800" dirty="0"/>
              <a:t>или лица, направленный на удовлетворение потребностей человека или организации.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251520" y="4077072"/>
            <a:ext cx="5437112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/>
              <a:t>Информационная услуга — </a:t>
            </a:r>
            <a:r>
              <a:rPr lang="ru-RU" sz="2800" dirty="0"/>
              <a:t>это получение и предоставление в </a:t>
            </a:r>
            <a:r>
              <a:rPr lang="ru-RU" sz="2800" dirty="0" smtClean="0"/>
              <a:t>распоряжение </a:t>
            </a:r>
            <a:r>
              <a:rPr lang="ru-RU" sz="2800" dirty="0"/>
              <a:t>пользователя информационных продуктов.</a:t>
            </a:r>
          </a:p>
        </p:txBody>
      </p:sp>
      <p:pic>
        <p:nvPicPr>
          <p:cNvPr id="8194" name="Picture 2" descr="C:\Users\Marina\Desktop\Презентации к диплому\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390422"/>
            <a:ext cx="2808312" cy="29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Marina\Desktop\Презентации к диплому\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005064"/>
            <a:ext cx="317706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382560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Базы данных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427984" y="1340768"/>
            <a:ext cx="4608512" cy="54006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600" dirty="0"/>
              <a:t>Основным источником информации для информационного </a:t>
            </a:r>
            <a:r>
              <a:rPr lang="ru-RU" sz="2600" dirty="0" smtClean="0"/>
              <a:t>обслуживания </a:t>
            </a:r>
            <a:r>
              <a:rPr lang="ru-RU" sz="2600" dirty="0"/>
              <a:t>в современном обществе являются </a:t>
            </a:r>
            <a:endParaRPr lang="ru-RU" sz="2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i="1" dirty="0" smtClean="0"/>
              <a:t>базы </a:t>
            </a:r>
            <a:r>
              <a:rPr lang="ru-RU" sz="2800" b="1" i="1" dirty="0"/>
              <a:t>данных. </a:t>
            </a:r>
            <a:endParaRPr lang="ru-RU" sz="2800" b="1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/>
              <a:t>Они </a:t>
            </a:r>
            <a:r>
              <a:rPr lang="ru-RU" sz="2600" dirty="0"/>
              <a:t>интегрируют в себе поставщиков и потребителей </a:t>
            </a:r>
            <a:r>
              <a:rPr lang="ru-RU" sz="2600" dirty="0" smtClean="0"/>
              <a:t>информационных </a:t>
            </a:r>
            <a:r>
              <a:rPr lang="ru-RU" sz="2600" dirty="0"/>
              <a:t>услуг, связи и отношения между ними, порядок и </a:t>
            </a:r>
            <a:r>
              <a:rPr lang="ru-RU" sz="2600" dirty="0" smtClean="0"/>
              <a:t>условия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/>
              <a:t>продажи </a:t>
            </a:r>
            <a:r>
              <a:rPr lang="ru-RU" sz="2600" dirty="0"/>
              <a:t>и покупки </a:t>
            </a:r>
            <a:endParaRPr lang="ru-RU" sz="26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600" dirty="0" smtClean="0"/>
              <a:t>информационных </a:t>
            </a:r>
            <a:r>
              <a:rPr lang="ru-RU" sz="2600" dirty="0"/>
              <a:t>услуг.</a:t>
            </a:r>
          </a:p>
        </p:txBody>
      </p:sp>
      <p:pic>
        <p:nvPicPr>
          <p:cNvPr id="9218" name="Picture 2" descr="C:\Users\Marina\Desktop\Презентации к диплому\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8" y="1916832"/>
            <a:ext cx="417646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501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76654" y="404664"/>
            <a:ext cx="8071809" cy="24482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000" dirty="0"/>
              <a:t>Совокупность средств, методов и условий, позволяющих </a:t>
            </a:r>
            <a:r>
              <a:rPr lang="ru-RU" sz="3000" dirty="0" smtClean="0"/>
              <a:t>использовать </a:t>
            </a:r>
            <a:r>
              <a:rPr lang="ru-RU" sz="3000" dirty="0"/>
              <a:t>информационные ресурсы, составляет </a:t>
            </a:r>
            <a:endParaRPr lang="ru-RU" sz="30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информационный </a:t>
            </a:r>
            <a:r>
              <a:rPr lang="ru-RU" sz="3200" b="1" i="1" dirty="0"/>
              <a:t>потенциал общества</a:t>
            </a:r>
            <a:r>
              <a:rPr lang="ru-RU" dirty="0"/>
              <a:t>. </a:t>
            </a:r>
          </a:p>
        </p:txBody>
      </p:sp>
      <p:pic>
        <p:nvPicPr>
          <p:cNvPr id="10242" name="Picture 2" descr="C:\Users\Marina\Desktop\Презентации к диплому\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924944"/>
            <a:ext cx="6624736" cy="368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4702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 dir="vert"/>
      </p:transition>
    </mc:Choice>
    <mc:Fallback>
      <p:transition spd="slow">
        <p:checke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59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Ресурс</a:t>
            </a:r>
            <a:r>
              <a:rPr lang="ru-RU" sz="2800" dirty="0" smtClean="0"/>
              <a:t> </a:t>
            </a:r>
            <a:r>
              <a:rPr lang="ru-RU" sz="2800" dirty="0"/>
              <a:t>— это запас, источник чего-нибудь. </a:t>
            </a:r>
            <a:endParaRPr lang="ru-RU" sz="2800" dirty="0" smtClean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Представление</a:t>
            </a:r>
            <a:br>
              <a:rPr lang="ru-RU" b="1" dirty="0"/>
            </a:br>
            <a:r>
              <a:rPr lang="ru-RU" b="1" dirty="0"/>
              <a:t>об информационных ресурсах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03911" y="2852936"/>
            <a:ext cx="453650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Категории ресурсов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407707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Материальные</a:t>
            </a:r>
            <a:endParaRPr lang="ru-RU" sz="2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65459" y="50131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Природные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79875" y="5930877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Трудовые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36096" y="501317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Финансовые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372200" y="4077072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Энергетические</a:t>
            </a:r>
            <a:endParaRPr lang="ru-RU" sz="2400" b="1" dirty="0"/>
          </a:p>
        </p:txBody>
      </p:sp>
      <p:cxnSp>
        <p:nvCxnSpPr>
          <p:cNvPr id="11" name="Прямая со стрелкой 10"/>
          <p:cNvCxnSpPr>
            <a:endCxn id="5" idx="0"/>
          </p:cNvCxnSpPr>
          <p:nvPr/>
        </p:nvCxnSpPr>
        <p:spPr>
          <a:xfrm flipH="1">
            <a:off x="1619672" y="3573016"/>
            <a:ext cx="1296144" cy="5040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9" idx="0"/>
          </p:cNvCxnSpPr>
          <p:nvPr/>
        </p:nvCxnSpPr>
        <p:spPr>
          <a:xfrm>
            <a:off x="6372200" y="3573016"/>
            <a:ext cx="1296144" cy="504056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6" idx="0"/>
          </p:cNvCxnSpPr>
          <p:nvPr/>
        </p:nvCxnSpPr>
        <p:spPr>
          <a:xfrm flipH="1">
            <a:off x="2561603" y="3573016"/>
            <a:ext cx="1296144" cy="144016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8" idx="0"/>
          </p:cNvCxnSpPr>
          <p:nvPr/>
        </p:nvCxnSpPr>
        <p:spPr>
          <a:xfrm>
            <a:off x="5580112" y="3573016"/>
            <a:ext cx="1152128" cy="144016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7" idx="0"/>
          </p:cNvCxnSpPr>
          <p:nvPr/>
        </p:nvCxnSpPr>
        <p:spPr>
          <a:xfrm flipH="1">
            <a:off x="3376019" y="3573016"/>
            <a:ext cx="1123973" cy="235786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ый прямоугольник 19"/>
          <p:cNvSpPr/>
          <p:nvPr/>
        </p:nvSpPr>
        <p:spPr>
          <a:xfrm>
            <a:off x="4775924" y="5930877"/>
            <a:ext cx="2748403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Информационные</a:t>
            </a:r>
            <a:endParaRPr lang="ru-RU" sz="2400" b="1" dirty="0"/>
          </a:p>
        </p:txBody>
      </p:sp>
      <p:cxnSp>
        <p:nvCxnSpPr>
          <p:cNvPr id="24" name="Прямая со стрелкой 23"/>
          <p:cNvCxnSpPr>
            <a:endCxn id="20" idx="0"/>
          </p:cNvCxnSpPr>
          <p:nvPr/>
        </p:nvCxnSpPr>
        <p:spPr>
          <a:xfrm>
            <a:off x="4932040" y="3573016"/>
            <a:ext cx="1218086" cy="2357861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999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u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3201" y="2881164"/>
            <a:ext cx="7408333" cy="341724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Материальные </a:t>
            </a:r>
            <a:r>
              <a:rPr lang="ru-RU" sz="3200" b="1" i="1" dirty="0"/>
              <a:t>ресурсы </a:t>
            </a:r>
            <a:r>
              <a:rPr lang="ru-RU" sz="2800" dirty="0"/>
              <a:t>— </a:t>
            </a:r>
            <a:endParaRPr lang="ru-RU" sz="28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/>
              <a:t>совокупность </a:t>
            </a:r>
            <a:r>
              <a:rPr lang="ru-RU" sz="2800" dirty="0"/>
              <a:t>предметов труда, предназначенных для использования в процессе производства общественного продукта: сырье, материалы, топливо, </a:t>
            </a:r>
            <a:r>
              <a:rPr lang="ru-RU" sz="2800" dirty="0" smtClean="0"/>
              <a:t>энергия</a:t>
            </a:r>
            <a:r>
              <a:rPr lang="ru-RU" sz="2800" dirty="0"/>
              <a:t>, полуфабрикаты, детали и т. </a:t>
            </a:r>
            <a:r>
              <a:rPr lang="ru-RU" sz="2800" dirty="0" smtClean="0"/>
              <a:t>д.</a:t>
            </a:r>
            <a:endParaRPr lang="ru-RU" sz="2800" dirty="0"/>
          </a:p>
        </p:txBody>
      </p:sp>
      <p:pic>
        <p:nvPicPr>
          <p:cNvPr id="1026" name="Picture 2" descr="C:\Users\Marina\Desktop\Презентации к диплому\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04664"/>
            <a:ext cx="42672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813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04664"/>
            <a:ext cx="4248472" cy="4846232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Природные </a:t>
            </a:r>
            <a:r>
              <a:rPr lang="ru-RU" sz="3200" b="1" i="1" dirty="0"/>
              <a:t>ресурсы </a:t>
            </a:r>
            <a:r>
              <a:rPr lang="ru-RU" sz="2800" dirty="0"/>
              <a:t>— объекты, процессы, природные условия, используемые обществом для удовлетворения материальных и духовных потребностей людей.</a:t>
            </a:r>
          </a:p>
        </p:txBody>
      </p:sp>
      <p:pic>
        <p:nvPicPr>
          <p:cNvPr id="2050" name="Picture 2" descr="C:\Users\Marina\Desktop\Презентации к диплому\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2" y="1844824"/>
            <a:ext cx="397986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950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44008" y="1556792"/>
            <a:ext cx="4248472" cy="432048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Трудовые </a:t>
            </a:r>
            <a:r>
              <a:rPr lang="ru-RU" sz="3200" b="1" i="1" dirty="0"/>
              <a:t>ресурсы </a:t>
            </a:r>
            <a:r>
              <a:rPr lang="ru-RU" sz="2800" dirty="0"/>
              <a:t>— люди, обладающие </a:t>
            </a:r>
            <a:r>
              <a:rPr lang="ru-RU" sz="2800" dirty="0" smtClean="0"/>
              <a:t>общеобразовательными </a:t>
            </a:r>
            <a:r>
              <a:rPr lang="ru-RU" sz="2800" dirty="0"/>
              <a:t>и профессиональными знаниями для работы в </a:t>
            </a:r>
            <a:r>
              <a:rPr lang="ru-RU" sz="2800" dirty="0" smtClean="0"/>
              <a:t>обществе.</a:t>
            </a:r>
            <a:endParaRPr lang="ru-RU" sz="2800" dirty="0"/>
          </a:p>
        </p:txBody>
      </p:sp>
      <p:pic>
        <p:nvPicPr>
          <p:cNvPr id="3074" name="Picture 2" descr="C:\Users\Marina\Desktop\Презентации к диплому\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014" y="2204864"/>
            <a:ext cx="42576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61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60648"/>
            <a:ext cx="7912389" cy="266429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500" b="1" i="1" dirty="0" smtClean="0"/>
              <a:t>Финансовые ресурсы </a:t>
            </a:r>
            <a:r>
              <a:rPr lang="ru-RU" sz="3500" b="1" i="1" dirty="0"/>
              <a:t>— </a:t>
            </a:r>
            <a:endParaRPr lang="ru-RU" sz="3500" b="1" i="1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000" dirty="0" smtClean="0"/>
              <a:t>денежные </a:t>
            </a:r>
            <a:r>
              <a:rPr lang="ru-RU" sz="3000" dirty="0"/>
              <a:t>средства, находящиеся в </a:t>
            </a:r>
            <a:r>
              <a:rPr lang="ru-RU" sz="3000" dirty="0" smtClean="0"/>
              <a:t>распоряжении </a:t>
            </a:r>
            <a:r>
              <a:rPr lang="ru-RU" sz="3000" dirty="0"/>
              <a:t>государственной или коммерческой </a:t>
            </a:r>
            <a:r>
              <a:rPr lang="ru-RU" sz="3000" dirty="0" smtClean="0"/>
              <a:t>структуры.</a:t>
            </a:r>
            <a:endParaRPr lang="ru-RU" sz="3000" dirty="0"/>
          </a:p>
        </p:txBody>
      </p:sp>
      <p:pic>
        <p:nvPicPr>
          <p:cNvPr id="4098" name="Picture 2" descr="C:\Users\Marina\Desktop\Презентации к диплому\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52" y="3140968"/>
            <a:ext cx="5184576" cy="345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8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05064"/>
            <a:ext cx="8136903" cy="23762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 smtClean="0"/>
              <a:t>Энергетические </a:t>
            </a:r>
            <a:r>
              <a:rPr lang="ru-RU" sz="3200" b="1" i="1" dirty="0"/>
              <a:t>ресурсы — </a:t>
            </a:r>
            <a:endParaRPr lang="ru-RU" sz="3200" b="1" i="1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/>
              <a:t>носители </a:t>
            </a:r>
            <a:r>
              <a:rPr lang="ru-RU" sz="2800" dirty="0"/>
              <a:t>энергии: уголь, нефть, нефтепродукты, газ, гидроэнергия, электроэнергия и т. </a:t>
            </a:r>
            <a:r>
              <a:rPr lang="ru-RU" sz="2800" dirty="0" smtClean="0"/>
              <a:t>д.</a:t>
            </a:r>
            <a:endParaRPr lang="ru-RU" sz="2800" dirty="0"/>
          </a:p>
        </p:txBody>
      </p:sp>
      <p:pic>
        <p:nvPicPr>
          <p:cNvPr id="5122" name="Picture 2" descr="C:\Users\Marina\Desktop\Презентации к диплому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04664"/>
            <a:ext cx="4804257" cy="345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3124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3450696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b="1" i="1" dirty="0"/>
              <a:t>Информационные ресурсы — </a:t>
            </a:r>
            <a:endParaRPr lang="ru-RU" sz="3200" b="1" i="1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/>
              <a:t>это </a:t>
            </a:r>
            <a:r>
              <a:rPr lang="ru-RU" sz="2800" dirty="0"/>
              <a:t>отдельные документы или </a:t>
            </a:r>
            <a:r>
              <a:rPr lang="ru-RU" sz="2800" dirty="0" smtClean="0"/>
              <a:t>массивы </a:t>
            </a:r>
            <a:r>
              <a:rPr lang="ru-RU" sz="2800" dirty="0"/>
              <a:t>документов, а также документы и массивы документов в ин-формационных системах: библиотеках, архивах, фондах, банках данных и т. д.</a:t>
            </a:r>
          </a:p>
        </p:txBody>
      </p:sp>
      <p:pic>
        <p:nvPicPr>
          <p:cNvPr id="6146" name="Picture 2" descr="C:\Users\Marina\Desktop\Презентации к диплому\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573014"/>
            <a:ext cx="3744416" cy="304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89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 dir="ou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76672"/>
            <a:ext cx="8496943" cy="59766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 smtClean="0"/>
              <a:t>Развитие мировых информационных ресурсов позволило: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Превратить деятельность по оказанию информационных услуг в глобальную человеческую деятельность;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Сформировать мировой и внутригосударственный рынок информационных услуг;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Образовывать всевозможные базы данных ресурсов регионов и государств, к которым возможен сравнительно недорогой доступ;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Повысить обоснованность и оперативность принимаемых решений в фирмах, банках, биржах, промышленности, торговле за счет своевременного использования необходимой информации.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144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330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Информационные  ресурсы общества   Информационные  услуги и продукты</vt:lpstr>
      <vt:lpstr>Представление об информационных ресурсах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Информационные продукты и услуги</vt:lpstr>
      <vt:lpstr>Презентация PowerPoint</vt:lpstr>
      <vt:lpstr>Базы данных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ресурсы общества   Информационные услуги и продукты</dc:title>
  <dc:creator>Marina</dc:creator>
  <cp:lastModifiedBy>Marina</cp:lastModifiedBy>
  <cp:revision>20</cp:revision>
  <dcterms:created xsi:type="dcterms:W3CDTF">2013-01-10T16:59:38Z</dcterms:created>
  <dcterms:modified xsi:type="dcterms:W3CDTF">2013-01-14T12:28:52Z</dcterms:modified>
</cp:coreProperties>
</file>